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8"/>
  </p:handoutMasterIdLst>
  <p:sldIdLst>
    <p:sldId id="359" r:id="rId3"/>
    <p:sldId id="436" r:id="rId5"/>
    <p:sldId id="498" r:id="rId6"/>
    <p:sldId id="453" r:id="rId7"/>
    <p:sldId id="460" r:id="rId8"/>
    <p:sldId id="495" r:id="rId9"/>
    <p:sldId id="471" r:id="rId10"/>
    <p:sldId id="473" r:id="rId11"/>
    <p:sldId id="474" r:id="rId12"/>
    <p:sldId id="475" r:id="rId13"/>
    <p:sldId id="476" r:id="rId14"/>
    <p:sldId id="459" r:id="rId15"/>
    <p:sldId id="539" r:id="rId16"/>
    <p:sldId id="470" r:id="rId17"/>
    <p:sldId id="499" r:id="rId18"/>
    <p:sldId id="479" r:id="rId19"/>
    <p:sldId id="509" r:id="rId20"/>
    <p:sldId id="497" r:id="rId21"/>
    <p:sldId id="486" r:id="rId22"/>
    <p:sldId id="503" r:id="rId23"/>
    <p:sldId id="463" r:id="rId24"/>
    <p:sldId id="505" r:id="rId25"/>
    <p:sldId id="506" r:id="rId26"/>
    <p:sldId id="507" r:id="rId27"/>
    <p:sldId id="489" r:id="rId28"/>
    <p:sldId id="484" r:id="rId29"/>
    <p:sldId id="500" r:id="rId30"/>
    <p:sldId id="501" r:id="rId31"/>
    <p:sldId id="485" r:id="rId32"/>
    <p:sldId id="502" r:id="rId33"/>
    <p:sldId id="481" r:id="rId34"/>
    <p:sldId id="483" r:id="rId35"/>
    <p:sldId id="510" r:id="rId36"/>
    <p:sldId id="318" r:id="rId3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A6D7"/>
    <a:srgbClr val="37415C"/>
    <a:srgbClr val="7F86A3"/>
    <a:srgbClr val="76C8D2"/>
    <a:srgbClr val="D2A37C"/>
    <a:srgbClr val="DAB392"/>
    <a:srgbClr val="C871A6"/>
    <a:srgbClr val="0581BE"/>
    <a:srgbClr val="061735"/>
    <a:srgbClr val="EDDA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51" autoAdjust="0"/>
    <p:restoredTop sz="85793" autoAdjust="0"/>
  </p:normalViewPr>
  <p:slideViewPr>
    <p:cSldViewPr>
      <p:cViewPr varScale="1">
        <p:scale>
          <a:sx n="130" d="100"/>
          <a:sy n="130" d="100"/>
        </p:scale>
        <p:origin x="1284" y="102"/>
      </p:cViewPr>
      <p:guideLst>
        <p:guide pos="2889"/>
        <p:guide orient="horz" pos="15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768"/>
        <p:guide pos="216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808630E-7FDC-4B68-9BCC-0C214EA75738}" type="doc">
      <dgm:prSet loTypeId="urn:microsoft.com/office/officeart/2005/8/layout/chevron1" loCatId="process" qsTypeId="urn:microsoft.com/office/officeart/2005/8/quickstyle/simple1#2" qsCatId="simple" csTypeId="urn:microsoft.com/office/officeart/2005/8/colors/accent1_2#2" csCatId="accent1" phldr="1"/>
      <dgm:spPr/>
    </dgm:pt>
    <dgm:pt modelId="{22BBE49C-5B6C-4CF8-AD2F-195675AA6FAC}" type="pres">
      <dgm:prSet presAssocID="{3808630E-7FDC-4B68-9BCC-0C214EA75738}" presName="Name0" presStyleCnt="0">
        <dgm:presLayoutVars>
          <dgm:dir/>
          <dgm:animLvl val="lvl"/>
          <dgm:resizeHandles val="exact"/>
        </dgm:presLayoutVars>
      </dgm:prSet>
      <dgm:spPr/>
    </dgm:pt>
  </dgm:ptLst>
  <dgm:cxnLst>
    <dgm:cxn modelId="{69555E99-B336-4268-8B2B-FC011BE9E8CC}" type="presOf" srcId="{3808630E-7FDC-4B68-9BCC-0C214EA75738}" destId="{22BBE49C-5B6C-4CF8-AD2F-195675AA6FAC}" srcOrd="0" destOrd="0" presId="urn:microsoft.com/office/officeart/2005/8/layout/chevr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08630E-7FDC-4B68-9BCC-0C214EA75738}" type="doc">
      <dgm:prSet loTypeId="urn:microsoft.com/office/officeart/2005/8/layout/chevron1" loCatId="process" qsTypeId="urn:microsoft.com/office/officeart/2005/8/quickstyle/simple1#2" qsCatId="simple" csTypeId="urn:microsoft.com/office/officeart/2005/8/colors/accent1_2#2" csCatId="accent1" phldr="1"/>
      <dgm:spPr/>
    </dgm:pt>
    <dgm:pt modelId="{9D6E2E43-7B2E-4A45-B157-87761FE721D2}">
      <dgm:prSet phldrT="[文本]" phldr="0" custT="0"/>
      <dgm:spPr/>
      <dgm:t>
        <a:bodyPr vert="horz" wrap="square"/>
        <a:lstStyle/>
        <a:p>
          <a:pPr>
            <a:lnSpc>
              <a:spcPct val="100000"/>
            </a:lnSpc>
            <a:spcBef>
              <a:spcPct val="0"/>
            </a:spcBef>
            <a:spcAft>
              <a:spcPct val="35000"/>
            </a:spcAft>
          </a:pPr>
          <a:r>
            <a:rPr/>
            <a:t>查明原因</a:t>
          </a:r>
        </a:p>
      </dgm:t>
    </dgm:pt>
    <dgm:pt modelId="{9E8BBD81-CD2E-4E30-9E11-5FF7B1902AE9}" cxnId="{BACB1DFB-FAE8-4970-B1E8-F275039EAFD2}"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0148D66C-48AA-4F2E-B8E8-261426A696CC}" cxnId="{BACB1DFB-FAE8-4970-B1E8-F275039EAFD2}"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8BD1FF60-5071-4BEC-AA5E-74B7261FCDAC}">
      <dgm:prSet phldrT="[文本]" phldr="0" custT="0"/>
      <dgm:spPr/>
      <dgm:t>
        <a:bodyPr vert="horz" wrap="square"/>
        <a:lstStyle/>
        <a:p>
          <a:pPr>
            <a:lnSpc>
              <a:spcPct val="100000"/>
            </a:lnSpc>
            <a:spcBef>
              <a:spcPct val="0"/>
            </a:spcBef>
            <a:spcAft>
              <a:spcPct val="35000"/>
            </a:spcAft>
          </a:pPr>
          <a:r>
            <a:rPr/>
            <a:t>告知履行</a:t>
          </a:r>
        </a:p>
      </dgm:t>
    </dgm:pt>
    <dgm:pt modelId="{66613B32-6484-4C04-AB5F-2F89F7DF296D}" cxnId="{E0B03C3D-8BE8-412E-ABD4-B646EE2D21D5}"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F953BCAF-F2DB-4D23-B81E-1F386A266310}" cxnId="{E0B03C3D-8BE8-412E-ABD4-B646EE2D21D5}"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067E83A4-2E4D-4A79-8EBA-72720CDA7637}">
      <dgm:prSet phldrT="[文本]" phldr="0" custT="0"/>
      <dgm:spPr/>
      <dgm:t>
        <a:bodyPr vert="horz" wrap="square"/>
        <a:lstStyle/>
        <a:p>
          <a:pPr>
            <a:lnSpc>
              <a:spcPct val="100000"/>
            </a:lnSpc>
            <a:spcBef>
              <a:spcPct val="0"/>
            </a:spcBef>
            <a:spcAft>
              <a:spcPct val="35000"/>
            </a:spcAft>
          </a:pPr>
          <a:r>
            <a:rPr/>
            <a:t>明确后果</a:t>
          </a:r>
        </a:p>
      </dgm:t>
    </dgm:pt>
    <dgm:pt modelId="{B5E3DEDC-03AB-4C3F-8E8E-531E00D7D1CE}" cxnId="{EC268B3E-4DDD-4BF7-B335-3A444ED596D0}"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31CD273F-FACC-4DB5-A1EA-9E5FBF633012}" cxnId="{EC268B3E-4DDD-4BF7-B335-3A444ED596D0}"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6A2347B5-7B51-4CF9-B7B3-8F45E2E0E56D}">
      <dgm:prSet phldrT="[文本]" phldr="0" custT="0"/>
      <dgm:spPr/>
      <dgm:t>
        <a:bodyPr vert="horz" wrap="square"/>
        <a:lstStyle/>
        <a:p>
          <a:pPr>
            <a:lnSpc>
              <a:spcPct val="100000"/>
            </a:lnSpc>
            <a:spcBef>
              <a:spcPct val="0"/>
            </a:spcBef>
            <a:spcAft>
              <a:spcPct val="35000"/>
            </a:spcAft>
          </a:pPr>
          <a:r>
            <a:rPr/>
            <a:t>适时处理</a:t>
          </a:r>
        </a:p>
      </dgm:t>
    </dgm:pt>
    <dgm:pt modelId="{4142C026-C159-490B-909A-E25CDEE1EAC2}" cxnId="{29769234-179C-4FA1-872F-6E6F1E9DB453}"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87A90D80-D925-4422-A3E3-8797341AAA4C}" cxnId="{29769234-179C-4FA1-872F-6E6F1E9DB453}"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22BBE49C-5B6C-4CF8-AD2F-195675AA6FAC}" type="pres">
      <dgm:prSet presAssocID="{3808630E-7FDC-4B68-9BCC-0C214EA75738}" presName="Name0" presStyleCnt="0">
        <dgm:presLayoutVars>
          <dgm:dir/>
          <dgm:animLvl val="lvl"/>
          <dgm:resizeHandles val="exact"/>
        </dgm:presLayoutVars>
      </dgm:prSet>
      <dgm:spPr/>
    </dgm:pt>
    <dgm:pt modelId="{F3A48FF4-FF49-45EA-B7FB-26AD18E4A6B8}" type="pres">
      <dgm:prSet presAssocID="{9D6E2E43-7B2E-4A45-B157-87761FE721D2}" presName="parTxOnly" presStyleLbl="node1" presStyleIdx="0" presStyleCnt="4">
        <dgm:presLayoutVars>
          <dgm:chMax val="0"/>
          <dgm:chPref val="0"/>
          <dgm:bulletEnabled val="1"/>
        </dgm:presLayoutVars>
      </dgm:prSet>
      <dgm:spPr/>
      <dgm:t>
        <a:bodyPr/>
        <a:lstStyle/>
        <a:p>
          <a:endParaRPr lang="zh-CN" altLang="en-US"/>
        </a:p>
      </dgm:t>
    </dgm:pt>
    <dgm:pt modelId="{642D1AF5-E553-4430-8C01-7A6E5B09A21F}" type="pres">
      <dgm:prSet presAssocID="{0148D66C-48AA-4F2E-B8E8-261426A696CC}" presName="parTxOnlySpace" presStyleCnt="0"/>
      <dgm:spPr/>
    </dgm:pt>
    <dgm:pt modelId="{58EE1F12-82D5-42BA-A9DD-AF2A318AAB26}" type="pres">
      <dgm:prSet presAssocID="{8BD1FF60-5071-4BEC-AA5E-74B7261FCDAC}" presName="parTxOnly" presStyleLbl="node1" presStyleIdx="1" presStyleCnt="4">
        <dgm:presLayoutVars>
          <dgm:chMax val="0"/>
          <dgm:chPref val="0"/>
          <dgm:bulletEnabled val="1"/>
        </dgm:presLayoutVars>
      </dgm:prSet>
      <dgm:spPr/>
      <dgm:t>
        <a:bodyPr/>
        <a:lstStyle/>
        <a:p>
          <a:endParaRPr lang="zh-CN" altLang="en-US"/>
        </a:p>
      </dgm:t>
    </dgm:pt>
    <dgm:pt modelId="{1DA41760-346E-4A1C-8873-F41D794985F3}" type="pres">
      <dgm:prSet presAssocID="{F953BCAF-F2DB-4D23-B81E-1F386A266310}" presName="parTxOnlySpace" presStyleCnt="0"/>
      <dgm:spPr/>
    </dgm:pt>
    <dgm:pt modelId="{911B8746-C8BF-4C0A-AF2E-6551929564F7}" type="pres">
      <dgm:prSet presAssocID="{067E83A4-2E4D-4A79-8EBA-72720CDA7637}" presName="parTxOnly" presStyleLbl="node1" presStyleIdx="2" presStyleCnt="4">
        <dgm:presLayoutVars>
          <dgm:chMax val="0"/>
          <dgm:chPref val="0"/>
          <dgm:bulletEnabled val="1"/>
        </dgm:presLayoutVars>
      </dgm:prSet>
      <dgm:spPr/>
      <dgm:t>
        <a:bodyPr/>
        <a:lstStyle/>
        <a:p>
          <a:endParaRPr lang="zh-CN" altLang="en-US"/>
        </a:p>
      </dgm:t>
    </dgm:pt>
    <dgm:pt modelId="{F030FB93-CB88-4655-ACFF-66671A5742A8}" type="pres">
      <dgm:prSet presAssocID="{31CD273F-FACC-4DB5-A1EA-9E5FBF633012}" presName="parTxOnlySpace" presStyleCnt="0"/>
      <dgm:spPr/>
    </dgm:pt>
    <dgm:pt modelId="{09387401-C13B-4BAD-8295-CB0ADDE6051D}" type="pres">
      <dgm:prSet presAssocID="{6A2347B5-7B51-4CF9-B7B3-8F45E2E0E56D}" presName="parTxOnly" presStyleLbl="node1" presStyleIdx="3" presStyleCnt="4">
        <dgm:presLayoutVars>
          <dgm:chMax val="0"/>
          <dgm:chPref val="0"/>
          <dgm:bulletEnabled val="1"/>
        </dgm:presLayoutVars>
      </dgm:prSet>
      <dgm:spPr/>
      <dgm:t>
        <a:bodyPr/>
        <a:lstStyle/>
        <a:p>
          <a:endParaRPr lang="zh-CN" altLang="en-US"/>
        </a:p>
      </dgm:t>
    </dgm:pt>
  </dgm:ptLst>
  <dgm:cxnLst>
    <dgm:cxn modelId="{48F7B401-B0CD-458F-B9D9-D8DDA98E6F7E}" type="presOf" srcId="{9D6E2E43-7B2E-4A45-B157-87761FE721D2}" destId="{F3A48FF4-FF49-45EA-B7FB-26AD18E4A6B8}" srcOrd="0" destOrd="0" presId="urn:microsoft.com/office/officeart/2005/8/layout/chevron1"/>
    <dgm:cxn modelId="{E0B03C3D-8BE8-412E-ABD4-B646EE2D21D5}" srcId="{3808630E-7FDC-4B68-9BCC-0C214EA75738}" destId="{8BD1FF60-5071-4BEC-AA5E-74B7261FCDAC}" srcOrd="1" destOrd="0" parTransId="{66613B32-6484-4C04-AB5F-2F89F7DF296D}" sibTransId="{F953BCAF-F2DB-4D23-B81E-1F386A266310}"/>
    <dgm:cxn modelId="{5CA2C26D-F64B-40F0-B11D-882747CF4EB6}" type="presOf" srcId="{3808630E-7FDC-4B68-9BCC-0C214EA75738}" destId="{22BBE49C-5B6C-4CF8-AD2F-195675AA6FAC}" srcOrd="0" destOrd="0" presId="urn:microsoft.com/office/officeart/2005/8/layout/chevron1"/>
    <dgm:cxn modelId="{EC268B3E-4DDD-4BF7-B335-3A444ED596D0}" srcId="{3808630E-7FDC-4B68-9BCC-0C214EA75738}" destId="{067E83A4-2E4D-4A79-8EBA-72720CDA7637}" srcOrd="2" destOrd="0" parTransId="{B5E3DEDC-03AB-4C3F-8E8E-531E00D7D1CE}" sibTransId="{31CD273F-FACC-4DB5-A1EA-9E5FBF633012}"/>
    <dgm:cxn modelId="{A29E2048-818F-408B-A253-E649F594310E}" type="presOf" srcId="{8BD1FF60-5071-4BEC-AA5E-74B7261FCDAC}" destId="{58EE1F12-82D5-42BA-A9DD-AF2A318AAB26}" srcOrd="0" destOrd="0" presId="urn:microsoft.com/office/officeart/2005/8/layout/chevron1"/>
    <dgm:cxn modelId="{29769234-179C-4FA1-872F-6E6F1E9DB453}" srcId="{3808630E-7FDC-4B68-9BCC-0C214EA75738}" destId="{6A2347B5-7B51-4CF9-B7B3-8F45E2E0E56D}" srcOrd="3" destOrd="0" parTransId="{4142C026-C159-490B-909A-E25CDEE1EAC2}" sibTransId="{87A90D80-D925-4422-A3E3-8797341AAA4C}"/>
    <dgm:cxn modelId="{BACB1DFB-FAE8-4970-B1E8-F275039EAFD2}" srcId="{3808630E-7FDC-4B68-9BCC-0C214EA75738}" destId="{9D6E2E43-7B2E-4A45-B157-87761FE721D2}" srcOrd="0" destOrd="0" parTransId="{9E8BBD81-CD2E-4E30-9E11-5FF7B1902AE9}" sibTransId="{0148D66C-48AA-4F2E-B8E8-261426A696CC}"/>
    <dgm:cxn modelId="{B952B2D1-F91C-455A-9873-F7D6EDBA1ACD}" type="presOf" srcId="{067E83A4-2E4D-4A79-8EBA-72720CDA7637}" destId="{911B8746-C8BF-4C0A-AF2E-6551929564F7}" srcOrd="0" destOrd="0" presId="urn:microsoft.com/office/officeart/2005/8/layout/chevron1"/>
    <dgm:cxn modelId="{B9DF0D09-D3B1-4882-A062-E3B8BF55D1BA}" type="presOf" srcId="{6A2347B5-7B51-4CF9-B7B3-8F45E2E0E56D}" destId="{09387401-C13B-4BAD-8295-CB0ADDE6051D}" srcOrd="0" destOrd="0" presId="urn:microsoft.com/office/officeart/2005/8/layout/chevron1"/>
    <dgm:cxn modelId="{CE0ABC2D-1FF7-46D5-A053-170BBB9E0255}" type="presParOf" srcId="{22BBE49C-5B6C-4CF8-AD2F-195675AA6FAC}" destId="{F3A48FF4-FF49-45EA-B7FB-26AD18E4A6B8}" srcOrd="0" destOrd="0" presId="urn:microsoft.com/office/officeart/2005/8/layout/chevron1"/>
    <dgm:cxn modelId="{9E8402D2-66C2-4E85-89CC-C03ED4F4512C}" type="presParOf" srcId="{22BBE49C-5B6C-4CF8-AD2F-195675AA6FAC}" destId="{642D1AF5-E553-4430-8C01-7A6E5B09A21F}" srcOrd="1" destOrd="0" presId="urn:microsoft.com/office/officeart/2005/8/layout/chevron1"/>
    <dgm:cxn modelId="{F00E087B-239B-4640-A089-8551CD6462AB}" type="presParOf" srcId="{22BBE49C-5B6C-4CF8-AD2F-195675AA6FAC}" destId="{58EE1F12-82D5-42BA-A9DD-AF2A318AAB26}" srcOrd="2" destOrd="0" presId="urn:microsoft.com/office/officeart/2005/8/layout/chevron1"/>
    <dgm:cxn modelId="{084477E8-FA0A-4C80-9632-CBA5C102B222}" type="presParOf" srcId="{22BBE49C-5B6C-4CF8-AD2F-195675AA6FAC}" destId="{1DA41760-346E-4A1C-8873-F41D794985F3}" srcOrd="3" destOrd="0" presId="urn:microsoft.com/office/officeart/2005/8/layout/chevron1"/>
    <dgm:cxn modelId="{1A797361-F4A1-42F3-AA97-CBDF824E8143}" type="presParOf" srcId="{22BBE49C-5B6C-4CF8-AD2F-195675AA6FAC}" destId="{911B8746-C8BF-4C0A-AF2E-6551929564F7}" srcOrd="4" destOrd="0" presId="urn:microsoft.com/office/officeart/2005/8/layout/chevron1"/>
    <dgm:cxn modelId="{EF984C57-53A8-4316-A171-D5E5AA8ADF52}" type="presParOf" srcId="{22BBE49C-5B6C-4CF8-AD2F-195675AA6FAC}" destId="{F030FB93-CB88-4655-ACFF-66671A5742A8}" srcOrd="5" destOrd="0" presId="urn:microsoft.com/office/officeart/2005/8/layout/chevron1"/>
    <dgm:cxn modelId="{307B2607-0F54-42CA-9D22-047BFC3389E6}" type="presParOf" srcId="{22BBE49C-5B6C-4CF8-AD2F-195675AA6FAC}" destId="{09387401-C13B-4BAD-8295-CB0ADDE6051D}" srcOrd="6" destOrd="0" presId="urn:microsoft.com/office/officeart/2005/8/layout/chevr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728210" cy="705485"/>
        <a:chOff x="0" y="0"/>
        <a:chExt cx="4728210" cy="705485"/>
      </a:xfrm>
    </dsp:grpSpPr>
    <dsp:sp modelId="{F3A48FF4-FF49-45EA-B7FB-26AD18E4A6B8}">
      <dsp:nvSpPr>
        <dsp:cNvPr id="3" name="燕尾形 2"/>
        <dsp:cNvSpPr/>
      </dsp:nvSpPr>
      <dsp:spPr bwMode="white">
        <a:xfrm>
          <a:off x="0" y="97164"/>
          <a:ext cx="1277895" cy="511158"/>
        </a:xfrm>
        <a:prstGeom prst="chevron">
          <a:avLst/>
        </a:prstGeom>
      </dsp:spPr>
      <dsp:style>
        <a:lnRef idx="2">
          <a:schemeClr val="lt1"/>
        </a:lnRef>
        <a:fillRef idx="1">
          <a:schemeClr val="accent1"/>
        </a:fillRef>
        <a:effectRef idx="0">
          <a:scrgbClr r="0" g="0" b="0"/>
        </a:effectRef>
        <a:fontRef idx="minor">
          <a:schemeClr val="lt1"/>
        </a:fontRef>
      </dsp:style>
      <dsp:txBody>
        <a:bodyPr vert="horz" wrap="square" lIns="60007" tIns="20002" rIns="20002" bIns="20002"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t>查明原因</a:t>
          </a:r>
        </a:p>
      </dsp:txBody>
      <dsp:txXfrm>
        <a:off x="0" y="97164"/>
        <a:ext cx="1277895" cy="511158"/>
      </dsp:txXfrm>
    </dsp:sp>
    <dsp:sp modelId="{58EE1F12-82D5-42BA-A9DD-AF2A318AAB26}">
      <dsp:nvSpPr>
        <dsp:cNvPr id="4" name="燕尾形 3"/>
        <dsp:cNvSpPr/>
      </dsp:nvSpPr>
      <dsp:spPr bwMode="white">
        <a:xfrm>
          <a:off x="1150105" y="97164"/>
          <a:ext cx="1277895" cy="511158"/>
        </a:xfrm>
        <a:prstGeom prst="chevron">
          <a:avLst/>
        </a:prstGeom>
      </dsp:spPr>
      <dsp:style>
        <a:lnRef idx="2">
          <a:schemeClr val="lt1"/>
        </a:lnRef>
        <a:fillRef idx="1">
          <a:schemeClr val="accent1"/>
        </a:fillRef>
        <a:effectRef idx="0">
          <a:scrgbClr r="0" g="0" b="0"/>
        </a:effectRef>
        <a:fontRef idx="minor">
          <a:schemeClr val="lt1"/>
        </a:fontRef>
      </dsp:style>
      <dsp:txBody>
        <a:bodyPr vert="horz" wrap="square" lIns="60007" tIns="20002" rIns="20002" bIns="20002"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t>告知履行</a:t>
          </a:r>
        </a:p>
      </dsp:txBody>
      <dsp:txXfrm>
        <a:off x="1150105" y="97164"/>
        <a:ext cx="1277895" cy="511158"/>
      </dsp:txXfrm>
    </dsp:sp>
    <dsp:sp modelId="{911B8746-C8BF-4C0A-AF2E-6551929564F7}">
      <dsp:nvSpPr>
        <dsp:cNvPr id="5" name="燕尾形 4"/>
        <dsp:cNvSpPr/>
      </dsp:nvSpPr>
      <dsp:spPr bwMode="white">
        <a:xfrm>
          <a:off x="2300210" y="97164"/>
          <a:ext cx="1277895" cy="511158"/>
        </a:xfrm>
        <a:prstGeom prst="chevron">
          <a:avLst/>
        </a:prstGeom>
      </dsp:spPr>
      <dsp:style>
        <a:lnRef idx="2">
          <a:schemeClr val="lt1"/>
        </a:lnRef>
        <a:fillRef idx="1">
          <a:schemeClr val="accent1"/>
        </a:fillRef>
        <a:effectRef idx="0">
          <a:scrgbClr r="0" g="0" b="0"/>
        </a:effectRef>
        <a:fontRef idx="minor">
          <a:schemeClr val="lt1"/>
        </a:fontRef>
      </dsp:style>
      <dsp:txBody>
        <a:bodyPr vert="horz" wrap="square" lIns="60007" tIns="20002" rIns="20002" bIns="20002"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t>明确后果</a:t>
          </a:r>
        </a:p>
      </dsp:txBody>
      <dsp:txXfrm>
        <a:off x="2300210" y="97164"/>
        <a:ext cx="1277895" cy="511158"/>
      </dsp:txXfrm>
    </dsp:sp>
    <dsp:sp modelId="{09387401-C13B-4BAD-8295-CB0ADDE6051D}">
      <dsp:nvSpPr>
        <dsp:cNvPr id="6" name="燕尾形 5"/>
        <dsp:cNvSpPr/>
      </dsp:nvSpPr>
      <dsp:spPr bwMode="white">
        <a:xfrm>
          <a:off x="3450315" y="97164"/>
          <a:ext cx="1277895" cy="511158"/>
        </a:xfrm>
        <a:prstGeom prst="chevron">
          <a:avLst/>
        </a:prstGeom>
      </dsp:spPr>
      <dsp:style>
        <a:lnRef idx="2">
          <a:schemeClr val="lt1"/>
        </a:lnRef>
        <a:fillRef idx="1">
          <a:schemeClr val="accent1"/>
        </a:fillRef>
        <a:effectRef idx="0">
          <a:scrgbClr r="0" g="0" b="0"/>
        </a:effectRef>
        <a:fontRef idx="minor">
          <a:schemeClr val="lt1"/>
        </a:fontRef>
      </dsp:style>
      <dsp:txBody>
        <a:bodyPr vert="horz" wrap="square" lIns="60007" tIns="20002" rIns="20002" bIns="20002"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t>适时处理</a:t>
          </a:r>
        </a:p>
      </dsp:txBody>
      <dsp:txXfrm>
        <a:off x="3450315" y="97164"/>
        <a:ext cx="1277895" cy="5111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
        <p:nvSpPr>
          <p:cNvPr id="7" name="矩形 6"/>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5.xml"/><Relationship Id="rId3" Type="http://schemas.openxmlformats.org/officeDocument/2006/relationships/themeOverride" Target="../theme/themeOverride1.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themeOverride" Target="../theme/themeOverride6.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12" name="矩形 3"/>
          <p:cNvSpPr/>
          <p:nvPr/>
        </p:nvSpPr>
        <p:spPr>
          <a:xfrm>
            <a:off x="0" y="-9582"/>
            <a:ext cx="7668344" cy="4597556"/>
          </a:xfrm>
          <a:custGeom>
            <a:avLst/>
            <a:gdLst>
              <a:gd name="connsiteX0" fmla="*/ 0 w 6918835"/>
              <a:gd name="connsiteY0" fmla="*/ 0 h 3891845"/>
              <a:gd name="connsiteX1" fmla="*/ 6918835 w 6918835"/>
              <a:gd name="connsiteY1" fmla="*/ 0 h 3891845"/>
              <a:gd name="connsiteX2" fmla="*/ 6918835 w 6918835"/>
              <a:gd name="connsiteY2" fmla="*/ 3891845 h 3891845"/>
              <a:gd name="connsiteX3" fmla="*/ 0 w 6918835"/>
              <a:gd name="connsiteY3" fmla="*/ 3891845 h 3891845"/>
              <a:gd name="connsiteX4" fmla="*/ 0 w 6918835"/>
              <a:gd name="connsiteY4" fmla="*/ 0 h 3891845"/>
              <a:gd name="connsiteX0-1" fmla="*/ 0 w 6918835"/>
              <a:gd name="connsiteY0-2" fmla="*/ 0 h 3891845"/>
              <a:gd name="connsiteX1-3" fmla="*/ 6918835 w 6918835"/>
              <a:gd name="connsiteY1-4" fmla="*/ 0 h 3891845"/>
              <a:gd name="connsiteX2-5" fmla="*/ 0 w 6918835"/>
              <a:gd name="connsiteY2-6" fmla="*/ 3891845 h 3891845"/>
              <a:gd name="connsiteX3-7" fmla="*/ 0 w 6918835"/>
              <a:gd name="connsiteY3-8" fmla="*/ 0 h 3891845"/>
              <a:gd name="connsiteX0-9" fmla="*/ 0 w 6918835"/>
              <a:gd name="connsiteY0-10" fmla="*/ 0 h 3770353"/>
              <a:gd name="connsiteX1-11" fmla="*/ 6918835 w 6918835"/>
              <a:gd name="connsiteY1-12" fmla="*/ 0 h 3770353"/>
              <a:gd name="connsiteX2-13" fmla="*/ 0 w 6918835"/>
              <a:gd name="connsiteY2-14" fmla="*/ 3770353 h 3770353"/>
              <a:gd name="connsiteX3-15" fmla="*/ 0 w 6918835"/>
              <a:gd name="connsiteY3-16" fmla="*/ 0 h 3770353"/>
            </a:gdLst>
            <a:ahLst/>
            <a:cxnLst>
              <a:cxn ang="0">
                <a:pos x="connsiteX0-1" y="connsiteY0-2"/>
              </a:cxn>
              <a:cxn ang="0">
                <a:pos x="connsiteX1-3" y="connsiteY1-4"/>
              </a:cxn>
              <a:cxn ang="0">
                <a:pos x="connsiteX2-5" y="connsiteY2-6"/>
              </a:cxn>
              <a:cxn ang="0">
                <a:pos x="connsiteX3-7" y="connsiteY3-8"/>
              </a:cxn>
            </a:cxnLst>
            <a:rect l="l" t="t" r="r" b="b"/>
            <a:pathLst>
              <a:path w="6918835" h="3770353">
                <a:moveTo>
                  <a:pt x="0" y="0"/>
                </a:moveTo>
                <a:lnTo>
                  <a:pt x="6918835" y="0"/>
                </a:lnTo>
                <a:lnTo>
                  <a:pt x="0" y="3770353"/>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圆角 15"/>
          <p:cNvSpPr/>
          <p:nvPr/>
        </p:nvSpPr>
        <p:spPr>
          <a:xfrm rot="19844542">
            <a:off x="1599246" y="2847815"/>
            <a:ext cx="2174453" cy="211136"/>
          </a:xfrm>
          <a:prstGeom prst="roundRect">
            <a:avLst>
              <a:gd name="adj" fmla="val 50000"/>
            </a:avLst>
          </a:prstGeom>
          <a:solidFill>
            <a:srgbClr val="7F86A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rot="19844542">
            <a:off x="2888483" y="1490557"/>
            <a:ext cx="3900511" cy="605252"/>
          </a:xfrm>
          <a:prstGeom prst="roundRect">
            <a:avLst>
              <a:gd name="adj" fmla="val 50000"/>
            </a:avLst>
          </a:prstGeom>
          <a:solidFill>
            <a:srgbClr val="37415C">
              <a:alpha val="61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628265" y="2931795"/>
            <a:ext cx="6727190" cy="1198880"/>
          </a:xfrm>
          <a:prstGeom prst="rect">
            <a:avLst/>
          </a:prstGeom>
        </p:spPr>
        <p:txBody>
          <a:bodyPr wrap="square">
            <a:spAutoFit/>
          </a:bodyPr>
          <a:lstStyle/>
          <a:p>
            <a:pPr fontAlgn="auto">
              <a:spcBef>
                <a:spcPts val="0"/>
              </a:spcBef>
              <a:spcAft>
                <a:spcPts val="0"/>
              </a:spcAft>
              <a:defRPr/>
            </a:pPr>
            <a:r>
              <a:rPr lang="zh-CN" altLang="en-US" sz="3600" b="1">
                <a:solidFill>
                  <a:schemeClr val="tx1">
                    <a:lumMod val="65000"/>
                    <a:lumOff val="35000"/>
                  </a:schemeClr>
                </a:solidFill>
                <a:latin typeface="仿宋" charset="0"/>
                <a:ea typeface="仿宋" charset="0"/>
                <a:cs typeface="汉仪中宋简" panose="02010600000101010101" charset="-128"/>
                <a:sym typeface="+mn-ea"/>
              </a:rPr>
              <a:t> </a:t>
            </a:r>
            <a:r>
              <a:rPr lang="zh-CN" altLang="en-US" sz="3600" b="1" smtClean="0">
                <a:solidFill>
                  <a:schemeClr val="tx1">
                    <a:lumMod val="65000"/>
                    <a:lumOff val="35000"/>
                  </a:schemeClr>
                </a:solidFill>
                <a:latin typeface="仿宋" charset="0"/>
                <a:ea typeface="仿宋" charset="0"/>
                <a:cs typeface="汉仪中宋简" panose="02010600000101010101" charset="-128"/>
                <a:sym typeface="+mn-ea"/>
              </a:rPr>
              <a:t>  </a:t>
            </a:r>
            <a:r>
              <a:rPr lang="zh-CN" altLang="en-US" sz="3600" b="1" smtClean="0">
                <a:solidFill>
                  <a:schemeClr val="tx1">
                    <a:lumMod val="65000"/>
                    <a:lumOff val="35000"/>
                  </a:schemeClr>
                </a:solidFill>
                <a:effectLst/>
                <a:latin typeface="仿宋" charset="0"/>
                <a:ea typeface="仿宋" charset="0"/>
                <a:cs typeface="汉仪中宋简" panose="02010600000101010101" charset="-128"/>
                <a:sym typeface="+mn-ea"/>
              </a:rPr>
              <a:t>劳动</a:t>
            </a:r>
            <a:r>
              <a:rPr lang="zh-CN" altLang="en-US" sz="3600" b="1" dirty="0">
                <a:solidFill>
                  <a:schemeClr val="tx1">
                    <a:lumMod val="65000"/>
                    <a:lumOff val="35000"/>
                  </a:schemeClr>
                </a:solidFill>
                <a:effectLst/>
                <a:latin typeface="仿宋" charset="0"/>
                <a:ea typeface="仿宋" charset="0"/>
                <a:cs typeface="汉仪中宋简" panose="02010600000101010101" charset="-128"/>
                <a:sym typeface="+mn-ea"/>
              </a:rPr>
              <a:t>用工合规及风险防范</a:t>
            </a:r>
            <a:endParaRPr lang="zh-CN" altLang="en-US" sz="3600" b="1" dirty="0">
              <a:solidFill>
                <a:schemeClr val="tx1">
                  <a:lumMod val="65000"/>
                  <a:lumOff val="35000"/>
                </a:schemeClr>
              </a:solidFill>
              <a:effectLst/>
              <a:latin typeface="仿宋" charset="0"/>
              <a:ea typeface="仿宋" charset="0"/>
              <a:cs typeface="汉仪中宋简" panose="02010600000101010101" charset="-128"/>
            </a:endParaRPr>
          </a:p>
          <a:p>
            <a:pPr fontAlgn="auto">
              <a:spcBef>
                <a:spcPts val="0"/>
              </a:spcBef>
              <a:spcAft>
                <a:spcPts val="0"/>
              </a:spcAft>
              <a:defRPr/>
            </a:pPr>
            <a:endParaRPr lang="zh-CN" altLang="en-US" sz="3600" b="1" spc="300" dirty="0">
              <a:solidFill>
                <a:schemeClr val="tx1">
                  <a:lumMod val="65000"/>
                  <a:lumOff val="35000"/>
                </a:schemeClr>
              </a:solidFill>
              <a:effectLst/>
              <a:latin typeface="仿宋" charset="0"/>
              <a:ea typeface="仿宋" charset="0"/>
              <a:cs typeface="汉仪中宋简" panose="02010600000101010101" charset="-128"/>
              <a:sym typeface="微软雅黑" panose="020B0503020204020204" pitchFamily="34" charset="-122"/>
            </a:endParaRPr>
          </a:p>
        </p:txBody>
      </p:sp>
      <p:cxnSp>
        <p:nvCxnSpPr>
          <p:cNvPr id="6" name="直接连接符 5"/>
          <p:cNvCxnSpPr/>
          <p:nvPr/>
        </p:nvCxnSpPr>
        <p:spPr>
          <a:xfrm>
            <a:off x="2793365" y="3505200"/>
            <a:ext cx="6192520" cy="71755"/>
          </a:xfrm>
          <a:prstGeom prst="line">
            <a:avLst/>
          </a:prstGeom>
          <a:ln>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矩形: 圆角 6"/>
          <p:cNvSpPr/>
          <p:nvPr/>
        </p:nvSpPr>
        <p:spPr>
          <a:xfrm rot="19844542">
            <a:off x="1877735" y="1610883"/>
            <a:ext cx="3900511" cy="605252"/>
          </a:xfrm>
          <a:prstGeom prst="roundRect">
            <a:avLst>
              <a:gd name="adj" fmla="val 50000"/>
            </a:avLst>
          </a:prstGeom>
          <a:solidFill>
            <a:srgbClr val="76A6D7">
              <a:alpha val="65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rot="19844542">
            <a:off x="6876273" y="4438097"/>
            <a:ext cx="2983475" cy="232798"/>
          </a:xfrm>
          <a:prstGeom prst="roundRect">
            <a:avLst>
              <a:gd name="adj" fmla="val 50000"/>
            </a:avLst>
          </a:prstGeom>
          <a:solidFill>
            <a:srgbClr val="37415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rot="19844542">
            <a:off x="6357771" y="4745892"/>
            <a:ext cx="2174453" cy="211136"/>
          </a:xfrm>
          <a:prstGeom prst="roundRect">
            <a:avLst>
              <a:gd name="adj" fmla="val 50000"/>
            </a:avLst>
          </a:prstGeom>
          <a:solidFill>
            <a:srgbClr val="76A6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2" presetClass="entr" presetSubtype="3" fill="hold" grpId="0" nodeType="withEffect" p14:presetBounceEnd="38000">
                                      <p:stCondLst>
                                        <p:cond delay="250"/>
                                      </p:stCondLst>
                                      <p:childTnLst>
                                        <p:set>
                                          <p:cBhvr>
                                            <p:cTn id="9" dur="1" fill="hold">
                                              <p:stCondLst>
                                                <p:cond delay="0"/>
                                              </p:stCondLst>
                                            </p:cTn>
                                            <p:tgtEl>
                                              <p:spTgt spid="7"/>
                                            </p:tgtEl>
                                            <p:attrNameLst>
                                              <p:attrName>style.visibility</p:attrName>
                                            </p:attrNameLst>
                                          </p:cBhvr>
                                          <p:to>
                                            <p:strVal val="visible"/>
                                          </p:to>
                                        </p:set>
                                        <p:anim calcmode="lin" valueType="num" p14:bounceEnd="38000">
                                          <p:cBhvr additive="base">
                                            <p:cTn id="10" dur="750" fill="hold"/>
                                            <p:tgtEl>
                                              <p:spTgt spid="7"/>
                                            </p:tgtEl>
                                            <p:attrNameLst>
                                              <p:attrName>ppt_x</p:attrName>
                                            </p:attrNameLst>
                                          </p:cBhvr>
                                          <p:tavLst>
                                            <p:tav tm="0">
                                              <p:val>
                                                <p:strVal val="1+#ppt_w/2"/>
                                              </p:val>
                                            </p:tav>
                                            <p:tav tm="100000">
                                              <p:val>
                                                <p:strVal val="#ppt_x"/>
                                              </p:val>
                                            </p:tav>
                                          </p:tavLst>
                                        </p:anim>
                                        <p:anim calcmode="lin" valueType="num" p14:bounceEnd="38000">
                                          <p:cBhvr additive="base">
                                            <p:cTn id="11" dur="75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14:presetBounceEnd="38000">
                                      <p:stCondLst>
                                        <p:cond delay="500"/>
                                      </p:stCondLst>
                                      <p:childTnLst>
                                        <p:set>
                                          <p:cBhvr>
                                            <p:cTn id="13" dur="1" fill="hold">
                                              <p:stCondLst>
                                                <p:cond delay="0"/>
                                              </p:stCondLst>
                                            </p:cTn>
                                            <p:tgtEl>
                                              <p:spTgt spid="15"/>
                                            </p:tgtEl>
                                            <p:attrNameLst>
                                              <p:attrName>style.visibility</p:attrName>
                                            </p:attrNameLst>
                                          </p:cBhvr>
                                          <p:to>
                                            <p:strVal val="visible"/>
                                          </p:to>
                                        </p:set>
                                        <p:anim calcmode="lin" valueType="num" p14:bounceEnd="38000">
                                          <p:cBhvr additive="base">
                                            <p:cTn id="14" dur="750" fill="hold"/>
                                            <p:tgtEl>
                                              <p:spTgt spid="15"/>
                                            </p:tgtEl>
                                            <p:attrNameLst>
                                              <p:attrName>ppt_x</p:attrName>
                                            </p:attrNameLst>
                                          </p:cBhvr>
                                          <p:tavLst>
                                            <p:tav tm="0">
                                              <p:val>
                                                <p:strVal val="1+#ppt_w/2"/>
                                              </p:val>
                                            </p:tav>
                                            <p:tav tm="100000">
                                              <p:val>
                                                <p:strVal val="#ppt_x"/>
                                              </p:val>
                                            </p:tav>
                                          </p:tavLst>
                                        </p:anim>
                                        <p:anim calcmode="lin" valueType="num" p14:bounceEnd="38000">
                                          <p:cBhvr additive="base">
                                            <p:cTn id="15" dur="750" fill="hold"/>
                                            <p:tgtEl>
                                              <p:spTgt spid="15"/>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14:presetBounceEnd="38000">
                                      <p:stCondLst>
                                        <p:cond delay="750"/>
                                      </p:stCondLst>
                                      <p:childTnLst>
                                        <p:set>
                                          <p:cBhvr>
                                            <p:cTn id="17" dur="1" fill="hold">
                                              <p:stCondLst>
                                                <p:cond delay="0"/>
                                              </p:stCondLst>
                                            </p:cTn>
                                            <p:tgtEl>
                                              <p:spTgt spid="16"/>
                                            </p:tgtEl>
                                            <p:attrNameLst>
                                              <p:attrName>style.visibility</p:attrName>
                                            </p:attrNameLst>
                                          </p:cBhvr>
                                          <p:to>
                                            <p:strVal val="visible"/>
                                          </p:to>
                                        </p:set>
                                        <p:anim calcmode="lin" valueType="num" p14:bounceEnd="38000">
                                          <p:cBhvr additive="base">
                                            <p:cTn id="18" dur="75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19" dur="750" fill="hold"/>
                                            <p:tgtEl>
                                              <p:spTgt spid="16"/>
                                            </p:tgtEl>
                                            <p:attrNameLst>
                                              <p:attrName>ppt_y</p:attrName>
                                            </p:attrNameLst>
                                          </p:cBhvr>
                                          <p:tavLst>
                                            <p:tav tm="0">
                                              <p:val>
                                                <p:strVal val="0-#ppt_h/2"/>
                                              </p:val>
                                            </p:tav>
                                            <p:tav tm="100000">
                                              <p:val>
                                                <p:strVal val="#ppt_y"/>
                                              </p:val>
                                            </p:tav>
                                          </p:tavLst>
                                        </p:anim>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500"/>
                                            <p:tgtEl>
                                              <p:spTgt spid="17"/>
                                            </p:tgtEl>
                                          </p:cBhvr>
                                        </p:animEffect>
                                      </p:childTnLst>
                                    </p:cTn>
                                  </p:par>
                                </p:childTnLst>
                              </p:cTn>
                            </p:par>
                            <p:par>
                              <p:cTn id="27" fill="hold">
                                <p:stCondLst>
                                  <p:cond delay="1000"/>
                                </p:stCondLst>
                                <p:childTnLst>
                                  <p:par>
                                    <p:cTn id="28" presetID="5" presetClass="entr" presetSubtype="1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heckerboard(across)">
                                          <p:cBhvr>
                                            <p:cTn id="30" dur="500"/>
                                            <p:tgtEl>
                                              <p:spTgt spid="8"/>
                                            </p:tgtEl>
                                          </p:cBhvr>
                                        </p:animEffect>
                                      </p:childTnLst>
                                    </p:cTn>
                                  </p:par>
                                </p:childTnLst>
                              </p:cTn>
                            </p:par>
                            <p:par>
                              <p:cTn id="31" fill="hold">
                                <p:stCondLst>
                                  <p:cond delay="1500"/>
                                </p:stCondLst>
                                <p:childTnLst>
                                  <p:par>
                                    <p:cTn id="32" presetID="16" presetClass="entr" presetSubtype="21"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arn(inVertical)">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5" grpId="0" animBg="1"/>
          <p:bldP spid="8" grpId="0"/>
          <p:bldP spid="7" grpId="0" animBg="1"/>
          <p:bldP spid="18" grpId="0" animBg="1"/>
          <p:bldP spid="17"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2" presetClass="entr" presetSubtype="3"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750" fill="hold"/>
                                            <p:tgtEl>
                                              <p:spTgt spid="7"/>
                                            </p:tgtEl>
                                            <p:attrNameLst>
                                              <p:attrName>ppt_x</p:attrName>
                                            </p:attrNameLst>
                                          </p:cBhvr>
                                          <p:tavLst>
                                            <p:tav tm="0">
                                              <p:val>
                                                <p:strVal val="1+#ppt_w/2"/>
                                              </p:val>
                                            </p:tav>
                                            <p:tav tm="100000">
                                              <p:val>
                                                <p:strVal val="#ppt_x"/>
                                              </p:val>
                                            </p:tav>
                                          </p:tavLst>
                                        </p:anim>
                                        <p:anim calcmode="lin" valueType="num">
                                          <p:cBhvr additive="base">
                                            <p:cTn id="11" dur="75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stCondLst>
                                        <p:cond delay="50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750" fill="hold"/>
                                            <p:tgtEl>
                                              <p:spTgt spid="15"/>
                                            </p:tgtEl>
                                            <p:attrNameLst>
                                              <p:attrName>ppt_x</p:attrName>
                                            </p:attrNameLst>
                                          </p:cBhvr>
                                          <p:tavLst>
                                            <p:tav tm="0">
                                              <p:val>
                                                <p:strVal val="1+#ppt_w/2"/>
                                              </p:val>
                                            </p:tav>
                                            <p:tav tm="100000">
                                              <p:val>
                                                <p:strVal val="#ppt_x"/>
                                              </p:val>
                                            </p:tav>
                                          </p:tavLst>
                                        </p:anim>
                                        <p:anim calcmode="lin" valueType="num">
                                          <p:cBhvr additive="base">
                                            <p:cTn id="15" dur="750" fill="hold"/>
                                            <p:tgtEl>
                                              <p:spTgt spid="15"/>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75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750" fill="hold"/>
                                            <p:tgtEl>
                                              <p:spTgt spid="16"/>
                                            </p:tgtEl>
                                            <p:attrNameLst>
                                              <p:attrName>ppt_x</p:attrName>
                                            </p:attrNameLst>
                                          </p:cBhvr>
                                          <p:tavLst>
                                            <p:tav tm="0">
                                              <p:val>
                                                <p:strVal val="1+#ppt_w/2"/>
                                              </p:val>
                                            </p:tav>
                                            <p:tav tm="100000">
                                              <p:val>
                                                <p:strVal val="#ppt_x"/>
                                              </p:val>
                                            </p:tav>
                                          </p:tavLst>
                                        </p:anim>
                                        <p:anim calcmode="lin" valueType="num">
                                          <p:cBhvr additive="base">
                                            <p:cTn id="19" dur="750" fill="hold"/>
                                            <p:tgtEl>
                                              <p:spTgt spid="16"/>
                                            </p:tgtEl>
                                            <p:attrNameLst>
                                              <p:attrName>ppt_y</p:attrName>
                                            </p:attrNameLst>
                                          </p:cBhvr>
                                          <p:tavLst>
                                            <p:tav tm="0">
                                              <p:val>
                                                <p:strVal val="0-#ppt_h/2"/>
                                              </p:val>
                                            </p:tav>
                                            <p:tav tm="100000">
                                              <p:val>
                                                <p:strVal val="#ppt_y"/>
                                              </p:val>
                                            </p:tav>
                                          </p:tavLst>
                                        </p:anim>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500"/>
                                            <p:tgtEl>
                                              <p:spTgt spid="17"/>
                                            </p:tgtEl>
                                          </p:cBhvr>
                                        </p:animEffect>
                                      </p:childTnLst>
                                    </p:cTn>
                                  </p:par>
                                </p:childTnLst>
                              </p:cTn>
                            </p:par>
                            <p:par>
                              <p:cTn id="27" fill="hold">
                                <p:stCondLst>
                                  <p:cond delay="1000"/>
                                </p:stCondLst>
                                <p:childTnLst>
                                  <p:par>
                                    <p:cTn id="28" presetID="5" presetClass="entr" presetSubtype="1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heckerboard(across)">
                                          <p:cBhvr>
                                            <p:cTn id="30" dur="500"/>
                                            <p:tgtEl>
                                              <p:spTgt spid="8"/>
                                            </p:tgtEl>
                                          </p:cBhvr>
                                        </p:animEffect>
                                      </p:childTnLst>
                                    </p:cTn>
                                  </p:par>
                                </p:childTnLst>
                              </p:cTn>
                            </p:par>
                            <p:par>
                              <p:cTn id="31" fill="hold">
                                <p:stCondLst>
                                  <p:cond delay="1500"/>
                                </p:stCondLst>
                                <p:childTnLst>
                                  <p:par>
                                    <p:cTn id="32" presetID="16" presetClass="entr" presetSubtype="21"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arn(inVertical)">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5" grpId="0" animBg="1"/>
          <p:bldP spid="8" grpId="0"/>
          <p:bldP spid="7" grpId="0" animBg="1"/>
          <p:bldP spid="18" grpId="0" animBg="1"/>
          <p:bldP spid="17" grpId="0" bldLvl="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3"/>
          <p:cNvSpPr/>
          <p:nvPr/>
        </p:nvSpPr>
        <p:spPr bwMode="auto">
          <a:xfrm>
            <a:off x="2267386" y="3475935"/>
            <a:ext cx="648072" cy="648152"/>
          </a:xfrm>
          <a:prstGeom prst="ellipse">
            <a:avLst/>
          </a:prstGeom>
          <a:solidFill>
            <a:srgbClr val="37415C"/>
          </a:solidFill>
          <a:ln w="19050">
            <a:noFill/>
            <a:round/>
          </a:ln>
        </p:spPr>
        <p:txBody>
          <a:bodyPr rot="0" spcFirstLastPara="0" vert="horz" wrap="none" lIns="0" tIns="0" rIns="0" bIns="0" anchor="ctr" anchorCtr="1" forceAA="0" compatLnSpc="1">
            <a:normAutofit/>
          </a:bodyPr>
          <a:lstStyle/>
          <a:p>
            <a:pPr algn="ctr"/>
            <a:r>
              <a:rPr lang="en-US" altLang="zh-CN" dirty="0">
                <a:solidFill>
                  <a:schemeClr val="bg1">
                    <a:lumMod val="100000"/>
                  </a:schemeClr>
                </a:solidFill>
                <a:latin typeface="Impact" panose="020B0806030902050204" pitchFamily="34" charset="0"/>
              </a:rPr>
              <a:t>02</a:t>
            </a:r>
            <a:endParaRPr lang="en-US" altLang="zh-CN" dirty="0">
              <a:solidFill>
                <a:schemeClr val="bg1">
                  <a:lumMod val="100000"/>
                </a:schemeClr>
              </a:solidFill>
              <a:latin typeface="Impact" panose="020B0806030902050204" pitchFamily="34" charset="0"/>
            </a:endParaRPr>
          </a:p>
        </p:txBody>
      </p:sp>
      <p:sp>
        <p:nvSpPr>
          <p:cNvPr id="19" name="TextBox 19"/>
          <p:cNvSpPr txBox="1"/>
          <p:nvPr/>
        </p:nvSpPr>
        <p:spPr>
          <a:xfrm>
            <a:off x="3145107" y="3268186"/>
            <a:ext cx="1038747" cy="207749"/>
          </a:xfrm>
          <a:prstGeom prst="rect">
            <a:avLst/>
          </a:prstGeom>
          <a:noFill/>
        </p:spPr>
        <p:txBody>
          <a:bodyPr wrap="none" lIns="0" tIns="0" rIns="0" bIns="0" anchor="ctr" anchorCtr="0">
            <a:normAutofit fontScale="90000" lnSpcReduction="10000"/>
          </a:bodyPr>
          <a:lstStyle/>
          <a:p>
            <a:pPr algn="l"/>
            <a:endParaRPr lang="zh-CN" altLang="en-US" sz="1600" b="1" dirty="0">
              <a:solidFill>
                <a:srgbClr val="37415C"/>
              </a:solidFill>
              <a:latin typeface="FangSong" panose="02010609060101010101" pitchFamily="49" charset="-122"/>
              <a:ea typeface="FangSong" panose="02010609060101010101" pitchFamily="49" charset="-122"/>
            </a:endParaRPr>
          </a:p>
        </p:txBody>
      </p:sp>
      <p:sp>
        <p:nvSpPr>
          <p:cNvPr id="3" name="矩形: 圆角 2"/>
          <p:cNvSpPr/>
          <p:nvPr/>
        </p:nvSpPr>
        <p:spPr>
          <a:xfrm>
            <a:off x="-1376273" y="1036187"/>
            <a:ext cx="3766993" cy="720080"/>
          </a:xfrm>
          <a:prstGeom prst="roundRect">
            <a:avLst>
              <a:gd name="adj" fmla="val 50000"/>
            </a:avLst>
          </a:prstGeom>
          <a:solidFill>
            <a:srgbClr val="76A6D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a:off x="4871823" y="1275606"/>
            <a:ext cx="4380697" cy="216024"/>
          </a:xfrm>
          <a:prstGeom prst="roundRect">
            <a:avLst>
              <a:gd name="adj" fmla="val 50000"/>
            </a:avLst>
          </a:prstGeom>
          <a:solidFill>
            <a:srgbClr val="37415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Oval 1"/>
          <p:cNvSpPr/>
          <p:nvPr/>
        </p:nvSpPr>
        <p:spPr bwMode="auto">
          <a:xfrm>
            <a:off x="2227063" y="845451"/>
            <a:ext cx="1647183" cy="999111"/>
          </a:xfrm>
          <a:prstGeom prst="ellipse">
            <a:avLst/>
          </a:prstGeom>
          <a:noFill/>
          <a:ln w="19050">
            <a:noFill/>
            <a:round/>
          </a:ln>
        </p:spPr>
        <p:txBody>
          <a:bodyPr rot="0" spcFirstLastPara="0" vert="horz" wrap="square" lIns="0" tIns="0" rIns="0" bIns="0" anchor="ctr" anchorCtr="1" forceAA="0" compatLnSpc="1">
            <a:normAutofit/>
          </a:bodyPr>
          <a:lstStyle/>
          <a:p>
            <a:pPr algn="ctr"/>
            <a:r>
              <a:rPr lang="zh-CN" altLang="en-US" sz="3200" b="1" spc="300" dirty="0">
                <a:solidFill>
                  <a:schemeClr val="tx1">
                    <a:lumMod val="65000"/>
                    <a:lumOff val="35000"/>
                  </a:schemeClr>
                </a:solidFill>
                <a:latin typeface="微软雅黑" panose="020B0503020204020204" pitchFamily="34" charset="-122"/>
                <a:ea typeface="微软雅黑" panose="020B0503020204020204" pitchFamily="34" charset="-122"/>
              </a:rPr>
              <a:t>目录</a:t>
            </a:r>
            <a:endParaRPr lang="zh-CN" altLang="en-US" sz="320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Rectangle 8"/>
          <p:cNvSpPr/>
          <p:nvPr/>
        </p:nvSpPr>
        <p:spPr>
          <a:xfrm>
            <a:off x="3365584" y="1207439"/>
            <a:ext cx="1604693" cy="377575"/>
          </a:xfrm>
          <a:prstGeom prst="rect">
            <a:avLst/>
          </a:prstGeom>
        </p:spPr>
        <p:txBody>
          <a:bodyPr wrap="none">
            <a:normAutofit/>
          </a:bodyPr>
          <a:lstStyle/>
          <a:p>
            <a:pPr algn="ctr"/>
            <a:r>
              <a:rPr lang="en-US" altLang="zh-CN" b="1" spc="300" dirty="0">
                <a:solidFill>
                  <a:schemeClr val="tx1">
                    <a:lumMod val="65000"/>
                    <a:lumOff val="35000"/>
                  </a:schemeClr>
                </a:solidFill>
              </a:rPr>
              <a:t>CONTENT</a:t>
            </a:r>
            <a:endParaRPr lang="en-US" altLang="zh-CN" b="1" spc="300" dirty="0">
              <a:solidFill>
                <a:schemeClr val="tx1">
                  <a:lumMod val="65000"/>
                  <a:lumOff val="35000"/>
                </a:schemeClr>
              </a:solidFill>
            </a:endParaRPr>
          </a:p>
        </p:txBody>
      </p:sp>
      <p:grpSp>
        <p:nvGrpSpPr>
          <p:cNvPr id="2" name="组合 1"/>
          <p:cNvGrpSpPr/>
          <p:nvPr/>
        </p:nvGrpSpPr>
        <p:grpSpPr>
          <a:xfrm>
            <a:off x="2394745" y="2194694"/>
            <a:ext cx="2230120" cy="648073"/>
            <a:chOff x="1868735" y="1996504"/>
            <a:chExt cx="2230120" cy="648073"/>
          </a:xfrm>
        </p:grpSpPr>
        <p:sp>
          <p:nvSpPr>
            <p:cNvPr id="4" name="Oval 2"/>
            <p:cNvSpPr/>
            <p:nvPr/>
          </p:nvSpPr>
          <p:spPr bwMode="auto">
            <a:xfrm>
              <a:off x="1868735" y="1996504"/>
              <a:ext cx="670574" cy="648073"/>
            </a:xfrm>
            <a:prstGeom prst="ellipse">
              <a:avLst/>
            </a:prstGeom>
            <a:solidFill>
              <a:srgbClr val="76A6D7"/>
            </a:solidFill>
            <a:ln w="19050">
              <a:noFill/>
              <a:round/>
            </a:ln>
          </p:spPr>
          <p:txBody>
            <a:bodyPr rot="0" spcFirstLastPara="0" vert="horz" wrap="none" lIns="0" tIns="0" rIns="0" bIns="0" anchor="ctr" anchorCtr="1" forceAA="0" compatLnSpc="1">
              <a:normAutofit/>
            </a:bodyPr>
            <a:lstStyle/>
            <a:p>
              <a:pPr algn="ctr"/>
              <a:r>
                <a:rPr lang="en-US" altLang="zh-CN" dirty="0">
                  <a:solidFill>
                    <a:schemeClr val="bg1">
                      <a:lumMod val="100000"/>
                    </a:schemeClr>
                  </a:solidFill>
                  <a:latin typeface="Impact" panose="020B0806030902050204" pitchFamily="34" charset="0"/>
                </a:rPr>
                <a:t>01</a:t>
              </a:r>
              <a:endParaRPr lang="en-US" altLang="zh-CN" dirty="0">
                <a:solidFill>
                  <a:schemeClr val="bg1">
                    <a:lumMod val="100000"/>
                  </a:schemeClr>
                </a:solidFill>
                <a:latin typeface="Impact" panose="020B0806030902050204" pitchFamily="34" charset="0"/>
              </a:endParaRPr>
            </a:p>
          </p:txBody>
        </p:sp>
        <p:sp>
          <p:nvSpPr>
            <p:cNvPr id="6" name="TextBox 22"/>
            <p:cNvSpPr txBox="1"/>
            <p:nvPr/>
          </p:nvSpPr>
          <p:spPr>
            <a:xfrm>
              <a:off x="2856795" y="2265744"/>
              <a:ext cx="1242060" cy="377825"/>
            </a:xfrm>
            <a:prstGeom prst="rect">
              <a:avLst/>
            </a:prstGeom>
            <a:noFill/>
          </p:spPr>
          <p:txBody>
            <a:bodyPr wrap="none" lIns="0" tIns="0" rIns="0" bIns="0" anchor="ctr" anchorCtr="0">
              <a:noAutofit/>
            </a:bodyPr>
            <a:lstStyle/>
            <a:p>
              <a:pPr algn="l"/>
              <a:r>
                <a:rPr lang="zh-CN" altLang="en-US" sz="2400" b="1" dirty="0">
                  <a:solidFill>
                    <a:srgbClr val="76A6D7"/>
                  </a:solidFill>
                  <a:latin typeface="黑体" charset="0"/>
                  <a:ea typeface="黑体" charset="0"/>
                </a:rPr>
                <a:t>入</a:t>
              </a:r>
              <a:r>
                <a:rPr lang="zh-CN" altLang="en-US" sz="2400" b="1" dirty="0" smtClean="0">
                  <a:solidFill>
                    <a:srgbClr val="76A6D7"/>
                  </a:solidFill>
                  <a:latin typeface="黑体" charset="0"/>
                  <a:ea typeface="黑体" charset="0"/>
                </a:rPr>
                <a:t>职招聘及试用期管理</a:t>
              </a:r>
              <a:endParaRPr lang="en-US" altLang="zh-CN" sz="2400" b="1" dirty="0" smtClean="0">
                <a:solidFill>
                  <a:srgbClr val="76A6D7"/>
                </a:solidFill>
                <a:latin typeface="黑体" charset="0"/>
                <a:ea typeface="黑体" charset="0"/>
              </a:endParaRPr>
            </a:p>
            <a:p>
              <a:pPr algn="l"/>
              <a:endParaRPr lang="zh-CN" altLang="en-US" sz="2400" b="1" dirty="0">
                <a:solidFill>
                  <a:srgbClr val="76A6D7"/>
                </a:solidFill>
                <a:latin typeface="黑体" charset="0"/>
                <a:ea typeface="黑体" charset="0"/>
              </a:endParaRPr>
            </a:p>
          </p:txBody>
        </p:sp>
      </p:grpSp>
      <p:sp>
        <p:nvSpPr>
          <p:cNvPr id="18" name="文本框 17"/>
          <p:cNvSpPr txBox="1"/>
          <p:nvPr/>
        </p:nvSpPr>
        <p:spPr>
          <a:xfrm>
            <a:off x="6205855" y="4188460"/>
            <a:ext cx="309880" cy="275590"/>
          </a:xfrm>
          <a:prstGeom prst="rect">
            <a:avLst/>
          </a:prstGeom>
          <a:noFill/>
        </p:spPr>
        <p:txBody>
          <a:bodyPr wrap="none" rtlCol="0">
            <a:spAutoFit/>
          </a:bodyPr>
          <a:lstStyle/>
          <a:p>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222625" y="3580130"/>
            <a:ext cx="1422184" cy="461665"/>
          </a:xfrm>
          <a:prstGeom prst="rect">
            <a:avLst/>
          </a:prstGeom>
          <a:noFill/>
        </p:spPr>
        <p:txBody>
          <a:bodyPr wrap="none" rtlCol="0">
            <a:spAutoFit/>
          </a:bodyPr>
          <a:lstStyle/>
          <a:p>
            <a:pPr algn="l"/>
            <a:r>
              <a:rPr lang="zh-CN" altLang="en-US" sz="2400" b="1" dirty="0">
                <a:solidFill>
                  <a:schemeClr val="tx1">
                    <a:lumMod val="75000"/>
                    <a:lumOff val="25000"/>
                  </a:schemeClr>
                </a:solidFill>
                <a:latin typeface="黑体" charset="0"/>
                <a:ea typeface="黑体" charset="0"/>
              </a:rPr>
              <a:t>离职</a:t>
            </a:r>
            <a:r>
              <a:rPr lang="zh-CN" altLang="en-US" sz="2400" b="1" dirty="0" smtClean="0">
                <a:solidFill>
                  <a:schemeClr val="tx1">
                    <a:lumMod val="75000"/>
                    <a:lumOff val="25000"/>
                  </a:schemeClr>
                </a:solidFill>
                <a:latin typeface="黑体" charset="0"/>
                <a:ea typeface="黑体" charset="0"/>
              </a:rPr>
              <a:t>管理</a:t>
            </a:r>
            <a:endParaRPr lang="zh-CN" altLang="en-US" sz="2400" b="1" dirty="0" smtClean="0">
              <a:solidFill>
                <a:schemeClr val="tx1">
                  <a:lumMod val="75000"/>
                  <a:lumOff val="25000"/>
                </a:schemeClr>
              </a:solidFill>
              <a:latin typeface="黑体" charset="0"/>
              <a:ea typeface="黑体"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1000"/>
                            </p:stCondLst>
                            <p:childTnLst>
                              <p:par>
                                <p:cTn id="25" presetID="47"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3" grpId="0" animBg="1"/>
      <p:bldP spid="26" grpId="0" animBg="1"/>
      <p:bldP spid="7"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9"/>
          <p:cNvSpPr txBox="1"/>
          <p:nvPr/>
        </p:nvSpPr>
        <p:spPr>
          <a:xfrm>
            <a:off x="3145107" y="3268186"/>
            <a:ext cx="1038747" cy="207749"/>
          </a:xfrm>
          <a:prstGeom prst="rect">
            <a:avLst/>
          </a:prstGeom>
          <a:noFill/>
        </p:spPr>
        <p:txBody>
          <a:bodyPr wrap="none" lIns="0" tIns="0" rIns="0" bIns="0" anchor="ctr" anchorCtr="0">
            <a:normAutofit fontScale="90000" lnSpcReduction="10000"/>
          </a:bodyPr>
          <a:lstStyle/>
          <a:p>
            <a:pPr algn="l"/>
            <a:endParaRPr lang="zh-CN" altLang="en-US" sz="1600" b="1" dirty="0">
              <a:solidFill>
                <a:srgbClr val="37415C"/>
              </a:solidFill>
              <a:latin typeface="FangSong" panose="02010609060101010101" pitchFamily="49" charset="-122"/>
              <a:ea typeface="FangSong" panose="02010609060101010101" pitchFamily="49" charset="-122"/>
            </a:endParaRPr>
          </a:p>
        </p:txBody>
      </p:sp>
      <p:sp>
        <p:nvSpPr>
          <p:cNvPr id="3" name="矩形: 圆角 2"/>
          <p:cNvSpPr/>
          <p:nvPr/>
        </p:nvSpPr>
        <p:spPr>
          <a:xfrm>
            <a:off x="-1376273" y="1036187"/>
            <a:ext cx="3766993" cy="720080"/>
          </a:xfrm>
          <a:prstGeom prst="roundRect">
            <a:avLst>
              <a:gd name="adj" fmla="val 50000"/>
            </a:avLst>
          </a:prstGeom>
          <a:solidFill>
            <a:srgbClr val="76A6D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Oval 1"/>
          <p:cNvSpPr/>
          <p:nvPr/>
        </p:nvSpPr>
        <p:spPr bwMode="auto">
          <a:xfrm>
            <a:off x="2227063" y="845451"/>
            <a:ext cx="1647183" cy="999111"/>
          </a:xfrm>
          <a:prstGeom prst="ellipse">
            <a:avLst/>
          </a:prstGeom>
          <a:noFill/>
          <a:ln w="19050">
            <a:noFill/>
            <a:round/>
          </a:ln>
        </p:spPr>
        <p:txBody>
          <a:bodyPr rot="0" spcFirstLastPara="0" vert="horz" wrap="square" lIns="0" tIns="0" rIns="0" bIns="0" anchor="ctr" anchorCtr="1" forceAA="0" compatLnSpc="1">
            <a:normAutofit/>
          </a:bodyPr>
          <a:lstStyle/>
          <a:p>
            <a:pPr algn="ctr"/>
            <a:endParaRPr lang="zh-CN" altLang="en-US" sz="320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Rectangle 8"/>
          <p:cNvSpPr/>
          <p:nvPr/>
        </p:nvSpPr>
        <p:spPr>
          <a:xfrm>
            <a:off x="3365584" y="1207439"/>
            <a:ext cx="1604693" cy="377575"/>
          </a:xfrm>
          <a:prstGeom prst="rect">
            <a:avLst/>
          </a:prstGeom>
        </p:spPr>
        <p:txBody>
          <a:bodyPr wrap="none">
            <a:normAutofit/>
          </a:bodyPr>
          <a:lstStyle/>
          <a:p>
            <a:pPr algn="ctr"/>
            <a:endParaRPr lang="en-US" altLang="zh-CN" b="1" spc="300" dirty="0">
              <a:solidFill>
                <a:schemeClr val="tx1">
                  <a:lumMod val="65000"/>
                  <a:lumOff val="35000"/>
                </a:schemeClr>
              </a:solidFill>
            </a:endParaRPr>
          </a:p>
        </p:txBody>
      </p:sp>
      <p:grpSp>
        <p:nvGrpSpPr>
          <p:cNvPr id="2" name="组合 1"/>
          <p:cNvGrpSpPr/>
          <p:nvPr/>
        </p:nvGrpSpPr>
        <p:grpSpPr>
          <a:xfrm>
            <a:off x="2394745" y="2122939"/>
            <a:ext cx="2230120" cy="648073"/>
            <a:chOff x="1868735" y="1996504"/>
            <a:chExt cx="2230120" cy="648073"/>
          </a:xfrm>
        </p:grpSpPr>
        <p:sp>
          <p:nvSpPr>
            <p:cNvPr id="4" name="Oval 2"/>
            <p:cNvSpPr/>
            <p:nvPr/>
          </p:nvSpPr>
          <p:spPr bwMode="auto">
            <a:xfrm>
              <a:off x="1868735" y="1996504"/>
              <a:ext cx="670574" cy="648073"/>
            </a:xfrm>
            <a:prstGeom prst="ellipse">
              <a:avLst/>
            </a:prstGeom>
            <a:solidFill>
              <a:srgbClr val="76A6D7"/>
            </a:solidFill>
            <a:ln w="19050">
              <a:noFill/>
              <a:round/>
            </a:ln>
          </p:spPr>
          <p:txBody>
            <a:bodyPr rot="0" spcFirstLastPara="0" vert="horz" wrap="none" lIns="0" tIns="0" rIns="0" bIns="0" anchor="ctr" anchorCtr="1" forceAA="0" compatLnSpc="1">
              <a:normAutofit/>
            </a:bodyPr>
            <a:lstStyle/>
            <a:p>
              <a:pPr algn="ctr"/>
              <a:r>
                <a:rPr lang="en-US" altLang="zh-CN" dirty="0">
                  <a:solidFill>
                    <a:schemeClr val="bg1">
                      <a:lumMod val="100000"/>
                    </a:schemeClr>
                  </a:solidFill>
                  <a:latin typeface="Impact" panose="020B0806030902050204" pitchFamily="34" charset="0"/>
                </a:rPr>
                <a:t>01</a:t>
              </a:r>
              <a:endParaRPr lang="en-US" altLang="zh-CN" dirty="0">
                <a:solidFill>
                  <a:schemeClr val="bg1">
                    <a:lumMod val="100000"/>
                  </a:schemeClr>
                </a:solidFill>
                <a:latin typeface="Impact" panose="020B0806030902050204" pitchFamily="34" charset="0"/>
              </a:endParaRPr>
            </a:p>
          </p:txBody>
        </p:sp>
        <p:sp>
          <p:nvSpPr>
            <p:cNvPr id="6" name="TextBox 22"/>
            <p:cNvSpPr txBox="1"/>
            <p:nvPr/>
          </p:nvSpPr>
          <p:spPr>
            <a:xfrm>
              <a:off x="2833935" y="2373307"/>
              <a:ext cx="1264920" cy="270262"/>
            </a:xfrm>
            <a:prstGeom prst="rect">
              <a:avLst/>
            </a:prstGeom>
            <a:noFill/>
          </p:spPr>
          <p:txBody>
            <a:bodyPr wrap="none" lIns="0" tIns="0" rIns="0" bIns="0" anchor="ctr" anchorCtr="0">
              <a:noAutofit/>
            </a:bodyPr>
            <a:lstStyle/>
            <a:p>
              <a:pPr algn="l"/>
              <a:r>
                <a:rPr lang="zh-CN" altLang="en-US" sz="2800" b="1" dirty="0">
                  <a:solidFill>
                    <a:srgbClr val="76A6D7"/>
                  </a:solidFill>
                  <a:latin typeface="黑体" charset="0"/>
                  <a:ea typeface="黑体" charset="0"/>
                </a:rPr>
                <a:t>入</a:t>
              </a:r>
              <a:r>
                <a:rPr lang="zh-CN" altLang="en-US" sz="2800" b="1" dirty="0" smtClean="0">
                  <a:solidFill>
                    <a:srgbClr val="76A6D7"/>
                  </a:solidFill>
                  <a:latin typeface="黑体" charset="0"/>
                  <a:ea typeface="黑体" charset="0"/>
                </a:rPr>
                <a:t>职招聘及试用期管理</a:t>
              </a:r>
              <a:endParaRPr lang="en-US" altLang="zh-CN" sz="2800" b="1" dirty="0" smtClean="0">
                <a:solidFill>
                  <a:srgbClr val="76A6D7"/>
                </a:solidFill>
                <a:latin typeface="黑体" charset="0"/>
                <a:ea typeface="黑体" charset="0"/>
              </a:endParaRPr>
            </a:p>
            <a:p>
              <a:pPr algn="l"/>
              <a:endParaRPr lang="zh-CN" altLang="en-US" sz="2800" b="1" dirty="0">
                <a:solidFill>
                  <a:srgbClr val="76A6D7"/>
                </a:solidFill>
                <a:latin typeface="黑体" charset="0"/>
                <a:ea typeface="黑体" charset="0"/>
              </a:endParaRPr>
            </a:p>
          </p:txBody>
        </p:sp>
      </p:grpSp>
      <p:sp>
        <p:nvSpPr>
          <p:cNvPr id="18" name="文本框 17"/>
          <p:cNvSpPr txBox="1"/>
          <p:nvPr/>
        </p:nvSpPr>
        <p:spPr>
          <a:xfrm>
            <a:off x="6205855" y="4188460"/>
            <a:ext cx="309880" cy="275590"/>
          </a:xfrm>
          <a:prstGeom prst="rect">
            <a:avLst/>
          </a:prstGeom>
          <a:noFill/>
        </p:spPr>
        <p:txBody>
          <a:bodyPr wrap="none" rtlCol="0">
            <a:spAutoFit/>
          </a:bodyPr>
          <a:lstStyle/>
          <a:p>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1043940" y="1491615"/>
            <a:ext cx="6587490" cy="302895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Font typeface="Wingdings" panose="05000000000000000000" pitchFamily="2" charset="2"/>
              <a:buNone/>
            </a:pPr>
            <a:r>
              <a:rPr lang="en-US" altLang="zh-CN" sz="1400" b="1" dirty="0">
                <a:latin typeface="仿宋" charset="0"/>
                <a:ea typeface="仿宋" charset="0"/>
                <a:cs typeface="仿宋" charset="0"/>
              </a:rPr>
              <a:t>    招聘广告不得出现“民族、种族、性别、宗教、残疾人、传染病（包括乙肝）、户籍”等歧视内容。</a:t>
            </a:r>
            <a:endParaRPr lang="en-US" altLang="zh-CN" sz="1400" b="1" dirty="0">
              <a:latin typeface="仿宋" charset="0"/>
              <a:ea typeface="仿宋" charset="0"/>
              <a:cs typeface="仿宋" charset="0"/>
            </a:endParaRPr>
          </a:p>
          <a:p>
            <a:pPr>
              <a:lnSpc>
                <a:spcPct val="200000"/>
              </a:lnSpc>
              <a:buFont typeface="Wingdings" panose="05000000000000000000" pitchFamily="2" charset="2"/>
              <a:buChar char="Ø"/>
            </a:pPr>
            <a:r>
              <a:rPr lang="en-US" altLang="zh-CN" sz="1400" dirty="0">
                <a:latin typeface="仿宋" charset="0"/>
                <a:ea typeface="仿宋" charset="0"/>
                <a:cs typeface="仿宋" charset="0"/>
              </a:rPr>
              <a:t>《</a:t>
            </a:r>
            <a:r>
              <a:rPr lang="en-US" altLang="zh-CN" sz="1400" dirty="0" err="1">
                <a:latin typeface="仿宋" charset="0"/>
                <a:ea typeface="仿宋" charset="0"/>
                <a:cs typeface="仿宋" charset="0"/>
              </a:rPr>
              <a:t>中华人民共和国就业促进法》</a:t>
            </a:r>
            <a:r>
              <a:rPr lang="en-US" altLang="zh-CN" sz="1400" dirty="0" err="1" smtClean="0">
                <a:latin typeface="仿宋" charset="0"/>
                <a:ea typeface="仿宋" charset="0"/>
                <a:cs typeface="仿宋" charset="0"/>
              </a:rPr>
              <a:t>第三条</a:t>
            </a:r>
            <a:r>
              <a:rPr lang="en-US" altLang="zh-CN" sz="1400" dirty="0" smtClean="0">
                <a:latin typeface="仿宋" charset="0"/>
                <a:ea typeface="仿宋" charset="0"/>
                <a:cs typeface="仿宋" charset="0"/>
              </a:rPr>
              <a:t> </a:t>
            </a:r>
            <a:r>
              <a:rPr lang="en-US" altLang="zh-CN" sz="1400" dirty="0" err="1" smtClean="0">
                <a:latin typeface="仿宋" charset="0"/>
                <a:ea typeface="仿宋" charset="0"/>
                <a:cs typeface="仿宋" charset="0"/>
              </a:rPr>
              <a:t>劳动者依法享有平等就业和自主择业的权利</a:t>
            </a:r>
            <a:r>
              <a:rPr lang="en-US" altLang="zh-CN" sz="1400" dirty="0" err="1">
                <a:latin typeface="仿宋" charset="0"/>
                <a:ea typeface="仿宋" charset="0"/>
                <a:cs typeface="仿宋" charset="0"/>
              </a:rPr>
              <a:t>。劳动者就业，不因民族、种族、性别、宗教信仰等不同而受歧视</a:t>
            </a:r>
            <a:r>
              <a:rPr lang="en-US" altLang="zh-CN" sz="1400" dirty="0">
                <a:latin typeface="仿宋" charset="0"/>
                <a:ea typeface="仿宋" charset="0"/>
                <a:cs typeface="仿宋" charset="0"/>
              </a:rPr>
              <a:t>。</a:t>
            </a:r>
            <a:endParaRPr lang="en-US" altLang="zh-CN" sz="1400" dirty="0">
              <a:latin typeface="仿宋" charset="0"/>
              <a:ea typeface="仿宋" charset="0"/>
              <a:cs typeface="仿宋" charset="0"/>
            </a:endParaRPr>
          </a:p>
          <a:p>
            <a:pPr>
              <a:lnSpc>
                <a:spcPct val="200000"/>
              </a:lnSpc>
              <a:buFont typeface="Wingdings" panose="05000000000000000000" pitchFamily="2" charset="2"/>
              <a:buChar char="Ø"/>
            </a:pPr>
            <a:r>
              <a:rPr lang="en-US" altLang="zh-CN" sz="1400" dirty="0">
                <a:latin typeface="仿宋" charset="0"/>
                <a:ea typeface="仿宋" charset="0"/>
                <a:cs typeface="仿宋" charset="0"/>
              </a:rPr>
              <a:t>《</a:t>
            </a:r>
            <a:r>
              <a:rPr lang="en-US" altLang="zh-CN" sz="1400" dirty="0" err="1">
                <a:latin typeface="仿宋" charset="0"/>
                <a:ea typeface="仿宋" charset="0"/>
                <a:cs typeface="仿宋" charset="0"/>
              </a:rPr>
              <a:t>就业服务与就业管理规定》</a:t>
            </a:r>
            <a:r>
              <a:rPr lang="en-US" altLang="zh-CN" sz="1400" dirty="0" err="1" smtClean="0">
                <a:latin typeface="仿宋" charset="0"/>
                <a:ea typeface="仿宋" charset="0"/>
                <a:cs typeface="仿宋" charset="0"/>
              </a:rPr>
              <a:t>第二十条</a:t>
            </a:r>
            <a:r>
              <a:rPr lang="en-US" altLang="zh-CN" sz="1400" dirty="0" smtClean="0">
                <a:latin typeface="仿宋" charset="0"/>
                <a:ea typeface="仿宋" charset="0"/>
                <a:cs typeface="仿宋" charset="0"/>
              </a:rPr>
              <a:t> </a:t>
            </a:r>
            <a:r>
              <a:rPr lang="en-US" altLang="zh-CN" sz="1400" dirty="0" err="1" smtClean="0">
                <a:latin typeface="仿宋" charset="0"/>
                <a:ea typeface="仿宋" charset="0"/>
                <a:cs typeface="仿宋" charset="0"/>
              </a:rPr>
              <a:t>用人单位发布的招用人员简章或招聘广告</a:t>
            </a:r>
            <a:r>
              <a:rPr lang="en-US" altLang="zh-CN" sz="1400" dirty="0" err="1">
                <a:latin typeface="仿宋" charset="0"/>
                <a:ea typeface="仿宋" charset="0"/>
                <a:cs typeface="仿宋" charset="0"/>
              </a:rPr>
              <a:t>，不得包含歧视性内容</a:t>
            </a:r>
            <a:r>
              <a:rPr lang="en-US" altLang="zh-CN" sz="1400" dirty="0">
                <a:latin typeface="仿宋" charset="0"/>
                <a:ea typeface="仿宋" charset="0"/>
                <a:cs typeface="仿宋" charset="0"/>
              </a:rPr>
              <a:t>。</a:t>
            </a:r>
            <a:endParaRPr lang="en-US" altLang="zh-CN" sz="1400" dirty="0">
              <a:latin typeface="仿宋" charset="0"/>
              <a:ea typeface="仿宋" charset="0"/>
              <a:cs typeface="仿宋" charset="0"/>
            </a:endParaRPr>
          </a:p>
          <a:p>
            <a:pPr marL="0" indent="0">
              <a:lnSpc>
                <a:spcPct val="200000"/>
              </a:lnSpc>
              <a:buFont typeface="Wingdings" panose="05000000000000000000" pitchFamily="2" charset="2"/>
              <a:buNone/>
            </a:pPr>
            <a:endParaRPr lang="en-US" altLang="zh-CN" sz="1400" dirty="0"/>
          </a:p>
          <a:p>
            <a:pPr>
              <a:lnSpc>
                <a:spcPct val="200000"/>
              </a:lnSpc>
              <a:buFont typeface="Wingdings" panose="05000000000000000000" pitchFamily="2" charset="2"/>
              <a:buChar char="Ø"/>
            </a:pPr>
            <a:endParaRPr lang="en-US" altLang="zh-CN" sz="1400" dirty="0"/>
          </a:p>
        </p:txBody>
      </p:sp>
      <p:sp>
        <p:nvSpPr>
          <p:cNvPr id="48" name="TextBox 47"/>
          <p:cNvSpPr txBox="1"/>
          <p:nvPr/>
        </p:nvSpPr>
        <p:spPr>
          <a:xfrm>
            <a:off x="971724" y="699919"/>
            <a:ext cx="5400600" cy="415172"/>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一、招聘环节注意避免就业歧视 </a:t>
            </a:r>
            <a:endParaRPr lang="zh-CN" altLang="en-US" sz="2000"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p:nvPr/>
        </p:nvSpPr>
        <p:spPr>
          <a:xfrm>
            <a:off x="611505" y="175895"/>
            <a:ext cx="6061710" cy="41465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2000" b="1" dirty="0">
              <a:solidFill>
                <a:schemeClr val="tx1">
                  <a:lumMod val="65000"/>
                  <a:lumOff val="35000"/>
                </a:schemeClr>
              </a:solidFill>
              <a:latin typeface="FangSong" panose="02010609060101010101" pitchFamily="49" charset="-122"/>
              <a:ea typeface="FangSong" panose="02010609060101010101" pitchFamily="49" charset="-122"/>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755555" y="1563891"/>
            <a:ext cx="5832648" cy="34245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Font typeface="Wingdings" panose="05000000000000000000" pitchFamily="2" charset="2"/>
              <a:buNone/>
            </a:pPr>
            <a:endParaRPr lang="zh-CN" altLang="en-US" sz="1400" b="1" dirty="0">
              <a:latin typeface="FangSong" panose="02010609060101010101" pitchFamily="49" charset="-122"/>
              <a:ea typeface="FangSong" panose="02010609060101010101" pitchFamily="49" charset="-122"/>
            </a:endParaRPr>
          </a:p>
          <a:p>
            <a:pPr marL="0" indent="0">
              <a:lnSpc>
                <a:spcPct val="200000"/>
              </a:lnSpc>
              <a:buFont typeface="Wingdings" panose="05000000000000000000" pitchFamily="2" charset="2"/>
              <a:buNone/>
            </a:pPr>
            <a:r>
              <a:rPr lang="en-US" altLang="zh-CN" sz="1400" b="1" dirty="0">
                <a:latin typeface="仿宋" charset="0"/>
                <a:ea typeface="仿宋" charset="0"/>
                <a:cs typeface="仿宋" charset="0"/>
              </a:rPr>
              <a:t>    </a:t>
            </a:r>
            <a:r>
              <a:rPr lang="zh-CN" altLang="en-US" sz="1400" b="1" dirty="0">
                <a:latin typeface="仿宋" charset="0"/>
                <a:ea typeface="仿宋" charset="0"/>
                <a:cs typeface="仿宋" charset="0"/>
              </a:rPr>
              <a:t>录用通知先于体检发放，而员工体检结果并不符合用人单位要求，用人单位再想不录用员工，可能面临承担不利法律后果。</a:t>
            </a:r>
            <a:endParaRPr lang="zh-CN" altLang="en-US" sz="1400" b="1" dirty="0">
              <a:latin typeface="仿宋" charset="0"/>
              <a:ea typeface="仿宋" charset="0"/>
              <a:cs typeface="仿宋" charset="0"/>
            </a:endParaRPr>
          </a:p>
          <a:p>
            <a:pPr marL="0" indent="0">
              <a:lnSpc>
                <a:spcPct val="200000"/>
              </a:lnSpc>
              <a:buFont typeface="Wingdings" panose="05000000000000000000" pitchFamily="2" charset="2"/>
              <a:buNone/>
            </a:pPr>
            <a:endParaRPr lang="zh-CN" altLang="en-US" sz="1400" b="1" dirty="0">
              <a:latin typeface="仿宋" charset="0"/>
              <a:ea typeface="仿宋" charset="0"/>
              <a:cs typeface="仿宋" charset="0"/>
            </a:endParaRPr>
          </a:p>
          <a:p>
            <a:pPr marL="0" indent="0">
              <a:lnSpc>
                <a:spcPct val="200000"/>
              </a:lnSpc>
              <a:buFont typeface="Wingdings" panose="05000000000000000000" pitchFamily="2" charset="2"/>
              <a:buNone/>
            </a:pPr>
            <a:r>
              <a:rPr lang="zh-CN" altLang="en-US" sz="1400" b="1" dirty="0">
                <a:latin typeface="仿宋" charset="0"/>
                <a:ea typeface="仿宋" charset="0"/>
                <a:cs typeface="仿宋" charset="0"/>
              </a:rPr>
              <a:t>   【</a:t>
            </a:r>
            <a:r>
              <a:rPr lang="zh-CN" altLang="en-US" sz="1400" b="1" dirty="0">
                <a:latin typeface="仿宋" charset="0"/>
                <a:ea typeface="仿宋" charset="0"/>
                <a:cs typeface="仿宋" charset="0"/>
                <a:sym typeface="+mn-ea"/>
              </a:rPr>
              <a:t>录用通知属于要约性质】</a:t>
            </a:r>
            <a:endParaRPr lang="zh-CN" altLang="en-US" sz="1400" b="1" dirty="0">
              <a:latin typeface="仿宋" charset="0"/>
              <a:ea typeface="仿宋" charset="0"/>
              <a:cs typeface="仿宋" charset="0"/>
            </a:endParaRPr>
          </a:p>
          <a:p>
            <a:pPr marL="0" indent="0">
              <a:lnSpc>
                <a:spcPct val="200000"/>
              </a:lnSpc>
              <a:buFont typeface="Wingdings" panose="05000000000000000000" pitchFamily="2" charset="2"/>
              <a:buNone/>
            </a:pPr>
            <a:endParaRPr lang="zh-CN" altLang="en-US" sz="1050" dirty="0">
              <a:latin typeface="FangSong" panose="02010609060101010101" pitchFamily="49" charset="-122"/>
              <a:ea typeface="FangSong" panose="02010609060101010101" pitchFamily="49" charset="-122"/>
            </a:endParaRPr>
          </a:p>
          <a:p>
            <a:pPr>
              <a:lnSpc>
                <a:spcPct val="200000"/>
              </a:lnSpc>
              <a:buFont typeface="Wingdings" panose="05000000000000000000" pitchFamily="2" charset="2"/>
              <a:buChar char="Ø"/>
            </a:pPr>
            <a:endParaRPr lang="zh-CN" altLang="en-US" sz="1050" dirty="0">
              <a:latin typeface="FangSong" panose="02010609060101010101" pitchFamily="49" charset="-122"/>
              <a:ea typeface="FangSong" panose="02010609060101010101" pitchFamily="49" charset="-122"/>
            </a:endParaRPr>
          </a:p>
          <a:p>
            <a:pPr marL="0" indent="0">
              <a:lnSpc>
                <a:spcPct val="200000"/>
              </a:lnSpc>
              <a:buFont typeface="Wingdings" panose="05000000000000000000" pitchFamily="2" charset="2"/>
              <a:buNone/>
            </a:pPr>
            <a:endParaRPr lang="zh-CN" altLang="en-US" sz="1400" dirty="0"/>
          </a:p>
          <a:p>
            <a:pPr>
              <a:lnSpc>
                <a:spcPct val="200000"/>
              </a:lnSpc>
              <a:buFont typeface="Wingdings" panose="05000000000000000000" pitchFamily="2" charset="2"/>
              <a:buChar char="Ø"/>
            </a:pPr>
            <a:endParaRPr lang="en-US" altLang="zh-CN" sz="1200" dirty="0"/>
          </a:p>
        </p:txBody>
      </p:sp>
      <p:sp>
        <p:nvSpPr>
          <p:cNvPr id="48" name="TextBox 47"/>
          <p:cNvSpPr txBox="1"/>
          <p:nvPr/>
        </p:nvSpPr>
        <p:spPr>
          <a:xfrm>
            <a:off x="1187624" y="987574"/>
            <a:ext cx="5400600" cy="415172"/>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二、入职体检应调整为录用前体检 </a:t>
            </a:r>
            <a:endParaRPr lang="zh-CN" altLang="en-US" sz="2000"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p:nvPr/>
        </p:nvSpPr>
        <p:spPr>
          <a:xfrm>
            <a:off x="828040" y="267335"/>
            <a:ext cx="5356225" cy="41529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solidFill>
                <a:effectLst>
                  <a:outerShdw blurRad="38100" dist="19050" dir="2700000" algn="tl" rotWithShape="0">
                    <a:schemeClr val="dk1">
                      <a:alpha val="40000"/>
                      <a:alpha val="40000"/>
                    </a:schemeClr>
                  </a:outerShdw>
                </a:effectLst>
                <a:latin typeface="黑体" charset="0"/>
                <a:ea typeface="黑体" charset="0"/>
                <a:sym typeface="+mn-ea"/>
              </a:rPr>
              <a:t>案例：</a:t>
            </a:r>
            <a:r>
              <a:rPr lang="zh-CN" altLang="en-GB" sz="2000" b="1" dirty="0">
                <a:solidFill>
                  <a:schemeClr val="tx1"/>
                </a:solidFill>
                <a:effectLst>
                  <a:outerShdw blurRad="38100" dist="19050" dir="2700000" algn="tl" rotWithShape="0">
                    <a:schemeClr val="dk1">
                      <a:alpha val="40000"/>
                      <a:alpha val="40000"/>
                    </a:schemeClr>
                  </a:outerShdw>
                </a:effectLst>
                <a:latin typeface="黑体" charset="0"/>
                <a:ea typeface="黑体" charset="0"/>
              </a:rPr>
              <a:t>录用后反悔承担缔约过失责任</a:t>
            </a:r>
            <a:endParaRPr lang="zh-CN" altLang="en-GB" sz="2000" b="1" dirty="0">
              <a:solidFill>
                <a:schemeClr val="tx1"/>
              </a:solidFill>
              <a:effectLst>
                <a:outerShdw blurRad="38100" dist="19050" dir="2700000" algn="tl" rotWithShape="0">
                  <a:schemeClr val="dk1">
                    <a:alpha val="40000"/>
                    <a:alpha val="40000"/>
                  </a:schemeClr>
                </a:outerShdw>
              </a:effectLst>
              <a:latin typeface="黑体" charset="0"/>
              <a:ea typeface="黑体" charset="0"/>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611559" y="782955"/>
            <a:ext cx="7820605" cy="33009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Font typeface="Wingdings" panose="05000000000000000000" charset="0"/>
              <a:buNone/>
            </a:pPr>
            <a:r>
              <a:rPr lang="en-US" altLang="zh-CN" sz="1200" dirty="0"/>
              <a:t>      </a:t>
            </a:r>
            <a:r>
              <a:rPr lang="en-US" altLang="zh-CN" sz="1200" dirty="0" smtClean="0"/>
              <a:t>    </a:t>
            </a:r>
            <a:r>
              <a:rPr lang="zh-CN" altLang="en-US" sz="1400" dirty="0" smtClean="0"/>
              <a:t>小</a:t>
            </a:r>
            <a:r>
              <a:rPr lang="zh-CN" altLang="en-US" sz="1400" dirty="0"/>
              <a:t>李</a:t>
            </a:r>
            <a:r>
              <a:rPr lang="en-US" altLang="zh-CN" sz="1400" dirty="0" smtClean="0"/>
              <a:t>原是一家公司的部门经理</a:t>
            </a:r>
            <a:r>
              <a:rPr lang="en-US" altLang="zh-CN" sz="1400" dirty="0"/>
              <a:t>。</a:t>
            </a:r>
            <a:r>
              <a:rPr lang="en-US" altLang="zh-CN" sz="1400" dirty="0" smtClean="0"/>
              <a:t>2020年</a:t>
            </a:r>
            <a:r>
              <a:rPr lang="en-US" altLang="zh-CN" sz="1400" dirty="0"/>
              <a:t>12</a:t>
            </a:r>
            <a:r>
              <a:rPr lang="en-US" altLang="zh-CN" sz="1400" dirty="0" smtClean="0"/>
              <a:t>月小</a:t>
            </a:r>
            <a:r>
              <a:rPr lang="zh-CN" altLang="en-US" sz="1400" dirty="0" smtClean="0"/>
              <a:t>李</a:t>
            </a:r>
            <a:r>
              <a:rPr lang="en-US" altLang="zh-CN" sz="1400" dirty="0" err="1" smtClean="0"/>
              <a:t>通过应聘收到</a:t>
            </a:r>
            <a:r>
              <a:rPr lang="en-US" altLang="zh-CN" sz="1400" dirty="0" err="1"/>
              <a:t>A公司电子邮件形式发来的offer，写明了报到日期、职位、薪酬等信息。收到offer</a:t>
            </a:r>
            <a:r>
              <a:rPr lang="en-US" altLang="zh-CN" sz="1400" dirty="0" err="1" smtClean="0"/>
              <a:t>后小</a:t>
            </a:r>
            <a:r>
              <a:rPr lang="zh-CN" altLang="en-US" sz="1400" dirty="0" smtClean="0"/>
              <a:t>李</a:t>
            </a:r>
            <a:r>
              <a:rPr lang="en-US" altLang="zh-CN" sz="1400" dirty="0" err="1" smtClean="0"/>
              <a:t>回复同意被录用</a:t>
            </a:r>
            <a:r>
              <a:rPr lang="en-US" altLang="zh-CN" sz="1400" dirty="0" err="1"/>
              <a:t>。随后，</a:t>
            </a:r>
            <a:r>
              <a:rPr lang="en-US" altLang="zh-CN" sz="1400" dirty="0" err="1" smtClean="0"/>
              <a:t>小</a:t>
            </a:r>
            <a:r>
              <a:rPr lang="zh-CN" altLang="en-US" sz="1400" dirty="0" smtClean="0"/>
              <a:t>李</a:t>
            </a:r>
            <a:r>
              <a:rPr lang="en-US" altLang="zh-CN" sz="1400" dirty="0" err="1" smtClean="0"/>
              <a:t>向原公司递交了辞职报告</a:t>
            </a:r>
            <a:r>
              <a:rPr lang="en-US" altLang="zh-CN" sz="1400" dirty="0"/>
              <a:t>，</a:t>
            </a:r>
            <a:r>
              <a:rPr lang="zh-CN" altLang="en-US" sz="1400" dirty="0"/>
              <a:t>并</a:t>
            </a:r>
            <a:r>
              <a:rPr lang="en-US" altLang="zh-CN" sz="1400" dirty="0" err="1" smtClean="0"/>
              <a:t>办理离职手续。在小</a:t>
            </a:r>
            <a:r>
              <a:rPr lang="zh-CN" altLang="en-US" sz="1400" dirty="0" smtClean="0"/>
              <a:t>李</a:t>
            </a:r>
            <a:r>
              <a:rPr lang="en-US" altLang="zh-CN" sz="1400" dirty="0" err="1" smtClean="0"/>
              <a:t>准备去</a:t>
            </a:r>
            <a:r>
              <a:rPr lang="en-US" altLang="zh-CN" sz="1400" dirty="0" err="1"/>
              <a:t>A</a:t>
            </a:r>
            <a:r>
              <a:rPr lang="en-US" altLang="zh-CN" sz="1400" dirty="0" err="1" smtClean="0"/>
              <a:t>公司报到</a:t>
            </a:r>
            <a:r>
              <a:rPr lang="zh-CN" altLang="en-US" sz="1400" dirty="0" smtClean="0"/>
              <a:t>前</a:t>
            </a:r>
            <a:r>
              <a:rPr lang="en-US" altLang="zh-CN" sz="1400" dirty="0" smtClean="0"/>
              <a:t>，</a:t>
            </a:r>
            <a:r>
              <a:rPr lang="en-US" altLang="zh-CN" sz="1400" dirty="0" err="1"/>
              <a:t>她竟接到A公司撤销录用的电话通知</a:t>
            </a:r>
            <a:r>
              <a:rPr lang="en-US" altLang="zh-CN" sz="1400" dirty="0" err="1" smtClean="0"/>
              <a:t>。小</a:t>
            </a:r>
            <a:r>
              <a:rPr lang="zh-CN" altLang="en-US" sz="1400" dirty="0" smtClean="0"/>
              <a:t>李申请劳动仲裁</a:t>
            </a:r>
            <a:r>
              <a:rPr lang="zh-CN" altLang="en-US" sz="1400" dirty="0"/>
              <a:t>未受理后</a:t>
            </a:r>
            <a:r>
              <a:rPr lang="zh-CN" altLang="en-US" sz="1400" dirty="0" smtClean="0"/>
              <a:t>起诉至法院</a:t>
            </a:r>
            <a:r>
              <a:rPr lang="en-US" altLang="zh-CN" sz="1400" dirty="0"/>
              <a:t>，要求A公司赔偿自己的工资损失、</a:t>
            </a:r>
            <a:r>
              <a:rPr lang="en-US" altLang="zh-CN" sz="1400" dirty="0" smtClean="0"/>
              <a:t>社保费和年终奖损失共计约5万元。</a:t>
            </a:r>
            <a:endParaRPr lang="en-US" altLang="zh-CN" sz="1400" dirty="0" smtClean="0"/>
          </a:p>
          <a:p>
            <a:pPr marL="0" indent="0">
              <a:lnSpc>
                <a:spcPct val="200000"/>
              </a:lnSpc>
              <a:buFont typeface="Wingdings" panose="05000000000000000000" charset="0"/>
              <a:buNone/>
            </a:pPr>
            <a:r>
              <a:rPr lang="zh-CN" altLang="en-US" sz="1400" dirty="0"/>
              <a:t> </a:t>
            </a:r>
            <a:r>
              <a:rPr lang="zh-CN" altLang="en-US" sz="1400" dirty="0" smtClean="0"/>
              <a:t>       </a:t>
            </a:r>
            <a:r>
              <a:rPr lang="en-US" altLang="zh-CN" sz="1400" dirty="0" smtClean="0"/>
              <a:t>一审法院经审理</a:t>
            </a:r>
            <a:r>
              <a:rPr lang="en-US" altLang="zh-CN" sz="1400" dirty="0"/>
              <a:t>，判决A</a:t>
            </a:r>
            <a:r>
              <a:rPr lang="en-US" altLang="zh-CN" sz="1400" dirty="0" smtClean="0"/>
              <a:t>公司向小甲赔偿经济损失5万元</a:t>
            </a:r>
            <a:r>
              <a:rPr lang="en-US" altLang="zh-CN" sz="1400" dirty="0"/>
              <a:t>。</a:t>
            </a:r>
            <a:endParaRPr lang="en-US" altLang="zh-CN" sz="1400" dirty="0"/>
          </a:p>
          <a:p>
            <a:pPr marL="0" indent="0">
              <a:lnSpc>
                <a:spcPct val="200000"/>
              </a:lnSpc>
              <a:buFont typeface="Wingdings" panose="05000000000000000000" charset="0"/>
              <a:buNone/>
            </a:pPr>
            <a:endParaRPr lang="zh-CN" altLang="en-US" sz="1400" b="1" dirty="0"/>
          </a:p>
          <a:p>
            <a:pPr marL="0" indent="0">
              <a:lnSpc>
                <a:spcPct val="200000"/>
              </a:lnSpc>
              <a:buFont typeface="Wingdings" panose="05000000000000000000" charset="0"/>
              <a:buNone/>
            </a:pPr>
            <a:endParaRPr lang="zh-CN" altLang="en-US" sz="1400" b="1" dirty="0">
              <a:solidFill>
                <a:srgbClr val="FF0000"/>
              </a:solidFill>
              <a:latin typeface="Arial Bold" panose="020B060402020202020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683568" y="1059815"/>
            <a:ext cx="5962977" cy="380365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Font typeface="Wingdings" panose="05000000000000000000" pitchFamily="2" charset="2"/>
              <a:buNone/>
            </a:pPr>
            <a:endParaRPr lang="zh-CN" altLang="en-US" sz="1050" dirty="0">
              <a:latin typeface="FangSong" panose="02010609060101010101" pitchFamily="49" charset="-122"/>
              <a:ea typeface="FangSong" panose="02010609060101010101" pitchFamily="49" charset="-122"/>
            </a:endParaRPr>
          </a:p>
          <a:p>
            <a:pPr>
              <a:lnSpc>
                <a:spcPct val="200000"/>
              </a:lnSpc>
              <a:buFont typeface="Wingdings" panose="05000000000000000000" charset="0"/>
              <a:buChar char=""/>
            </a:pPr>
            <a:r>
              <a:rPr lang="zh-CN" altLang="en-US" sz="1400" dirty="0">
                <a:latin typeface="仿宋" charset="0"/>
                <a:ea typeface="仿宋" charset="0"/>
                <a:cs typeface="仿宋" charset="0"/>
              </a:rPr>
              <a:t>背景调查可能会出现侵犯员工个人隐私或个人信息的情形</a:t>
            </a:r>
            <a:endParaRPr lang="zh-CN" altLang="en-US" sz="1400" dirty="0">
              <a:latin typeface="仿宋" charset="0"/>
              <a:ea typeface="仿宋" charset="0"/>
              <a:cs typeface="仿宋" charset="0"/>
            </a:endParaRPr>
          </a:p>
          <a:p>
            <a:pPr>
              <a:lnSpc>
                <a:spcPct val="200000"/>
              </a:lnSpc>
              <a:buFont typeface="Wingdings" panose="05000000000000000000" charset="0"/>
              <a:buChar char=""/>
            </a:pPr>
            <a:r>
              <a:rPr lang="zh-CN" altLang="en-US" sz="1400" b="1" dirty="0">
                <a:latin typeface="仿宋" charset="0"/>
                <a:ea typeface="仿宋" charset="0"/>
                <a:cs typeface="仿宋" charset="0"/>
              </a:rPr>
              <a:t>应对：</a:t>
            </a:r>
            <a:r>
              <a:rPr lang="zh-CN" altLang="en-US" sz="1400" dirty="0">
                <a:latin typeface="仿宋" charset="0"/>
                <a:ea typeface="仿宋" charset="0"/>
                <a:cs typeface="仿宋" charset="0"/>
              </a:rPr>
              <a:t>可以通过填写《应聘人员信息登记表》、《背景调查授权书》等形式，取得应聘人员的书面同意（“本人保证提供的信息真实、准确，并授权公司对我进行背景调查”）。</a:t>
            </a:r>
            <a:endParaRPr lang="zh-CN" altLang="en-US" sz="1400" dirty="0">
              <a:latin typeface="仿宋" charset="0"/>
              <a:ea typeface="仿宋" charset="0"/>
              <a:cs typeface="仿宋" charset="0"/>
            </a:endParaRPr>
          </a:p>
          <a:p>
            <a:pPr marL="0" indent="0">
              <a:lnSpc>
                <a:spcPct val="200000"/>
              </a:lnSpc>
              <a:buFont typeface="Wingdings" panose="05000000000000000000" pitchFamily="2" charset="2"/>
              <a:buNone/>
            </a:pPr>
            <a:endParaRPr lang="en-US" altLang="zh-CN" sz="1400" dirty="0">
              <a:latin typeface="仿宋" charset="0"/>
              <a:ea typeface="仿宋" charset="0"/>
              <a:cs typeface="仿宋" charset="0"/>
            </a:endParaRPr>
          </a:p>
        </p:txBody>
      </p:sp>
      <p:sp>
        <p:nvSpPr>
          <p:cNvPr id="48" name="TextBox 47"/>
          <p:cNvSpPr txBox="1"/>
          <p:nvPr/>
        </p:nvSpPr>
        <p:spPr>
          <a:xfrm>
            <a:off x="899592" y="657374"/>
            <a:ext cx="5040932" cy="415172"/>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sym typeface="+mn-ea"/>
              </a:rPr>
              <a:t>三、对员工进行背景调查应征得同意</a:t>
            </a:r>
            <a:endParaRPr lang="zh-CN" altLang="en-US" sz="2000" b="1" dirty="0">
              <a:solidFill>
                <a:schemeClr val="bg1"/>
              </a:solidFill>
              <a:latin typeface="FangSong" panose="02010609060101010101" pitchFamily="49" charset="-122"/>
              <a:ea typeface="FangSong" panose="02010609060101010101" pitchFamily="49" charset="-122"/>
              <a:sym typeface="+mn-ea"/>
            </a:endParaRPr>
          </a:p>
        </p:txBody>
      </p:sp>
      <p:graphicFrame>
        <p:nvGraphicFramePr>
          <p:cNvPr id="3" name="图示 2"/>
          <p:cNvGraphicFramePr/>
          <p:nvPr/>
        </p:nvGraphicFramePr>
        <p:xfrm>
          <a:off x="971550" y="3291840"/>
          <a:ext cx="4728210" cy="70548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 name="Title 1"/>
          <p:cNvSpPr txBox="1"/>
          <p:nvPr/>
        </p:nvSpPr>
        <p:spPr>
          <a:xfrm>
            <a:off x="611505" y="175895"/>
            <a:ext cx="6061710" cy="41465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2000" b="1" dirty="0">
              <a:solidFill>
                <a:schemeClr val="tx1">
                  <a:lumMod val="65000"/>
                  <a:lumOff val="35000"/>
                </a:schemeClr>
              </a:solidFill>
              <a:latin typeface="FangSong" panose="02010609060101010101" pitchFamily="49" charset="-122"/>
              <a:ea typeface="FangSong" panose="02010609060101010101" pitchFamily="49" charset="-122"/>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841280" y="1635646"/>
            <a:ext cx="5832648" cy="34245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200000"/>
              </a:lnSpc>
              <a:buFont typeface="Wingdings" panose="05000000000000000000" charset="0"/>
              <a:buChar char=""/>
            </a:pPr>
            <a:r>
              <a:rPr lang="zh-CN" altLang="en-US" sz="1600" dirty="0">
                <a:latin typeface="仿宋" charset="0"/>
                <a:ea typeface="仿宋" charset="0"/>
              </a:rPr>
              <a:t>员工提交的证明材料大多为复印件，由于复印件证明效力的局限性，如不要求员工在相关复印件特别是关系到身份、资质等信息等材料上签字确认</a:t>
            </a:r>
            <a:r>
              <a:rPr lang="zh-CN" altLang="en-US" sz="1600" dirty="0" smtClean="0">
                <a:latin typeface="仿宋" charset="0"/>
                <a:ea typeface="仿宋" charset="0"/>
              </a:rPr>
              <a:t>，发现</a:t>
            </a:r>
            <a:r>
              <a:rPr lang="zh-CN" altLang="en-US" sz="1600" dirty="0">
                <a:latin typeface="仿宋" charset="0"/>
                <a:ea typeface="仿宋" charset="0"/>
              </a:rPr>
              <a:t>员工提交虚假材料时，可能会出现举证不能</a:t>
            </a:r>
            <a:r>
              <a:rPr lang="zh-CN" altLang="en-US" sz="1600" dirty="0" smtClean="0">
                <a:latin typeface="仿宋" charset="0"/>
                <a:ea typeface="仿宋" charset="0"/>
              </a:rPr>
              <a:t>的后果</a:t>
            </a:r>
            <a:r>
              <a:rPr lang="zh-CN" altLang="en-US" sz="1600" dirty="0">
                <a:latin typeface="仿宋" charset="0"/>
                <a:ea typeface="仿宋" charset="0"/>
              </a:rPr>
              <a:t>。</a:t>
            </a:r>
            <a:endParaRPr lang="en-US" altLang="zh-CN" sz="1600" dirty="0">
              <a:latin typeface="仿宋" charset="0"/>
              <a:ea typeface="仿宋" charset="0"/>
            </a:endParaRPr>
          </a:p>
        </p:txBody>
      </p:sp>
      <p:sp>
        <p:nvSpPr>
          <p:cNvPr id="48" name="TextBox 47"/>
          <p:cNvSpPr txBox="1"/>
          <p:nvPr/>
        </p:nvSpPr>
        <p:spPr>
          <a:xfrm>
            <a:off x="1187624" y="987574"/>
            <a:ext cx="5400600" cy="415172"/>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四：入职提交的资料复印件应要求本人签字 </a:t>
            </a:r>
            <a:endParaRPr lang="zh-CN" altLang="en-US" sz="2000"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p:nvPr/>
        </p:nvSpPr>
        <p:spPr>
          <a:xfrm>
            <a:off x="685165" y="175895"/>
            <a:ext cx="4751070" cy="41465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2000" b="1" dirty="0">
              <a:solidFill>
                <a:schemeClr val="tx1">
                  <a:lumMod val="65000"/>
                  <a:lumOff val="35000"/>
                </a:schemeClr>
              </a:solidFill>
              <a:latin typeface="FangSong" panose="02010609060101010101" pitchFamily="49" charset="-122"/>
              <a:ea typeface="FangSong" panose="02010609060101010101" pitchFamily="49" charset="-122"/>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828040" y="1851660"/>
            <a:ext cx="6805295" cy="292572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200000"/>
              </a:lnSpc>
              <a:buFont typeface="Wingdings" panose="05000000000000000000" pitchFamily="2" charset="2"/>
              <a:buChar char="Ø"/>
            </a:pPr>
            <a:r>
              <a:rPr lang="zh-CN" altLang="en-US" sz="1600" dirty="0">
                <a:latin typeface="仿宋" charset="0"/>
                <a:ea typeface="仿宋" charset="0"/>
              </a:rPr>
              <a:t>不要忽视文书送达地址，向员工确认的地址寄送相关材料是用人单位向员工发送通知的有效方式；</a:t>
            </a:r>
            <a:endParaRPr lang="en-US" altLang="zh-CN" sz="1600" dirty="0">
              <a:latin typeface="仿宋" charset="0"/>
              <a:ea typeface="仿宋" charset="0"/>
            </a:endParaRPr>
          </a:p>
          <a:p>
            <a:pPr>
              <a:lnSpc>
                <a:spcPct val="200000"/>
              </a:lnSpc>
              <a:buFont typeface="Wingdings" panose="05000000000000000000" pitchFamily="2" charset="2"/>
              <a:buChar char="Ø"/>
            </a:pPr>
            <a:r>
              <a:rPr lang="zh-CN" altLang="en-US" sz="1600" dirty="0">
                <a:latin typeface="仿宋" charset="0"/>
                <a:ea typeface="仿宋" charset="0"/>
                <a:sym typeface="+mn-ea"/>
              </a:rPr>
              <a:t>送达地址变更的，员工要及时书面通知用人单位，否则员工承担不利后果；</a:t>
            </a:r>
            <a:endParaRPr lang="en-US" altLang="zh-CN" sz="1600" dirty="0">
              <a:latin typeface="仿宋" charset="0"/>
              <a:ea typeface="仿宋" charset="0"/>
              <a:sym typeface="+mn-ea"/>
            </a:endParaRPr>
          </a:p>
          <a:p>
            <a:pPr>
              <a:lnSpc>
                <a:spcPct val="200000"/>
              </a:lnSpc>
              <a:buFont typeface="Wingdings" panose="05000000000000000000" pitchFamily="2" charset="2"/>
              <a:buChar char="Ø"/>
            </a:pPr>
            <a:r>
              <a:rPr lang="zh-CN" altLang="en-US" sz="1600" dirty="0">
                <a:latin typeface="仿宋" charset="0"/>
                <a:ea typeface="仿宋" charset="0"/>
                <a:sym typeface="+mn-ea"/>
              </a:rPr>
              <a:t>可同时约定微信、电子邮件、</a:t>
            </a:r>
            <a:r>
              <a:rPr lang="en-US" altLang="zh-CN" sz="1600" dirty="0">
                <a:latin typeface="仿宋" charset="0"/>
                <a:ea typeface="仿宋" charset="0"/>
                <a:sym typeface="+mn-ea"/>
              </a:rPr>
              <a:t>OA</a:t>
            </a:r>
            <a:r>
              <a:rPr lang="zh-CN" altLang="en-US" sz="1600" dirty="0">
                <a:latin typeface="仿宋" charset="0"/>
                <a:ea typeface="仿宋" charset="0"/>
                <a:sym typeface="+mn-ea"/>
              </a:rPr>
              <a:t>系统等送达方式。</a:t>
            </a:r>
            <a:endParaRPr lang="zh-CN" altLang="en-US" sz="1600" dirty="0">
              <a:latin typeface="仿宋" charset="0"/>
              <a:ea typeface="仿宋" charset="0"/>
            </a:endParaRPr>
          </a:p>
          <a:p>
            <a:pPr>
              <a:lnSpc>
                <a:spcPct val="200000"/>
              </a:lnSpc>
              <a:buFont typeface="Wingdings" panose="05000000000000000000" pitchFamily="2" charset="2"/>
              <a:buChar char="Ø"/>
            </a:pPr>
            <a:endParaRPr lang="zh-CN" altLang="en-US" sz="1600" dirty="0">
              <a:latin typeface="仿宋" charset="0"/>
              <a:ea typeface="仿宋" charset="0"/>
            </a:endParaRPr>
          </a:p>
        </p:txBody>
      </p:sp>
      <p:sp>
        <p:nvSpPr>
          <p:cNvPr id="35" name="TextBox 47"/>
          <p:cNvSpPr txBox="1"/>
          <p:nvPr/>
        </p:nvSpPr>
        <p:spPr>
          <a:xfrm>
            <a:off x="971600" y="915566"/>
            <a:ext cx="5256584" cy="504056"/>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 五</a:t>
            </a:r>
            <a:r>
              <a:rPr lang="zh-CN" altLang="en-US" sz="2000" b="1" dirty="0" smtClean="0">
                <a:solidFill>
                  <a:schemeClr val="bg1"/>
                </a:solidFill>
                <a:latin typeface="FangSong" panose="02010609060101010101" pitchFamily="49" charset="-122"/>
                <a:ea typeface="FangSong" panose="02010609060101010101" pitchFamily="49" charset="-122"/>
              </a:rPr>
              <a:t>、新员工入职应要求其确认文书送达地址</a:t>
            </a:r>
            <a:endParaRPr lang="zh-CN" altLang="en-US" sz="2000"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p:nvPr/>
        </p:nvSpPr>
        <p:spPr>
          <a:xfrm>
            <a:off x="685165" y="175895"/>
            <a:ext cx="4751070" cy="41465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2000" b="1" dirty="0">
              <a:solidFill>
                <a:schemeClr val="tx1">
                  <a:lumMod val="65000"/>
                  <a:lumOff val="35000"/>
                </a:schemeClr>
              </a:solidFill>
              <a:latin typeface="FangSong" panose="02010609060101010101" pitchFamily="49" charset="-122"/>
              <a:ea typeface="FangSong" panose="02010609060101010101" pitchFamily="49" charset="-122"/>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214630" y="1426210"/>
            <a:ext cx="8245802" cy="261711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200000"/>
              </a:lnSpc>
              <a:buFont typeface="Wingdings" panose="05000000000000000000" charset="0"/>
              <a:buChar char=""/>
            </a:pPr>
            <a:endParaRPr lang="zh-CN" altLang="en-US" sz="1400" dirty="0">
              <a:latin typeface="仿宋" charset="0"/>
              <a:ea typeface="仿宋" charset="0"/>
              <a:cs typeface="仿宋" charset="0"/>
            </a:endParaRPr>
          </a:p>
        </p:txBody>
      </p:sp>
      <p:sp>
        <p:nvSpPr>
          <p:cNvPr id="35" name="TextBox 47"/>
          <p:cNvSpPr txBox="1"/>
          <p:nvPr/>
        </p:nvSpPr>
        <p:spPr>
          <a:xfrm>
            <a:off x="394335" y="676275"/>
            <a:ext cx="7945755" cy="414020"/>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 六、招用劳动者，不得扣押证件、不得要求提供担保、不得收取财物</a:t>
            </a:r>
            <a:endParaRPr lang="zh-CN" altLang="en-US" sz="2000" b="1" dirty="0">
              <a:solidFill>
                <a:schemeClr val="bg1"/>
              </a:solidFill>
              <a:latin typeface="FangSong" panose="02010609060101010101" pitchFamily="49" charset="-122"/>
              <a:ea typeface="FangSong" panose="02010609060101010101" pitchFamily="49" charset="-122"/>
            </a:endParaRPr>
          </a:p>
        </p:txBody>
      </p:sp>
      <p:sp>
        <p:nvSpPr>
          <p:cNvPr id="2" name="矩形 1"/>
          <p:cNvSpPr/>
          <p:nvPr/>
        </p:nvSpPr>
        <p:spPr>
          <a:xfrm>
            <a:off x="394335" y="1279089"/>
            <a:ext cx="7945755" cy="2111347"/>
          </a:xfrm>
          <a:prstGeom prst="rect">
            <a:avLst/>
          </a:prstGeom>
        </p:spPr>
        <p:txBody>
          <a:bodyPr wrap="square">
            <a:spAutoFit/>
          </a:bodyPr>
          <a:lstStyle/>
          <a:p>
            <a:pPr fontAlgn="base">
              <a:lnSpc>
                <a:spcPct val="200000"/>
              </a:lnSpc>
              <a:spcBef>
                <a:spcPct val="20000"/>
              </a:spcBef>
              <a:spcAft>
                <a:spcPct val="0"/>
              </a:spcAft>
            </a:pPr>
            <a:r>
              <a:rPr lang="en-US" altLang="zh-CN" sz="1600" dirty="0">
                <a:latin typeface="仿宋" charset="0"/>
                <a:ea typeface="仿宋" charset="0"/>
              </a:rPr>
              <a:t>《</a:t>
            </a:r>
            <a:r>
              <a:rPr lang="zh-CN" altLang="en-US" sz="1600" dirty="0">
                <a:latin typeface="仿宋" charset="0"/>
                <a:ea typeface="仿宋" charset="0"/>
              </a:rPr>
              <a:t>劳动合同法</a:t>
            </a:r>
            <a:r>
              <a:rPr lang="en-US" altLang="zh-CN" sz="1600" dirty="0">
                <a:latin typeface="仿宋" charset="0"/>
                <a:ea typeface="仿宋" charset="0"/>
              </a:rPr>
              <a:t>》</a:t>
            </a:r>
            <a:endParaRPr lang="en-US" altLang="zh-CN" sz="1600" dirty="0">
              <a:latin typeface="仿宋" charset="0"/>
              <a:ea typeface="仿宋" charset="0"/>
            </a:endParaRPr>
          </a:p>
          <a:p>
            <a:pPr fontAlgn="base">
              <a:lnSpc>
                <a:spcPct val="200000"/>
              </a:lnSpc>
              <a:spcBef>
                <a:spcPct val="20000"/>
              </a:spcBef>
              <a:spcAft>
                <a:spcPct val="0"/>
              </a:spcAft>
            </a:pPr>
            <a:r>
              <a:rPr lang="zh-CN" altLang="en-US" sz="1600" dirty="0">
                <a:latin typeface="仿宋" charset="0"/>
                <a:ea typeface="仿宋" charset="0"/>
              </a:rPr>
              <a:t>　　第九条　</a:t>
            </a:r>
            <a:r>
              <a:rPr lang="en-US" altLang="zh-CN" sz="1600" dirty="0">
                <a:latin typeface="仿宋" charset="0"/>
                <a:ea typeface="仿宋" charset="0"/>
              </a:rPr>
              <a:t>【</a:t>
            </a:r>
            <a:r>
              <a:rPr lang="zh-CN" altLang="en-US" sz="1600" dirty="0">
                <a:latin typeface="仿宋" charset="0"/>
                <a:ea typeface="仿宋" charset="0"/>
              </a:rPr>
              <a:t>用人单位不得扣押劳动者证件和要求提供担保</a:t>
            </a:r>
            <a:r>
              <a:rPr lang="en-US" altLang="zh-CN" sz="1600" dirty="0">
                <a:latin typeface="仿宋" charset="0"/>
                <a:ea typeface="仿宋" charset="0"/>
              </a:rPr>
              <a:t>】</a:t>
            </a:r>
            <a:r>
              <a:rPr lang="zh-CN" altLang="en-US" sz="1600" dirty="0">
                <a:latin typeface="仿宋" charset="0"/>
                <a:ea typeface="仿宋" charset="0"/>
              </a:rPr>
              <a:t>用人单位招用劳动者，不得扣押劳动者的居民身份证和其他证件，不得要求劳动者提供担保或者以其他名义向劳动者收取财物。</a:t>
            </a:r>
            <a:endParaRPr lang="zh-CN" altLang="en-US" sz="1600" dirty="0">
              <a:latin typeface="仿宋" charset="0"/>
              <a:ea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p:nvPr/>
        </p:nvSpPr>
        <p:spPr>
          <a:xfrm>
            <a:off x="685165" y="175895"/>
            <a:ext cx="4751070" cy="41465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2000" b="1" dirty="0">
              <a:solidFill>
                <a:schemeClr val="tx1">
                  <a:lumMod val="65000"/>
                  <a:lumOff val="35000"/>
                </a:schemeClr>
              </a:solidFill>
              <a:latin typeface="FangSong" panose="02010609060101010101" pitchFamily="49" charset="-122"/>
              <a:ea typeface="FangSong" panose="02010609060101010101" pitchFamily="49" charset="-122"/>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47"/>
          <p:cNvSpPr txBox="1"/>
          <p:nvPr/>
        </p:nvSpPr>
        <p:spPr>
          <a:xfrm>
            <a:off x="539552" y="843558"/>
            <a:ext cx="5152588" cy="453112"/>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 七</a:t>
            </a:r>
            <a:r>
              <a:rPr lang="zh-CN" altLang="en-US" sz="2000" b="1" dirty="0" smtClean="0">
                <a:solidFill>
                  <a:schemeClr val="bg1"/>
                </a:solidFill>
                <a:latin typeface="FangSong" panose="02010609060101010101" pitchFamily="49" charset="-122"/>
                <a:ea typeface="FangSong" panose="02010609060101010101" pitchFamily="49" charset="-122"/>
              </a:rPr>
              <a:t>、应当与</a:t>
            </a:r>
            <a:r>
              <a:rPr lang="zh-CN" altLang="en-US" sz="2000" b="1" dirty="0">
                <a:solidFill>
                  <a:schemeClr val="bg1"/>
                </a:solidFill>
                <a:latin typeface="FangSong" panose="02010609060101010101" pitchFamily="49" charset="-122"/>
                <a:ea typeface="FangSong" panose="02010609060101010101" pitchFamily="49" charset="-122"/>
              </a:rPr>
              <a:t>试用期</a:t>
            </a:r>
            <a:r>
              <a:rPr lang="zh-CN" altLang="en-US" sz="2000" b="1" dirty="0" smtClean="0">
                <a:solidFill>
                  <a:schemeClr val="bg1"/>
                </a:solidFill>
                <a:latin typeface="FangSong" panose="02010609060101010101" pitchFamily="49" charset="-122"/>
                <a:ea typeface="FangSong" panose="02010609060101010101" pitchFamily="49" charset="-122"/>
              </a:rPr>
              <a:t>员工签订</a:t>
            </a:r>
            <a:r>
              <a:rPr lang="zh-CN" altLang="en-US" sz="2000" b="1" dirty="0">
                <a:solidFill>
                  <a:schemeClr val="bg1"/>
                </a:solidFill>
                <a:latin typeface="FangSong" panose="02010609060101010101" pitchFamily="49" charset="-122"/>
                <a:ea typeface="FangSong" panose="02010609060101010101" pitchFamily="49" charset="-122"/>
              </a:rPr>
              <a:t>书面</a:t>
            </a:r>
            <a:r>
              <a:rPr lang="zh-CN" altLang="en-US" sz="2000" b="1" dirty="0" smtClean="0">
                <a:solidFill>
                  <a:schemeClr val="bg1"/>
                </a:solidFill>
                <a:latin typeface="FangSong" panose="02010609060101010101" pitchFamily="49" charset="-122"/>
                <a:ea typeface="FangSong" panose="02010609060101010101" pitchFamily="49" charset="-122"/>
              </a:rPr>
              <a:t>劳动合同</a:t>
            </a:r>
            <a:endParaRPr lang="zh-CN" altLang="en-US" sz="2000" b="1" dirty="0">
              <a:solidFill>
                <a:schemeClr val="bg1"/>
              </a:solidFill>
              <a:latin typeface="FangSong" panose="02010609060101010101" pitchFamily="49" charset="-122"/>
              <a:ea typeface="FangSong" panose="02010609060101010101" pitchFamily="49" charset="-122"/>
            </a:endParaRPr>
          </a:p>
        </p:txBody>
      </p:sp>
      <p:sp>
        <p:nvSpPr>
          <p:cNvPr id="2" name="文本框 1"/>
          <p:cNvSpPr txBox="1"/>
          <p:nvPr/>
        </p:nvSpPr>
        <p:spPr>
          <a:xfrm>
            <a:off x="323528" y="1666836"/>
            <a:ext cx="8496944" cy="2893100"/>
          </a:xfrm>
          <a:prstGeom prst="rect">
            <a:avLst/>
          </a:prstGeom>
          <a:noFill/>
        </p:spPr>
        <p:txBody>
          <a:bodyPr wrap="square" rtlCol="0">
            <a:spAutoFit/>
          </a:bodyPr>
          <a:lstStyle/>
          <a:p>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劳动合同法</a:t>
            </a:r>
            <a:r>
              <a:rPr lang="en-US" altLang="zh-CN" sz="1400" dirty="0">
                <a:latin typeface="仿宋" panose="02010609060101010101" pitchFamily="49" charset="-122"/>
                <a:ea typeface="仿宋" panose="02010609060101010101" pitchFamily="49" charset="-122"/>
              </a:rPr>
              <a:t>》</a:t>
            </a:r>
            <a:endParaRPr lang="en-US" altLang="zh-CN" sz="1400" dirty="0">
              <a:latin typeface="仿宋" panose="02010609060101010101" pitchFamily="49" charset="-122"/>
              <a:ea typeface="仿宋" panose="02010609060101010101" pitchFamily="49" charset="-122"/>
            </a:endParaRPr>
          </a:p>
          <a:p>
            <a:endParaRPr lang="en-US" altLang="zh-CN" sz="1400" dirty="0">
              <a:latin typeface="仿宋" panose="02010609060101010101" pitchFamily="49" charset="-122"/>
              <a:ea typeface="仿宋" panose="02010609060101010101" pitchFamily="49" charset="-122"/>
            </a:endParaRPr>
          </a:p>
          <a:p>
            <a:r>
              <a:rPr lang="zh-CN" altLang="en-US" sz="1400" dirty="0" smtClean="0">
                <a:latin typeface="仿宋" panose="02010609060101010101" pitchFamily="49" charset="-122"/>
                <a:ea typeface="仿宋" panose="02010609060101010101" pitchFamily="49" charset="-122"/>
              </a:rPr>
              <a:t>    第七</a:t>
            </a:r>
            <a:r>
              <a:rPr lang="zh-CN" altLang="en-US" sz="1400" dirty="0">
                <a:latin typeface="仿宋" panose="02010609060101010101" pitchFamily="49" charset="-122"/>
                <a:ea typeface="仿宋" panose="02010609060101010101" pitchFamily="49" charset="-122"/>
              </a:rPr>
              <a:t>条　</a:t>
            </a:r>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劳动关系的建立</a:t>
            </a:r>
            <a:r>
              <a:rPr lang="en-US" altLang="zh-CN" sz="1400" dirty="0">
                <a:latin typeface="仿宋" panose="02010609060101010101" pitchFamily="49" charset="-122"/>
                <a:ea typeface="仿宋" panose="02010609060101010101" pitchFamily="49" charset="-122"/>
              </a:rPr>
              <a:t>】</a:t>
            </a:r>
            <a:r>
              <a:rPr lang="zh-CN" altLang="en-US" sz="1400" dirty="0">
                <a:solidFill>
                  <a:srgbClr val="FF0000"/>
                </a:solidFill>
                <a:latin typeface="仿宋" panose="02010609060101010101" pitchFamily="49" charset="-122"/>
                <a:ea typeface="仿宋" panose="02010609060101010101" pitchFamily="49" charset="-122"/>
              </a:rPr>
              <a:t>用人单位自用工之日起即与劳动者建立劳动关系</a:t>
            </a:r>
            <a:r>
              <a:rPr lang="zh-CN" altLang="en-US" sz="1400" dirty="0">
                <a:latin typeface="仿宋" panose="02010609060101010101" pitchFamily="49" charset="-122"/>
                <a:ea typeface="仿宋" panose="02010609060101010101" pitchFamily="49" charset="-122"/>
              </a:rPr>
              <a:t>。用人单位应当建立职工名册备查。</a:t>
            </a:r>
            <a:endParaRPr lang="en-US" altLang="zh-CN" sz="1400" dirty="0">
              <a:latin typeface="仿宋" panose="02010609060101010101" pitchFamily="49" charset="-122"/>
              <a:ea typeface="仿宋" panose="02010609060101010101" pitchFamily="49" charset="-122"/>
            </a:endParaRPr>
          </a:p>
          <a:p>
            <a:endParaRPr lang="en-US" altLang="zh-CN" sz="1400" dirty="0">
              <a:latin typeface="仿宋" panose="02010609060101010101" pitchFamily="49" charset="-122"/>
              <a:ea typeface="仿宋" panose="02010609060101010101" pitchFamily="49" charset="-122"/>
            </a:endParaRPr>
          </a:p>
          <a:p>
            <a:r>
              <a:rPr lang="zh-CN" altLang="en-US" sz="1400" dirty="0" smtClean="0">
                <a:latin typeface="仿宋" panose="02010609060101010101" pitchFamily="49" charset="-122"/>
                <a:ea typeface="仿宋" panose="02010609060101010101" pitchFamily="49" charset="-122"/>
              </a:rPr>
              <a:t>    第十</a:t>
            </a:r>
            <a:r>
              <a:rPr lang="zh-CN" altLang="en-US" sz="1400" dirty="0">
                <a:latin typeface="仿宋" panose="02010609060101010101" pitchFamily="49" charset="-122"/>
                <a:ea typeface="仿宋" panose="02010609060101010101" pitchFamily="49" charset="-122"/>
              </a:rPr>
              <a:t>条　</a:t>
            </a:r>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订立书面劳动合同</a:t>
            </a:r>
            <a:r>
              <a:rPr lang="en-US" altLang="zh-CN" sz="1400" dirty="0">
                <a:latin typeface="仿宋" panose="02010609060101010101" pitchFamily="49" charset="-122"/>
                <a:ea typeface="仿宋" panose="02010609060101010101" pitchFamily="49" charset="-122"/>
              </a:rPr>
              <a:t>】</a:t>
            </a:r>
            <a:r>
              <a:rPr lang="zh-CN" altLang="en-US" sz="1400" dirty="0">
                <a:solidFill>
                  <a:srgbClr val="FF0000"/>
                </a:solidFill>
                <a:latin typeface="仿宋" panose="02010609060101010101" pitchFamily="49" charset="-122"/>
                <a:ea typeface="仿宋" panose="02010609060101010101" pitchFamily="49" charset="-122"/>
              </a:rPr>
              <a:t>建立劳动关系，应当订立书面劳动合同</a:t>
            </a:r>
            <a:r>
              <a:rPr lang="zh-CN" altLang="en-US" sz="1400" dirty="0">
                <a:latin typeface="仿宋" panose="02010609060101010101" pitchFamily="49" charset="-122"/>
                <a:ea typeface="仿宋" panose="02010609060101010101" pitchFamily="49" charset="-122"/>
              </a:rPr>
              <a:t>。</a:t>
            </a:r>
            <a:endParaRPr lang="zh-CN" altLang="en-US" sz="1400" dirty="0">
              <a:latin typeface="仿宋" panose="02010609060101010101" pitchFamily="49" charset="-122"/>
              <a:ea typeface="仿宋" panose="02010609060101010101" pitchFamily="49" charset="-122"/>
            </a:endParaRPr>
          </a:p>
          <a:p>
            <a:r>
              <a:rPr lang="zh-CN" altLang="en-US" sz="1400" dirty="0">
                <a:latin typeface="仿宋" panose="02010609060101010101" pitchFamily="49" charset="-122"/>
                <a:ea typeface="仿宋" panose="02010609060101010101" pitchFamily="49" charset="-122"/>
              </a:rPr>
              <a:t>　　已建立劳动关系，未同时订立书面劳动合同的，应当自用工之日起一个月内订立书面劳动合同。</a:t>
            </a:r>
            <a:endParaRPr lang="zh-CN" altLang="en-US" sz="1400" dirty="0">
              <a:latin typeface="仿宋" panose="02010609060101010101" pitchFamily="49" charset="-122"/>
              <a:ea typeface="仿宋" panose="02010609060101010101" pitchFamily="49" charset="-122"/>
            </a:endParaRPr>
          </a:p>
          <a:p>
            <a:r>
              <a:rPr lang="zh-CN" altLang="en-US" sz="1400" dirty="0">
                <a:latin typeface="仿宋" panose="02010609060101010101" pitchFamily="49" charset="-122"/>
                <a:ea typeface="仿宋" panose="02010609060101010101" pitchFamily="49" charset="-122"/>
              </a:rPr>
              <a:t>　　用人单位与劳动者在用工前订立劳动合同的，劳动关系自用工之日起建立。</a:t>
            </a:r>
            <a:endParaRPr lang="en-US" altLang="zh-CN" sz="1400" dirty="0">
              <a:latin typeface="仿宋" panose="02010609060101010101" pitchFamily="49" charset="-122"/>
              <a:ea typeface="仿宋" panose="02010609060101010101" pitchFamily="49" charset="-122"/>
            </a:endParaRPr>
          </a:p>
          <a:p>
            <a:endParaRPr lang="en-US" altLang="zh-CN" sz="1400" dirty="0">
              <a:latin typeface="仿宋" panose="02010609060101010101" pitchFamily="49" charset="-122"/>
              <a:ea typeface="仿宋" panose="02010609060101010101" pitchFamily="49" charset="-122"/>
            </a:endParaRPr>
          </a:p>
          <a:p>
            <a:r>
              <a:rPr lang="zh-CN" altLang="en-US" sz="1400" dirty="0">
                <a:latin typeface="仿宋" panose="02010609060101010101" pitchFamily="49" charset="-122"/>
                <a:ea typeface="仿宋" panose="02010609060101010101" pitchFamily="49" charset="-122"/>
              </a:rPr>
              <a:t>　</a:t>
            </a:r>
            <a:r>
              <a:rPr lang="zh-CN" altLang="en-US" sz="1400" dirty="0" smtClean="0">
                <a:latin typeface="仿宋" panose="02010609060101010101" pitchFamily="49" charset="-122"/>
                <a:ea typeface="仿宋" panose="02010609060101010101" pitchFamily="49" charset="-122"/>
              </a:rPr>
              <a:t>  第八十二</a:t>
            </a:r>
            <a:r>
              <a:rPr lang="zh-CN" altLang="en-US" sz="1400" dirty="0">
                <a:latin typeface="仿宋" panose="02010609060101010101" pitchFamily="49" charset="-122"/>
                <a:ea typeface="仿宋" panose="02010609060101010101" pitchFamily="49" charset="-122"/>
              </a:rPr>
              <a:t>条　</a:t>
            </a:r>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不订立书面劳动合同的法律责任</a:t>
            </a:r>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用人单位自用工之日起超过一个月不满一年未与劳动者订立书面劳动合同的，</a:t>
            </a:r>
            <a:r>
              <a:rPr lang="zh-CN" altLang="en-US" sz="1400" dirty="0">
                <a:solidFill>
                  <a:srgbClr val="FF0000"/>
                </a:solidFill>
                <a:latin typeface="仿宋" panose="02010609060101010101" pitchFamily="49" charset="-122"/>
                <a:ea typeface="仿宋" panose="02010609060101010101" pitchFamily="49" charset="-122"/>
              </a:rPr>
              <a:t>应当向劳动者每月支付二倍的工资</a:t>
            </a:r>
            <a:r>
              <a:rPr lang="zh-CN" altLang="en-US" sz="1400" dirty="0">
                <a:latin typeface="仿宋" panose="02010609060101010101" pitchFamily="49" charset="-122"/>
                <a:ea typeface="仿宋" panose="02010609060101010101" pitchFamily="49" charset="-122"/>
              </a:rPr>
              <a:t>。</a:t>
            </a:r>
            <a:endParaRPr lang="zh-CN" altLang="en-US" sz="1400" dirty="0">
              <a:latin typeface="仿宋" panose="02010609060101010101" pitchFamily="49" charset="-122"/>
              <a:ea typeface="仿宋" panose="02010609060101010101" pitchFamily="49" charset="-122"/>
            </a:endParaRPr>
          </a:p>
          <a:p>
            <a:r>
              <a:rPr lang="zh-CN" altLang="en-US" sz="1400" dirty="0">
                <a:latin typeface="仿宋" panose="02010609060101010101" pitchFamily="49" charset="-122"/>
                <a:ea typeface="仿宋" panose="02010609060101010101" pitchFamily="49" charset="-122"/>
              </a:rPr>
              <a:t>　　用人单位违反本法规定不与劳动者订立无固定期限劳动合同的，自应当订立无固定期限劳动合同之日起向劳动者每月支付二倍的工资。</a:t>
            </a:r>
            <a:endParaRPr lang="zh-CN" altLang="en-US" sz="1400" dirty="0">
              <a:latin typeface="仿宋" panose="02010609060101010101" pitchFamily="49" charset="-122"/>
              <a:ea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634808"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401320" y="1635760"/>
            <a:ext cx="7832725" cy="3424555"/>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lnSpc>
                <a:spcPct val="200000"/>
              </a:lnSpc>
              <a:buFont typeface="Wingdings" panose="05000000000000000000" pitchFamily="2" charset="2"/>
              <a:buNone/>
            </a:pPr>
            <a:r>
              <a:rPr lang="en-US" altLang="zh-CN" sz="5600" dirty="0" smtClean="0">
                <a:latin typeface="仿宋" charset="0"/>
                <a:ea typeface="仿宋" charset="0"/>
                <a:cs typeface="仿宋" charset="0"/>
              </a:rPr>
              <a:t>  </a:t>
            </a:r>
            <a:endParaRPr lang="zh-CN" altLang="en-US" sz="5600" dirty="0">
              <a:latin typeface="仿宋" charset="0"/>
              <a:ea typeface="仿宋" charset="0"/>
              <a:cs typeface="仿宋" charset="0"/>
            </a:endParaRPr>
          </a:p>
          <a:p>
            <a:pPr marL="0" indent="0">
              <a:lnSpc>
                <a:spcPct val="200000"/>
              </a:lnSpc>
              <a:buFont typeface="Wingdings" panose="05000000000000000000" pitchFamily="2" charset="2"/>
              <a:buNone/>
            </a:pPr>
            <a:endParaRPr lang="zh-CN" altLang="en-US" sz="5600" dirty="0">
              <a:latin typeface="仿宋" charset="0"/>
              <a:ea typeface="仿宋" charset="0"/>
              <a:cs typeface="仿宋" charset="0"/>
            </a:endParaRPr>
          </a:p>
          <a:p>
            <a:pPr marL="0" indent="0">
              <a:lnSpc>
                <a:spcPct val="200000"/>
              </a:lnSpc>
              <a:buFont typeface="Wingdings" panose="05000000000000000000" pitchFamily="2" charset="2"/>
              <a:buNone/>
            </a:pPr>
            <a:r>
              <a:rPr lang="zh-CN" altLang="en-US" sz="5600" dirty="0">
                <a:latin typeface="仿宋" charset="0"/>
                <a:ea typeface="仿宋" charset="0"/>
                <a:cs typeface="仿宋" charset="0"/>
              </a:rPr>
              <a:t>    </a:t>
            </a:r>
            <a:endParaRPr lang="zh-CN" altLang="en-US" sz="5600" dirty="0">
              <a:latin typeface="仿宋" charset="0"/>
              <a:ea typeface="仿宋" charset="0"/>
              <a:cs typeface="仿宋" charset="0"/>
            </a:endParaRPr>
          </a:p>
          <a:p>
            <a:pPr>
              <a:lnSpc>
                <a:spcPct val="200000"/>
              </a:lnSpc>
              <a:buFont typeface="Wingdings" panose="05000000000000000000" pitchFamily="2" charset="2"/>
              <a:buChar char="Ø"/>
            </a:pPr>
            <a:endParaRPr lang="zh-CN" altLang="en-US" sz="5600" dirty="0">
              <a:latin typeface="仿宋" charset="0"/>
              <a:ea typeface="仿宋" charset="0"/>
              <a:cs typeface="仿宋" charset="0"/>
            </a:endParaRPr>
          </a:p>
          <a:p>
            <a:pPr>
              <a:lnSpc>
                <a:spcPct val="200000"/>
              </a:lnSpc>
              <a:buFont typeface="Wingdings" panose="05000000000000000000" pitchFamily="2" charset="2"/>
              <a:buChar char="Ø"/>
            </a:pPr>
            <a:endParaRPr lang="en-US" altLang="zh-CN" sz="5600" dirty="0">
              <a:latin typeface="仿宋" charset="0"/>
              <a:ea typeface="仿宋" charset="0"/>
              <a:cs typeface="仿宋" charset="0"/>
            </a:endParaRPr>
          </a:p>
        </p:txBody>
      </p:sp>
      <p:sp>
        <p:nvSpPr>
          <p:cNvPr id="48" name="TextBox 47"/>
          <p:cNvSpPr txBox="1"/>
          <p:nvPr/>
        </p:nvSpPr>
        <p:spPr>
          <a:xfrm>
            <a:off x="827584" y="662205"/>
            <a:ext cx="5531459" cy="415290"/>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八、</a:t>
            </a:r>
            <a:r>
              <a:rPr lang="zh-CN" altLang="en-US" sz="2000" b="1" dirty="0" smtClean="0">
                <a:solidFill>
                  <a:schemeClr val="bg1"/>
                </a:solidFill>
                <a:latin typeface="FangSong" panose="02010609060101010101" pitchFamily="49" charset="-122"/>
                <a:ea typeface="FangSong" panose="02010609060101010101" pitchFamily="49" charset="-122"/>
              </a:rPr>
              <a:t>试用期约定（期限及工资）应符合</a:t>
            </a:r>
            <a:r>
              <a:rPr lang="zh-CN" altLang="en-US" sz="2000" b="1" dirty="0">
                <a:solidFill>
                  <a:schemeClr val="bg1"/>
                </a:solidFill>
                <a:latin typeface="FangSong" panose="02010609060101010101" pitchFamily="49" charset="-122"/>
                <a:ea typeface="FangSong" panose="02010609060101010101" pitchFamily="49" charset="-122"/>
              </a:rPr>
              <a:t>法律规定</a:t>
            </a:r>
            <a:endParaRPr lang="zh-CN" altLang="en-US" sz="2000" b="1" dirty="0">
              <a:solidFill>
                <a:schemeClr val="bg1"/>
              </a:solidFill>
              <a:latin typeface="FangSong" panose="02010609060101010101" pitchFamily="49" charset="-122"/>
              <a:ea typeface="FangSong" panose="02010609060101010101" pitchFamily="49" charset="-122"/>
            </a:endParaRPr>
          </a:p>
        </p:txBody>
      </p:sp>
      <p:sp>
        <p:nvSpPr>
          <p:cNvPr id="2" name="矩形 1"/>
          <p:cNvSpPr/>
          <p:nvPr/>
        </p:nvSpPr>
        <p:spPr>
          <a:xfrm>
            <a:off x="467543" y="1203598"/>
            <a:ext cx="8172795" cy="3231654"/>
          </a:xfrm>
          <a:prstGeom prst="rect">
            <a:avLst/>
          </a:prstGeom>
        </p:spPr>
        <p:txBody>
          <a:bodyPr wrap="square">
            <a:spAutoFit/>
          </a:bodyPr>
          <a:lstStyle/>
          <a:p>
            <a:r>
              <a:rPr lang="en-US" altLang="zh-CN" sz="1200" dirty="0">
                <a:latin typeface="仿宋" panose="02010609060101010101" pitchFamily="49" charset="-122"/>
                <a:ea typeface="仿宋" panose="02010609060101010101" pitchFamily="49" charset="-122"/>
              </a:rPr>
              <a:t>《</a:t>
            </a:r>
            <a:r>
              <a:rPr lang="zh-CN" altLang="en-US" sz="1200" dirty="0">
                <a:latin typeface="仿宋" panose="02010609060101010101" pitchFamily="49" charset="-122"/>
                <a:ea typeface="仿宋" panose="02010609060101010101" pitchFamily="49" charset="-122"/>
              </a:rPr>
              <a:t>劳动合同法</a:t>
            </a:r>
            <a:r>
              <a:rPr lang="en-US" altLang="zh-CN" sz="1200" dirty="0" smtClean="0">
                <a:latin typeface="仿宋" panose="02010609060101010101" pitchFamily="49" charset="-122"/>
                <a:ea typeface="仿宋" panose="02010609060101010101" pitchFamily="49" charset="-122"/>
              </a:rPr>
              <a:t>》</a:t>
            </a:r>
            <a:endParaRPr lang="en-US" altLang="zh-CN" sz="1200" dirty="0" smtClean="0">
              <a:latin typeface="仿宋" panose="02010609060101010101" pitchFamily="49" charset="-122"/>
              <a:ea typeface="仿宋" panose="02010609060101010101" pitchFamily="49" charset="-122"/>
            </a:endParaRPr>
          </a:p>
          <a:p>
            <a:r>
              <a:rPr lang="en-US" altLang="zh-CN" sz="1200" dirty="0">
                <a:latin typeface="仿宋" panose="02010609060101010101" pitchFamily="49" charset="-122"/>
                <a:ea typeface="仿宋" panose="02010609060101010101" pitchFamily="49" charset="-122"/>
              </a:rPr>
              <a:t> </a:t>
            </a:r>
            <a:r>
              <a:rPr lang="en-US" altLang="zh-CN" sz="1200" dirty="0" smtClean="0">
                <a:latin typeface="仿宋" panose="02010609060101010101" pitchFamily="49" charset="-122"/>
                <a:ea typeface="仿宋" panose="02010609060101010101" pitchFamily="49" charset="-122"/>
              </a:rPr>
              <a:t>   </a:t>
            </a:r>
            <a:endParaRPr lang="en-US" altLang="zh-CN" sz="1200" dirty="0" smtClean="0">
              <a:latin typeface="仿宋" panose="02010609060101010101" pitchFamily="49" charset="-122"/>
              <a:ea typeface="仿宋" panose="02010609060101010101" pitchFamily="49" charset="-122"/>
            </a:endParaRPr>
          </a:p>
          <a:p>
            <a:r>
              <a:rPr lang="en-US" altLang="zh-CN" sz="1200" dirty="0">
                <a:latin typeface="仿宋" panose="02010609060101010101" pitchFamily="49" charset="-122"/>
                <a:ea typeface="仿宋" panose="02010609060101010101" pitchFamily="49" charset="-122"/>
              </a:rPr>
              <a:t> </a:t>
            </a:r>
            <a:r>
              <a:rPr lang="en-US" altLang="zh-CN" sz="1200" dirty="0" smtClean="0">
                <a:latin typeface="仿宋" panose="02010609060101010101" pitchFamily="49" charset="-122"/>
                <a:ea typeface="仿宋" panose="02010609060101010101" pitchFamily="49" charset="-122"/>
              </a:rPr>
              <a:t>     </a:t>
            </a:r>
            <a:r>
              <a:rPr lang="zh-CN" altLang="en-US" sz="1200" dirty="0" smtClean="0">
                <a:latin typeface="仿宋" panose="02010609060101010101" pitchFamily="49" charset="-122"/>
                <a:ea typeface="仿宋" panose="02010609060101010101" pitchFamily="49" charset="-122"/>
              </a:rPr>
              <a:t>第十九</a:t>
            </a:r>
            <a:r>
              <a:rPr lang="zh-CN" altLang="en-US" sz="1200" dirty="0">
                <a:latin typeface="仿宋" panose="02010609060101010101" pitchFamily="49" charset="-122"/>
                <a:ea typeface="仿宋" panose="02010609060101010101" pitchFamily="49" charset="-122"/>
              </a:rPr>
              <a:t>条　</a:t>
            </a:r>
            <a:r>
              <a:rPr lang="en-US" altLang="zh-CN" sz="1200" dirty="0">
                <a:latin typeface="仿宋" panose="02010609060101010101" pitchFamily="49" charset="-122"/>
                <a:ea typeface="仿宋" panose="02010609060101010101" pitchFamily="49" charset="-122"/>
              </a:rPr>
              <a:t>【</a:t>
            </a:r>
            <a:r>
              <a:rPr lang="zh-CN" altLang="en-US" sz="1200" dirty="0">
                <a:latin typeface="仿宋" panose="02010609060101010101" pitchFamily="49" charset="-122"/>
                <a:ea typeface="仿宋" panose="02010609060101010101" pitchFamily="49" charset="-122"/>
              </a:rPr>
              <a:t>试用期</a:t>
            </a:r>
            <a:r>
              <a:rPr lang="en-US" altLang="zh-CN" sz="1200" dirty="0">
                <a:latin typeface="仿宋" panose="02010609060101010101" pitchFamily="49" charset="-122"/>
                <a:ea typeface="仿宋" panose="02010609060101010101" pitchFamily="49" charset="-122"/>
              </a:rPr>
              <a:t>】</a:t>
            </a:r>
            <a:r>
              <a:rPr lang="zh-CN" altLang="en-US" sz="1200" dirty="0">
                <a:latin typeface="仿宋" panose="02010609060101010101" pitchFamily="49" charset="-122"/>
                <a:ea typeface="仿宋" panose="02010609060101010101" pitchFamily="49" charset="-122"/>
              </a:rPr>
              <a:t>劳动合同期限三个月以上不满一年的，试用期不得超过一个月；劳动合同期限一年以上不满三年的，试用期不得超过二个月；三年以上固定期限和无固定期限的劳动合同，试用期不得超过六个月</a:t>
            </a:r>
            <a:r>
              <a:rPr lang="zh-CN" altLang="en-US" sz="1200" dirty="0" smtClean="0">
                <a:latin typeface="仿宋" panose="02010609060101010101" pitchFamily="49" charset="-122"/>
                <a:ea typeface="仿宋" panose="02010609060101010101" pitchFamily="49" charset="-122"/>
              </a:rPr>
              <a:t>。</a:t>
            </a:r>
            <a:endParaRPr lang="en-US" altLang="zh-CN" sz="1200" dirty="0" smtClean="0">
              <a:latin typeface="仿宋" panose="02010609060101010101" pitchFamily="49" charset="-122"/>
              <a:ea typeface="仿宋" panose="02010609060101010101" pitchFamily="49" charset="-122"/>
            </a:endParaRPr>
          </a:p>
          <a:p>
            <a:endParaRPr lang="zh-CN" altLang="en-US" sz="1200" dirty="0">
              <a:latin typeface="仿宋" panose="02010609060101010101" pitchFamily="49" charset="-122"/>
              <a:ea typeface="仿宋" panose="02010609060101010101" pitchFamily="49" charset="-122"/>
            </a:endParaRPr>
          </a:p>
          <a:p>
            <a:r>
              <a:rPr lang="zh-CN" altLang="en-US" sz="1200" dirty="0">
                <a:latin typeface="仿宋" panose="02010609060101010101" pitchFamily="49" charset="-122"/>
                <a:ea typeface="仿宋" panose="02010609060101010101" pitchFamily="49" charset="-122"/>
              </a:rPr>
              <a:t>　　</a:t>
            </a:r>
            <a:r>
              <a:rPr lang="zh-CN" altLang="en-US" sz="1200" dirty="0">
                <a:solidFill>
                  <a:srgbClr val="FF0000"/>
                </a:solidFill>
                <a:latin typeface="仿宋" panose="02010609060101010101" pitchFamily="49" charset="-122"/>
                <a:ea typeface="仿宋" panose="02010609060101010101" pitchFamily="49" charset="-122"/>
              </a:rPr>
              <a:t>同一用人单位与同一劳动者只能约定一次试用期</a:t>
            </a:r>
            <a:r>
              <a:rPr lang="zh-CN" altLang="en-US" sz="1200" dirty="0" smtClean="0">
                <a:solidFill>
                  <a:srgbClr val="FF0000"/>
                </a:solidFill>
                <a:latin typeface="仿宋" panose="02010609060101010101" pitchFamily="49" charset="-122"/>
                <a:ea typeface="仿宋" panose="02010609060101010101" pitchFamily="49" charset="-122"/>
              </a:rPr>
              <a:t>。</a:t>
            </a:r>
            <a:endParaRPr lang="en-US" altLang="zh-CN" sz="1200" dirty="0" smtClean="0">
              <a:solidFill>
                <a:srgbClr val="FF0000"/>
              </a:solidFill>
              <a:latin typeface="仿宋" panose="02010609060101010101" pitchFamily="49" charset="-122"/>
              <a:ea typeface="仿宋" panose="02010609060101010101" pitchFamily="49" charset="-122"/>
            </a:endParaRPr>
          </a:p>
          <a:p>
            <a:endParaRPr lang="zh-CN" altLang="en-US" sz="1200" dirty="0">
              <a:solidFill>
                <a:srgbClr val="FF0000"/>
              </a:solidFill>
              <a:latin typeface="仿宋" panose="02010609060101010101" pitchFamily="49" charset="-122"/>
              <a:ea typeface="仿宋" panose="02010609060101010101" pitchFamily="49" charset="-122"/>
            </a:endParaRPr>
          </a:p>
          <a:p>
            <a:r>
              <a:rPr lang="zh-CN" altLang="en-US" sz="1200" dirty="0">
                <a:latin typeface="仿宋" panose="02010609060101010101" pitchFamily="49" charset="-122"/>
                <a:ea typeface="仿宋" panose="02010609060101010101" pitchFamily="49" charset="-122"/>
              </a:rPr>
              <a:t>　　以完成一定工作任务为期限的劳动合同或者劳动合同期限不满三个月的，不得约定试用期</a:t>
            </a:r>
            <a:r>
              <a:rPr lang="zh-CN" altLang="en-US" sz="1200" dirty="0" smtClean="0">
                <a:latin typeface="仿宋" panose="02010609060101010101" pitchFamily="49" charset="-122"/>
                <a:ea typeface="仿宋" panose="02010609060101010101" pitchFamily="49" charset="-122"/>
              </a:rPr>
              <a:t>。</a:t>
            </a:r>
            <a:endParaRPr lang="en-US" altLang="zh-CN" sz="1200" dirty="0" smtClean="0">
              <a:latin typeface="仿宋" panose="02010609060101010101" pitchFamily="49" charset="-122"/>
              <a:ea typeface="仿宋" panose="02010609060101010101" pitchFamily="49" charset="-122"/>
            </a:endParaRPr>
          </a:p>
          <a:p>
            <a:endParaRPr lang="zh-CN" altLang="en-US" sz="1200" dirty="0">
              <a:latin typeface="仿宋" panose="02010609060101010101" pitchFamily="49" charset="-122"/>
              <a:ea typeface="仿宋" panose="02010609060101010101" pitchFamily="49" charset="-122"/>
            </a:endParaRPr>
          </a:p>
          <a:p>
            <a:r>
              <a:rPr lang="zh-CN" altLang="en-US" sz="1200" dirty="0">
                <a:latin typeface="仿宋" panose="02010609060101010101" pitchFamily="49" charset="-122"/>
                <a:ea typeface="仿宋" panose="02010609060101010101" pitchFamily="49" charset="-122"/>
              </a:rPr>
              <a:t>　　试用期包含在劳动合同期限内。</a:t>
            </a:r>
            <a:r>
              <a:rPr lang="zh-CN" altLang="en-US" sz="1200" dirty="0">
                <a:solidFill>
                  <a:srgbClr val="FF0000"/>
                </a:solidFill>
                <a:latin typeface="仿宋" panose="02010609060101010101" pitchFamily="49" charset="-122"/>
                <a:ea typeface="仿宋" panose="02010609060101010101" pitchFamily="49" charset="-122"/>
              </a:rPr>
              <a:t>劳动合同仅约定试用期的，试用期不成立，该期限为劳动合同</a:t>
            </a:r>
            <a:r>
              <a:rPr lang="zh-CN" altLang="en-US" sz="1200" dirty="0" smtClean="0">
                <a:solidFill>
                  <a:srgbClr val="FF0000"/>
                </a:solidFill>
                <a:latin typeface="仿宋" panose="02010609060101010101" pitchFamily="49" charset="-122"/>
                <a:ea typeface="仿宋" panose="02010609060101010101" pitchFamily="49" charset="-122"/>
              </a:rPr>
              <a:t>期限。</a:t>
            </a:r>
            <a:endParaRPr lang="en-US" altLang="zh-CN" sz="1200" dirty="0" smtClean="0">
              <a:solidFill>
                <a:srgbClr val="FF0000"/>
              </a:solidFill>
              <a:latin typeface="仿宋" panose="02010609060101010101" pitchFamily="49" charset="-122"/>
              <a:ea typeface="仿宋" panose="02010609060101010101" pitchFamily="49" charset="-122"/>
            </a:endParaRPr>
          </a:p>
          <a:p>
            <a:endParaRPr lang="en-US" altLang="zh-CN" sz="1200" dirty="0">
              <a:solidFill>
                <a:srgbClr val="FF0000"/>
              </a:solidFill>
              <a:latin typeface="仿宋" panose="02010609060101010101" pitchFamily="49" charset="-122"/>
              <a:ea typeface="仿宋" panose="02010609060101010101" pitchFamily="49" charset="-122"/>
            </a:endParaRPr>
          </a:p>
          <a:p>
            <a:r>
              <a:rPr lang="zh-CN" altLang="en-US" sz="1200" dirty="0" smtClean="0">
                <a:latin typeface="仿宋" panose="02010609060101010101" pitchFamily="49" charset="-122"/>
                <a:ea typeface="仿宋" panose="02010609060101010101" pitchFamily="49" charset="-122"/>
              </a:rPr>
              <a:t>      第二十</a:t>
            </a:r>
            <a:r>
              <a:rPr lang="zh-CN" altLang="en-US" sz="1200" dirty="0">
                <a:latin typeface="仿宋" panose="02010609060101010101" pitchFamily="49" charset="-122"/>
                <a:ea typeface="仿宋" panose="02010609060101010101" pitchFamily="49" charset="-122"/>
              </a:rPr>
              <a:t>条　</a:t>
            </a:r>
            <a:r>
              <a:rPr lang="en-US" altLang="zh-CN" sz="1200" dirty="0">
                <a:latin typeface="仿宋" panose="02010609060101010101" pitchFamily="49" charset="-122"/>
                <a:ea typeface="仿宋" panose="02010609060101010101" pitchFamily="49" charset="-122"/>
              </a:rPr>
              <a:t>【</a:t>
            </a:r>
            <a:r>
              <a:rPr lang="zh-CN" altLang="en-US" sz="1200" dirty="0">
                <a:latin typeface="仿宋" panose="02010609060101010101" pitchFamily="49" charset="-122"/>
                <a:ea typeface="仿宋" panose="02010609060101010101" pitchFamily="49" charset="-122"/>
              </a:rPr>
              <a:t>试用期工资</a:t>
            </a:r>
            <a:r>
              <a:rPr lang="en-US" altLang="zh-CN" sz="1200" dirty="0">
                <a:latin typeface="仿宋" panose="02010609060101010101" pitchFamily="49" charset="-122"/>
                <a:ea typeface="仿宋" panose="02010609060101010101" pitchFamily="49" charset="-122"/>
              </a:rPr>
              <a:t>】</a:t>
            </a:r>
            <a:r>
              <a:rPr lang="zh-CN" altLang="en-US" sz="1200" dirty="0">
                <a:latin typeface="仿宋" panose="02010609060101010101" pitchFamily="49" charset="-122"/>
                <a:ea typeface="仿宋" panose="02010609060101010101" pitchFamily="49" charset="-122"/>
              </a:rPr>
              <a:t>劳动者在试用期的工资不得低于本单位相同岗位最低档工资或者劳动合同约定工资的</a:t>
            </a:r>
            <a:r>
              <a:rPr lang="zh-CN" altLang="en-US" sz="1200" dirty="0">
                <a:solidFill>
                  <a:srgbClr val="FF0000"/>
                </a:solidFill>
                <a:latin typeface="仿宋" panose="02010609060101010101" pitchFamily="49" charset="-122"/>
                <a:ea typeface="仿宋" panose="02010609060101010101" pitchFamily="49" charset="-122"/>
              </a:rPr>
              <a:t>百分之八十</a:t>
            </a:r>
            <a:r>
              <a:rPr lang="zh-CN" altLang="en-US" sz="1200" dirty="0">
                <a:latin typeface="仿宋" panose="02010609060101010101" pitchFamily="49" charset="-122"/>
                <a:ea typeface="仿宋" panose="02010609060101010101" pitchFamily="49" charset="-122"/>
              </a:rPr>
              <a:t>，并不得低于用人单位所在地的最低工资标准。</a:t>
            </a:r>
            <a:endParaRPr lang="en-US" altLang="zh-CN" sz="1200" dirty="0">
              <a:latin typeface="仿宋" panose="02010609060101010101" pitchFamily="49" charset="-122"/>
              <a:ea typeface="仿宋" panose="02010609060101010101" pitchFamily="49" charset="-122"/>
            </a:endParaRPr>
          </a:p>
          <a:p>
            <a:endParaRPr lang="en-US" altLang="zh-CN" sz="1200" dirty="0">
              <a:latin typeface="仿宋" panose="02010609060101010101" pitchFamily="49" charset="-122"/>
              <a:ea typeface="仿宋" panose="02010609060101010101" pitchFamily="49" charset="-122"/>
            </a:endParaRPr>
          </a:p>
          <a:p>
            <a:r>
              <a:rPr lang="en-US" altLang="zh-CN" sz="1200" dirty="0">
                <a:latin typeface="仿宋" panose="02010609060101010101" pitchFamily="49" charset="-122"/>
                <a:ea typeface="仿宋" panose="02010609060101010101" pitchFamily="49" charset="-122"/>
              </a:rPr>
              <a:t>《</a:t>
            </a:r>
            <a:r>
              <a:rPr lang="zh-CN" altLang="en-US" sz="1200" dirty="0">
                <a:latin typeface="仿宋" panose="02010609060101010101" pitchFamily="49" charset="-122"/>
                <a:ea typeface="仿宋" panose="02010609060101010101" pitchFamily="49" charset="-122"/>
              </a:rPr>
              <a:t>劳动合同法实施条例</a:t>
            </a:r>
            <a:r>
              <a:rPr lang="en-US" altLang="zh-CN" sz="1200" dirty="0">
                <a:latin typeface="仿宋" panose="02010609060101010101" pitchFamily="49" charset="-122"/>
                <a:ea typeface="仿宋" panose="02010609060101010101" pitchFamily="49" charset="-122"/>
              </a:rPr>
              <a:t>》</a:t>
            </a:r>
            <a:endParaRPr lang="en-US" altLang="zh-CN" sz="1200" dirty="0">
              <a:latin typeface="仿宋" panose="02010609060101010101" pitchFamily="49" charset="-122"/>
              <a:ea typeface="仿宋" panose="02010609060101010101" pitchFamily="49" charset="-122"/>
            </a:endParaRPr>
          </a:p>
          <a:p>
            <a:r>
              <a:rPr lang="zh-CN" altLang="en-US" sz="1200" dirty="0">
                <a:latin typeface="仿宋" panose="02010609060101010101" pitchFamily="49" charset="-122"/>
                <a:ea typeface="仿宋" panose="02010609060101010101" pitchFamily="49" charset="-122"/>
              </a:rPr>
              <a:t>　　</a:t>
            </a:r>
            <a:r>
              <a:rPr lang="zh-CN" altLang="en-US" sz="1200" dirty="0" smtClean="0">
                <a:latin typeface="仿宋" panose="02010609060101010101" pitchFamily="49" charset="-122"/>
                <a:ea typeface="仿宋" panose="02010609060101010101" pitchFamily="49" charset="-122"/>
              </a:rPr>
              <a:t>第十五</a:t>
            </a:r>
            <a:r>
              <a:rPr lang="zh-CN" altLang="en-US" sz="1200" dirty="0">
                <a:latin typeface="仿宋" panose="02010609060101010101" pitchFamily="49" charset="-122"/>
                <a:ea typeface="仿宋" panose="02010609060101010101" pitchFamily="49" charset="-122"/>
              </a:rPr>
              <a:t>条　劳动者在试用期的工资不得低于本单位相同岗位最低档工资的</a:t>
            </a:r>
            <a:r>
              <a:rPr lang="en-US" altLang="zh-CN" sz="1200" dirty="0">
                <a:solidFill>
                  <a:srgbClr val="FF0000"/>
                </a:solidFill>
                <a:latin typeface="仿宋" panose="02010609060101010101" pitchFamily="49" charset="-122"/>
                <a:ea typeface="仿宋" panose="02010609060101010101" pitchFamily="49" charset="-122"/>
              </a:rPr>
              <a:t>80</a:t>
            </a:r>
            <a:r>
              <a:rPr lang="zh-CN" altLang="en-US" sz="1200" dirty="0">
                <a:solidFill>
                  <a:srgbClr val="FF0000"/>
                </a:solidFill>
                <a:latin typeface="仿宋" panose="02010609060101010101" pitchFamily="49" charset="-122"/>
                <a:ea typeface="仿宋" panose="02010609060101010101" pitchFamily="49" charset="-122"/>
              </a:rPr>
              <a:t>％</a:t>
            </a:r>
            <a:r>
              <a:rPr lang="zh-CN" altLang="en-US" sz="1200" dirty="0">
                <a:latin typeface="仿宋" panose="02010609060101010101" pitchFamily="49" charset="-122"/>
                <a:ea typeface="仿宋" panose="02010609060101010101" pitchFamily="49" charset="-122"/>
              </a:rPr>
              <a:t>或者不得低于劳动合同约定工资</a:t>
            </a:r>
            <a:r>
              <a:rPr lang="zh-CN" altLang="en-US" sz="1200" dirty="0" smtClean="0">
                <a:latin typeface="仿宋" panose="02010609060101010101" pitchFamily="49" charset="-122"/>
                <a:ea typeface="仿宋" panose="02010609060101010101" pitchFamily="49" charset="-122"/>
              </a:rPr>
              <a:t>的</a:t>
            </a:r>
            <a:endParaRPr lang="en-US" altLang="zh-CN" sz="1200" dirty="0" smtClean="0">
              <a:latin typeface="仿宋" panose="02010609060101010101" pitchFamily="49" charset="-122"/>
              <a:ea typeface="仿宋" panose="02010609060101010101" pitchFamily="49" charset="-122"/>
            </a:endParaRPr>
          </a:p>
          <a:p>
            <a:r>
              <a:rPr lang="en-US" altLang="zh-CN" sz="1200" dirty="0" smtClean="0">
                <a:solidFill>
                  <a:srgbClr val="FF0000"/>
                </a:solidFill>
                <a:latin typeface="仿宋" panose="02010609060101010101" pitchFamily="49" charset="-122"/>
                <a:ea typeface="仿宋" panose="02010609060101010101" pitchFamily="49" charset="-122"/>
              </a:rPr>
              <a:t>80</a:t>
            </a:r>
            <a:r>
              <a:rPr lang="zh-CN" altLang="en-US" sz="1200" dirty="0">
                <a:solidFill>
                  <a:srgbClr val="FF0000"/>
                </a:solidFill>
                <a:latin typeface="仿宋" panose="02010609060101010101" pitchFamily="49" charset="-122"/>
                <a:ea typeface="仿宋" panose="02010609060101010101" pitchFamily="49" charset="-122"/>
              </a:rPr>
              <a:t>％</a:t>
            </a:r>
            <a:r>
              <a:rPr lang="zh-CN" altLang="en-US" sz="1200" dirty="0">
                <a:latin typeface="仿宋" panose="02010609060101010101" pitchFamily="49" charset="-122"/>
                <a:ea typeface="仿宋" panose="02010609060101010101" pitchFamily="49" charset="-122"/>
              </a:rPr>
              <a:t>，并不得低于用人单位所在地的最低工资标准</a:t>
            </a:r>
            <a:r>
              <a:rPr lang="zh-CN" altLang="en-US" sz="1200" dirty="0" smtClean="0">
                <a:latin typeface="仿宋" panose="02010609060101010101" pitchFamily="49" charset="-122"/>
                <a:ea typeface="仿宋" panose="02010609060101010101" pitchFamily="49" charset="-122"/>
              </a:rPr>
              <a:t>。</a:t>
            </a:r>
            <a:endParaRPr lang="en-US" altLang="zh-CN" sz="1200" dirty="0">
              <a:latin typeface="仿宋" panose="02010609060101010101" pitchFamily="49" charset="-122"/>
              <a:ea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1600" y="679236"/>
            <a:ext cx="3960440" cy="400110"/>
          </a:xfrm>
          <a:prstGeom prst="rect">
            <a:avLst/>
          </a:prstGeom>
          <a:solidFill>
            <a:schemeClr val="accent2"/>
          </a:solidFill>
        </p:spPr>
        <p:txBody>
          <a:bodyPr wrap="square">
            <a:spAutoFit/>
          </a:bodyPr>
          <a:lstStyle/>
          <a:p>
            <a:r>
              <a:rPr lang="zh-CN" altLang="en-US" sz="2000" b="1" dirty="0" smtClean="0">
                <a:solidFill>
                  <a:schemeClr val="bg1"/>
                </a:solidFill>
                <a:latin typeface="FangSong" panose="02010609060101010101" pitchFamily="49" charset="-122"/>
                <a:ea typeface="FangSong" panose="02010609060101010101" pitchFamily="49" charset="-122"/>
              </a:rPr>
              <a:t>九、“试用期辞退”的适用条件</a:t>
            </a:r>
            <a:endParaRPr lang="en-US" altLang="zh-CN" sz="2000" b="1" dirty="0" smtClean="0">
              <a:solidFill>
                <a:schemeClr val="bg1"/>
              </a:solidFill>
              <a:latin typeface="FangSong" panose="02010609060101010101" pitchFamily="49" charset="-122"/>
              <a:ea typeface="FangSong" panose="02010609060101010101" pitchFamily="49" charset="-122"/>
            </a:endParaRPr>
          </a:p>
        </p:txBody>
      </p:sp>
      <p:sp>
        <p:nvSpPr>
          <p:cNvPr id="3"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71600" y="1275606"/>
            <a:ext cx="7272808" cy="1384995"/>
          </a:xfrm>
          <a:prstGeom prst="rect">
            <a:avLst/>
          </a:prstGeom>
        </p:spPr>
        <p:txBody>
          <a:bodyPr wrap="square">
            <a:spAutoFit/>
          </a:bodyPr>
          <a:lstStyle/>
          <a:p>
            <a:pPr>
              <a:lnSpc>
                <a:spcPct val="200000"/>
              </a:lnSpc>
            </a:pPr>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劳动合同法</a:t>
            </a:r>
            <a:r>
              <a:rPr lang="en-US" altLang="zh-CN" sz="1400" dirty="0">
                <a:latin typeface="仿宋" panose="02010609060101010101" pitchFamily="49" charset="-122"/>
                <a:ea typeface="仿宋" panose="02010609060101010101" pitchFamily="49" charset="-122"/>
              </a:rPr>
              <a:t>》</a:t>
            </a:r>
            <a:endParaRPr lang="en-US" altLang="zh-CN" sz="1400" dirty="0">
              <a:latin typeface="仿宋" panose="02010609060101010101" pitchFamily="49" charset="-122"/>
              <a:ea typeface="仿宋" panose="02010609060101010101" pitchFamily="49" charset="-122"/>
            </a:endParaRPr>
          </a:p>
          <a:p>
            <a:pPr>
              <a:lnSpc>
                <a:spcPct val="200000"/>
              </a:lnSpc>
            </a:pPr>
            <a:r>
              <a:rPr lang="zh-CN" altLang="en-US" sz="1400" dirty="0" smtClean="0">
                <a:latin typeface="仿宋" panose="02010609060101010101" pitchFamily="49" charset="-122"/>
                <a:ea typeface="仿宋" panose="02010609060101010101" pitchFamily="49" charset="-122"/>
              </a:rPr>
              <a:t>      第三十九</a:t>
            </a:r>
            <a:r>
              <a:rPr lang="zh-CN" altLang="en-US" sz="1400" dirty="0">
                <a:latin typeface="仿宋" panose="02010609060101010101" pitchFamily="49" charset="-122"/>
                <a:ea typeface="仿宋" panose="02010609060101010101" pitchFamily="49" charset="-122"/>
              </a:rPr>
              <a:t>条　劳动者有下列情形之一的，用人单位可以解除劳动合同：</a:t>
            </a:r>
            <a:endParaRPr lang="en-US" altLang="zh-CN" sz="1400" dirty="0">
              <a:latin typeface="仿宋" panose="02010609060101010101" pitchFamily="49" charset="-122"/>
              <a:ea typeface="仿宋" panose="02010609060101010101" pitchFamily="49" charset="-122"/>
            </a:endParaRPr>
          </a:p>
          <a:p>
            <a:pPr>
              <a:lnSpc>
                <a:spcPct val="200000"/>
              </a:lnSpc>
            </a:pPr>
            <a:r>
              <a:rPr lang="zh-CN" altLang="en-US" sz="1400" dirty="0" smtClean="0">
                <a:latin typeface="仿宋" panose="02010609060101010101" pitchFamily="49" charset="-122"/>
                <a:ea typeface="仿宋" panose="02010609060101010101" pitchFamily="49" charset="-122"/>
              </a:rPr>
              <a:t>      </a:t>
            </a:r>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一</a:t>
            </a:r>
            <a:r>
              <a:rPr lang="en-US" altLang="zh-CN" sz="1400" dirty="0">
                <a:latin typeface="仿宋" panose="02010609060101010101" pitchFamily="49" charset="-122"/>
                <a:ea typeface="仿宋" panose="02010609060101010101" pitchFamily="49" charset="-122"/>
              </a:rPr>
              <a:t>)   </a:t>
            </a:r>
            <a:r>
              <a:rPr lang="zh-CN" altLang="en-US" sz="1400" dirty="0">
                <a:latin typeface="仿宋" panose="02010609060101010101" pitchFamily="49" charset="-122"/>
                <a:ea typeface="仿宋" panose="02010609060101010101" pitchFamily="49" charset="-122"/>
              </a:rPr>
              <a:t>在试用期间被证明不符合</a:t>
            </a:r>
            <a:r>
              <a:rPr lang="zh-CN" altLang="en-US" sz="1400" dirty="0">
                <a:solidFill>
                  <a:srgbClr val="FF0000"/>
                </a:solidFill>
                <a:latin typeface="仿宋" panose="02010609060101010101" pitchFamily="49" charset="-122"/>
                <a:ea typeface="仿宋" panose="02010609060101010101" pitchFamily="49" charset="-122"/>
              </a:rPr>
              <a:t>录用条件</a:t>
            </a:r>
            <a:r>
              <a:rPr lang="zh-CN" altLang="en-US" sz="1400" dirty="0">
                <a:latin typeface="仿宋" panose="02010609060101010101" pitchFamily="49" charset="-122"/>
                <a:ea typeface="仿宋" panose="02010609060101010101" pitchFamily="49" charset="-122"/>
              </a:rPr>
              <a:t>的</a:t>
            </a:r>
            <a:r>
              <a:rPr lang="en-US" altLang="zh-CN" sz="1400" dirty="0">
                <a:latin typeface="仿宋" panose="02010609060101010101" pitchFamily="49" charset="-122"/>
                <a:ea typeface="仿宋" panose="02010609060101010101" pitchFamily="49" charset="-122"/>
              </a:rPr>
              <a:t>;</a:t>
            </a:r>
            <a:endParaRPr lang="zh-CN" altLang="en-US" sz="1400" dirty="0">
              <a:latin typeface="仿宋" panose="02010609060101010101" pitchFamily="49" charset="-122"/>
              <a:ea typeface="仿宋" panose="02010609060101010101" pitchFamily="49" charset="-122"/>
            </a:endParaRPr>
          </a:p>
        </p:txBody>
      </p:sp>
      <p:sp>
        <p:nvSpPr>
          <p:cNvPr id="6" name="矩形 5"/>
          <p:cNvSpPr/>
          <p:nvPr/>
        </p:nvSpPr>
        <p:spPr>
          <a:xfrm>
            <a:off x="1619672" y="2660601"/>
            <a:ext cx="4968552" cy="224676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200000"/>
              </a:lnSpc>
              <a:buFont typeface="Wingdings" panose="05000000000000000000" pitchFamily="2" charset="2"/>
              <a:buChar char="Ø"/>
            </a:pPr>
            <a:r>
              <a:rPr lang="zh-CN" altLang="en-US" sz="1400" dirty="0">
                <a:solidFill>
                  <a:schemeClr val="accent5">
                    <a:lumMod val="75000"/>
                  </a:schemeClr>
                </a:solidFill>
                <a:latin typeface="仿宋" panose="02010609060101010101" pitchFamily="49" charset="-122"/>
                <a:ea typeface="仿宋" panose="02010609060101010101" pitchFamily="49" charset="-122"/>
                <a:sym typeface="+mn-ea"/>
              </a:rPr>
              <a:t>录用条件应事先取得劳动者知晓</a:t>
            </a:r>
            <a:r>
              <a:rPr lang="zh-CN" altLang="en-US" sz="1400" dirty="0" smtClean="0">
                <a:solidFill>
                  <a:schemeClr val="accent5">
                    <a:lumMod val="75000"/>
                  </a:schemeClr>
                </a:solidFill>
                <a:latin typeface="仿宋" panose="02010609060101010101" pitchFamily="49" charset="-122"/>
                <a:ea typeface="仿宋" panose="02010609060101010101" pitchFamily="49" charset="-122"/>
                <a:sym typeface="+mn-ea"/>
              </a:rPr>
              <a:t>签字</a:t>
            </a:r>
            <a:endParaRPr lang="en-US" altLang="zh-CN" sz="1400" dirty="0" smtClean="0">
              <a:solidFill>
                <a:schemeClr val="accent5">
                  <a:lumMod val="75000"/>
                </a:schemeClr>
              </a:solidFill>
              <a:latin typeface="仿宋" panose="02010609060101010101" pitchFamily="49" charset="-122"/>
              <a:ea typeface="仿宋" panose="02010609060101010101" pitchFamily="49" charset="-122"/>
              <a:sym typeface="+mn-ea"/>
            </a:endParaRPr>
          </a:p>
          <a:p>
            <a:pPr>
              <a:lnSpc>
                <a:spcPct val="200000"/>
              </a:lnSpc>
              <a:buFont typeface="Wingdings" panose="05000000000000000000" pitchFamily="2" charset="2"/>
              <a:buChar char="Ø"/>
            </a:pPr>
            <a:r>
              <a:rPr lang="zh-CN" altLang="en-US" sz="1400" dirty="0">
                <a:solidFill>
                  <a:schemeClr val="accent5">
                    <a:lumMod val="75000"/>
                  </a:schemeClr>
                </a:solidFill>
                <a:latin typeface="仿宋" panose="02010609060101010101" pitchFamily="49" charset="-122"/>
                <a:ea typeface="仿宋" panose="02010609060101010101" pitchFamily="49" charset="-122"/>
                <a:sym typeface="+mn-ea"/>
              </a:rPr>
              <a:t>录用条件的内容应合</a:t>
            </a:r>
            <a:r>
              <a:rPr lang="zh-CN" altLang="en-US" sz="1400" dirty="0" smtClean="0">
                <a:solidFill>
                  <a:schemeClr val="accent5">
                    <a:lumMod val="75000"/>
                  </a:schemeClr>
                </a:solidFill>
                <a:latin typeface="仿宋" panose="02010609060101010101" pitchFamily="49" charset="-122"/>
                <a:ea typeface="仿宋" panose="02010609060101010101" pitchFamily="49" charset="-122"/>
                <a:sym typeface="+mn-ea"/>
              </a:rPr>
              <a:t>法、合理</a:t>
            </a:r>
            <a:endParaRPr lang="en-US" altLang="zh-CN" sz="1400" dirty="0" smtClean="0">
              <a:solidFill>
                <a:schemeClr val="accent5">
                  <a:lumMod val="75000"/>
                </a:schemeClr>
              </a:solidFill>
              <a:latin typeface="仿宋" panose="02010609060101010101" pitchFamily="49" charset="-122"/>
              <a:ea typeface="仿宋" panose="02010609060101010101" pitchFamily="49" charset="-122"/>
              <a:sym typeface="+mn-ea"/>
            </a:endParaRPr>
          </a:p>
          <a:p>
            <a:pPr>
              <a:lnSpc>
                <a:spcPct val="200000"/>
              </a:lnSpc>
              <a:buFont typeface="Wingdings" panose="05000000000000000000" pitchFamily="2" charset="2"/>
              <a:buChar char="Ø"/>
            </a:pPr>
            <a:r>
              <a:rPr lang="zh-CN" altLang="en-US" sz="1400" dirty="0">
                <a:solidFill>
                  <a:schemeClr val="accent5">
                    <a:lumMod val="75000"/>
                  </a:schemeClr>
                </a:solidFill>
                <a:latin typeface="仿宋" panose="02010609060101010101" pitchFamily="49" charset="-122"/>
                <a:ea typeface="仿宋" panose="02010609060101010101" pitchFamily="49" charset="-122"/>
                <a:sym typeface="+mn-ea"/>
              </a:rPr>
              <a:t>试用期考核办法应事先取得劳动者知晓</a:t>
            </a:r>
            <a:r>
              <a:rPr lang="zh-CN" altLang="en-US" sz="1400" dirty="0" smtClean="0">
                <a:solidFill>
                  <a:schemeClr val="accent5">
                    <a:lumMod val="75000"/>
                  </a:schemeClr>
                </a:solidFill>
                <a:latin typeface="仿宋" panose="02010609060101010101" pitchFamily="49" charset="-122"/>
                <a:ea typeface="仿宋" panose="02010609060101010101" pitchFamily="49" charset="-122"/>
                <a:sym typeface="+mn-ea"/>
              </a:rPr>
              <a:t>签字</a:t>
            </a:r>
            <a:endParaRPr lang="en-US" altLang="zh-CN" sz="1400" dirty="0" smtClean="0">
              <a:solidFill>
                <a:schemeClr val="accent5">
                  <a:lumMod val="75000"/>
                </a:schemeClr>
              </a:solidFill>
              <a:latin typeface="仿宋" panose="02010609060101010101" pitchFamily="49" charset="-122"/>
              <a:ea typeface="仿宋" panose="02010609060101010101" pitchFamily="49" charset="-122"/>
              <a:sym typeface="+mn-ea"/>
            </a:endParaRPr>
          </a:p>
          <a:p>
            <a:pPr>
              <a:lnSpc>
                <a:spcPct val="200000"/>
              </a:lnSpc>
              <a:buFont typeface="Wingdings" panose="05000000000000000000" pitchFamily="2" charset="2"/>
              <a:buChar char="Ø"/>
            </a:pPr>
            <a:r>
              <a:rPr lang="zh-CN" altLang="en-US" sz="1400" dirty="0" smtClean="0">
                <a:solidFill>
                  <a:schemeClr val="accent5">
                    <a:lumMod val="75000"/>
                  </a:schemeClr>
                </a:solidFill>
                <a:latin typeface="仿宋" panose="02010609060101010101" pitchFamily="49" charset="-122"/>
                <a:ea typeface="仿宋" panose="02010609060101010101" pitchFamily="49" charset="-122"/>
                <a:sym typeface="+mn-ea"/>
              </a:rPr>
              <a:t>“试用期辞退”</a:t>
            </a:r>
            <a:r>
              <a:rPr lang="zh-CN" altLang="en-US" sz="1400" dirty="0">
                <a:solidFill>
                  <a:schemeClr val="accent5">
                    <a:lumMod val="75000"/>
                  </a:schemeClr>
                </a:solidFill>
                <a:latin typeface="仿宋" panose="02010609060101010101" pitchFamily="49" charset="-122"/>
                <a:ea typeface="仿宋" panose="02010609060101010101" pitchFamily="49" charset="-122"/>
                <a:sym typeface="+mn-ea"/>
              </a:rPr>
              <a:t>通知应在试用期内送达</a:t>
            </a:r>
            <a:r>
              <a:rPr lang="zh-CN" altLang="en-US" sz="1400" dirty="0" smtClean="0">
                <a:solidFill>
                  <a:schemeClr val="accent5">
                    <a:lumMod val="75000"/>
                  </a:schemeClr>
                </a:solidFill>
                <a:latin typeface="仿宋" panose="02010609060101010101" pitchFamily="49" charset="-122"/>
                <a:ea typeface="仿宋" panose="02010609060101010101" pitchFamily="49" charset="-122"/>
                <a:sym typeface="+mn-ea"/>
              </a:rPr>
              <a:t>劳动者</a:t>
            </a:r>
            <a:endParaRPr lang="zh-CN" altLang="en-US" sz="1400" b="1" dirty="0">
              <a:latin typeface="仿宋" panose="02010609060101010101" pitchFamily="49" charset="-122"/>
              <a:ea typeface="仿宋" panose="02010609060101010101" pitchFamily="49" charset="-122"/>
            </a:endParaRPr>
          </a:p>
          <a:p>
            <a:pPr>
              <a:lnSpc>
                <a:spcPct val="200000"/>
              </a:lnSpc>
              <a:buFont typeface="Wingdings" panose="05000000000000000000" pitchFamily="2" charset="2"/>
              <a:buChar char="Ø"/>
            </a:pPr>
            <a:endParaRPr lang="zh-CN" altLang="en-US" sz="1400" b="1" dirty="0">
              <a:latin typeface="仿宋" panose="02010609060101010101" pitchFamily="49" charset="-122"/>
              <a:ea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755577" y="1491631"/>
            <a:ext cx="7632847" cy="3096344"/>
          </a:xfrm>
          <a:prstGeom prst="rect">
            <a:avLst/>
          </a:prstGeom>
        </p:spPr>
        <p:txBody>
          <a:bodyPr>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200000"/>
              </a:lnSpc>
              <a:buFont typeface="Wingdings" panose="05000000000000000000" charset="0"/>
              <a:buChar char=""/>
            </a:pPr>
            <a:r>
              <a:rPr lang="zh-CN" altLang="en-US" sz="1400" b="1" dirty="0">
                <a:latin typeface="仿宋" charset="0"/>
                <a:ea typeface="仿宋" charset="0"/>
                <a:cs typeface="仿宋" charset="0"/>
              </a:rPr>
              <a:t>《</a:t>
            </a:r>
            <a:r>
              <a:rPr lang="en-US" altLang="zh-CN" sz="1400" b="1" dirty="0">
                <a:latin typeface="仿宋" charset="0"/>
                <a:ea typeface="仿宋" charset="0"/>
                <a:cs typeface="仿宋" charset="0"/>
              </a:rPr>
              <a:t>中华人民共和国社会保险法</a:t>
            </a:r>
            <a:r>
              <a:rPr lang="zh-CN" altLang="en-US" sz="1400" b="1" dirty="0">
                <a:latin typeface="仿宋" charset="0"/>
                <a:ea typeface="仿宋" charset="0"/>
                <a:cs typeface="仿宋" charset="0"/>
              </a:rPr>
              <a:t>》</a:t>
            </a:r>
            <a:r>
              <a:rPr lang="en-US" altLang="zh-CN" sz="1400" b="1" dirty="0">
                <a:latin typeface="仿宋" charset="0"/>
                <a:ea typeface="仿宋" charset="0"/>
                <a:cs typeface="仿宋" charset="0"/>
              </a:rPr>
              <a:t>第五十八条用人单位应当自用工之日起</a:t>
            </a:r>
            <a:r>
              <a:rPr lang="en-US" altLang="zh-CN" sz="1400" b="1" dirty="0">
                <a:solidFill>
                  <a:srgbClr val="FF0000"/>
                </a:solidFill>
                <a:latin typeface="仿宋" charset="0"/>
                <a:ea typeface="仿宋" charset="0"/>
                <a:cs typeface="仿宋" charset="0"/>
              </a:rPr>
              <a:t>三十日</a:t>
            </a:r>
            <a:r>
              <a:rPr lang="en-US" altLang="zh-CN" sz="1400" b="1" dirty="0">
                <a:latin typeface="仿宋" charset="0"/>
                <a:ea typeface="仿宋" charset="0"/>
                <a:cs typeface="仿宋" charset="0"/>
              </a:rPr>
              <a:t>内为其职工向社会保险经办机构申请办理社会保险登记。未办理社会保险登记的，由社会保险经办机构核定其应当缴纳的社会保险费</a:t>
            </a:r>
            <a:r>
              <a:rPr lang="en-US" altLang="zh-CN" sz="1400" b="1" dirty="0" smtClean="0">
                <a:latin typeface="仿宋" charset="0"/>
                <a:ea typeface="仿宋" charset="0"/>
                <a:cs typeface="仿宋" charset="0"/>
              </a:rPr>
              <a:t>。</a:t>
            </a:r>
            <a:endParaRPr lang="en-US" altLang="zh-CN" sz="1400" b="1" dirty="0" smtClean="0">
              <a:latin typeface="仿宋" charset="0"/>
              <a:ea typeface="仿宋" charset="0"/>
              <a:cs typeface="仿宋" charset="0"/>
            </a:endParaRPr>
          </a:p>
          <a:p>
            <a:pPr>
              <a:lnSpc>
                <a:spcPct val="200000"/>
              </a:lnSpc>
              <a:buFont typeface="Wingdings" panose="05000000000000000000" charset="0"/>
              <a:buChar char=""/>
            </a:pPr>
            <a:r>
              <a:rPr lang="zh-CN" altLang="en-US" sz="1400" b="1" dirty="0">
                <a:solidFill>
                  <a:schemeClr val="tx1"/>
                </a:solidFill>
                <a:effectLst>
                  <a:outerShdw blurRad="38100" dist="19050" dir="2700000" algn="tl" rotWithShape="0">
                    <a:schemeClr val="dk1">
                      <a:alpha val="40000"/>
                      <a:alpha val="40000"/>
                    </a:schemeClr>
                  </a:outerShdw>
                </a:effectLst>
                <a:latin typeface="仿宋" charset="0"/>
                <a:ea typeface="仿宋" charset="0"/>
                <a:cs typeface="仿宋" charset="0"/>
              </a:rPr>
              <a:t>未</a:t>
            </a:r>
            <a:r>
              <a:rPr lang="zh-CN" altLang="en-US" sz="1400" b="1" dirty="0" smtClean="0">
                <a:solidFill>
                  <a:schemeClr val="tx1"/>
                </a:solidFill>
                <a:effectLst>
                  <a:outerShdw blurRad="38100" dist="19050" dir="2700000" algn="tl" rotWithShape="0">
                    <a:schemeClr val="dk1">
                      <a:alpha val="40000"/>
                      <a:alpha val="40000"/>
                    </a:schemeClr>
                  </a:outerShdw>
                </a:effectLst>
                <a:latin typeface="仿宋" charset="0"/>
                <a:ea typeface="仿宋" charset="0"/>
                <a:cs typeface="仿宋" charset="0"/>
              </a:rPr>
              <a:t>依法缴纳的法律后果</a:t>
            </a:r>
            <a:r>
              <a:rPr lang="en-US" altLang="zh-CN" sz="1400" b="1" dirty="0" smtClean="0">
                <a:solidFill>
                  <a:schemeClr val="tx1"/>
                </a:solidFill>
                <a:effectLst>
                  <a:outerShdw blurRad="38100" dist="19050" dir="2700000" algn="tl" rotWithShape="0">
                    <a:schemeClr val="dk1">
                      <a:alpha val="40000"/>
                      <a:alpha val="40000"/>
                    </a:schemeClr>
                  </a:outerShdw>
                </a:effectLst>
                <a:latin typeface="黑体" charset="0"/>
                <a:ea typeface="黑体" charset="0"/>
                <a:cs typeface="仿宋" charset="0"/>
              </a:rPr>
              <a:t>【</a:t>
            </a:r>
            <a:r>
              <a:rPr lang="en-US" altLang="zh-CN" sz="1400" b="1" dirty="0">
                <a:solidFill>
                  <a:schemeClr val="tx1"/>
                </a:solidFill>
                <a:effectLst>
                  <a:outerShdw blurRad="38100" dist="19050" dir="2700000" algn="tl" rotWithShape="0">
                    <a:schemeClr val="dk1">
                      <a:alpha val="40000"/>
                      <a:alpha val="40000"/>
                    </a:schemeClr>
                  </a:outerShdw>
                </a:effectLst>
                <a:latin typeface="黑体" charset="0"/>
                <a:ea typeface="黑体" charset="0"/>
                <a:cs typeface="仿宋" charset="0"/>
              </a:rPr>
              <a:t>依法补缴】【行政处罚】【经济补偿】【赔偿责任】</a:t>
            </a:r>
            <a:endParaRPr lang="en-US" altLang="zh-CN" sz="1400" b="1" dirty="0">
              <a:solidFill>
                <a:schemeClr val="tx1"/>
              </a:solidFill>
              <a:effectLst>
                <a:outerShdw blurRad="38100" dist="19050" dir="2700000" algn="tl" rotWithShape="0">
                  <a:schemeClr val="dk1">
                    <a:alpha val="40000"/>
                    <a:alpha val="40000"/>
                  </a:schemeClr>
                </a:outerShdw>
              </a:effectLst>
              <a:latin typeface="黑体" charset="0"/>
              <a:ea typeface="黑体" charset="0"/>
              <a:cs typeface="仿宋" charset="0"/>
            </a:endParaRPr>
          </a:p>
          <a:p>
            <a:pPr lvl="0"/>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工伤保险条例</a:t>
            </a:r>
            <a:r>
              <a:rPr lang="en-US" altLang="zh-CN" sz="1400" dirty="0">
                <a:latin typeface="仿宋" panose="02010609060101010101" pitchFamily="49" charset="-122"/>
                <a:ea typeface="仿宋" panose="02010609060101010101" pitchFamily="49" charset="-122"/>
              </a:rPr>
              <a:t>》</a:t>
            </a:r>
            <a:r>
              <a:rPr lang="zh-CN" altLang="en-US" sz="1400" dirty="0" smtClean="0">
                <a:latin typeface="仿宋" panose="02010609060101010101" pitchFamily="49" charset="-122"/>
                <a:ea typeface="仿宋" panose="02010609060101010101" pitchFamily="49" charset="-122"/>
              </a:rPr>
              <a:t>第六十二</a:t>
            </a:r>
            <a:r>
              <a:rPr lang="zh-CN" altLang="en-US" sz="1400" dirty="0">
                <a:latin typeface="仿宋" panose="02010609060101010101" pitchFamily="49" charset="-122"/>
                <a:ea typeface="仿宋" panose="02010609060101010101" pitchFamily="49" charset="-122"/>
              </a:rPr>
              <a:t>条 依照本条例规定应当参加工伤保险而未参加工伤保险的用人单位职工发生工伤的，由该用人单位按照本条例规定的工伤保险待遇项目和标准支付费用</a:t>
            </a:r>
            <a:r>
              <a:rPr lang="zh-CN" altLang="en-US" sz="1400" dirty="0" smtClean="0">
                <a:latin typeface="仿宋" panose="02010609060101010101" pitchFamily="49" charset="-122"/>
                <a:ea typeface="仿宋" panose="02010609060101010101" pitchFamily="49" charset="-122"/>
              </a:rPr>
              <a:t>。</a:t>
            </a:r>
            <a:endParaRPr lang="zh-CN" altLang="en-US" sz="1400" dirty="0">
              <a:latin typeface="仿宋" panose="02010609060101010101" pitchFamily="49" charset="-122"/>
              <a:ea typeface="仿宋" panose="02010609060101010101" pitchFamily="49" charset="-122"/>
            </a:endParaRPr>
          </a:p>
          <a:p>
            <a:pPr lvl="0"/>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女职工劳动保护特别规定</a:t>
            </a:r>
            <a:r>
              <a:rPr lang="en-US" altLang="zh-CN" sz="1400" dirty="0">
                <a:latin typeface="仿宋" panose="02010609060101010101" pitchFamily="49" charset="-122"/>
                <a:ea typeface="仿宋" panose="02010609060101010101" pitchFamily="49" charset="-122"/>
              </a:rPr>
              <a:t>》</a:t>
            </a:r>
            <a:r>
              <a:rPr lang="zh-CN" altLang="en-US" sz="1400" dirty="0" smtClean="0">
                <a:latin typeface="仿宋" panose="02010609060101010101" pitchFamily="49" charset="-122"/>
                <a:ea typeface="仿宋" panose="02010609060101010101" pitchFamily="49" charset="-122"/>
              </a:rPr>
              <a:t>第八</a:t>
            </a:r>
            <a:r>
              <a:rPr lang="zh-CN" altLang="en-US" sz="1400" dirty="0">
                <a:latin typeface="仿宋" panose="02010609060101010101" pitchFamily="49" charset="-122"/>
                <a:ea typeface="仿宋" panose="02010609060101010101" pitchFamily="49" charset="-122"/>
              </a:rPr>
              <a:t>条　女职工产假期间的生育津贴，对已经参加生育保险的，按照用人单位上年度职工月平均工资的标准由生育保险基金支付；对未参加生育保险的，按照女职工产假前工资的标准由用人单位支付。女职工生育或者流产的医疗费用，按照生育保险规定的项目和标准，对已经参加生育保险的，由生育保险基金支付；对未参加生育保险的，由用人单位支付</a:t>
            </a:r>
            <a:r>
              <a:rPr lang="zh-CN" altLang="en-US" sz="1400" dirty="0" smtClean="0">
                <a:latin typeface="仿宋" panose="02010609060101010101" pitchFamily="49" charset="-122"/>
                <a:ea typeface="仿宋" panose="02010609060101010101" pitchFamily="49" charset="-122"/>
              </a:rPr>
              <a:t>。</a:t>
            </a:r>
            <a:endParaRPr lang="zh-CN" altLang="en-US" sz="1400" dirty="0">
              <a:latin typeface="仿宋" panose="02010609060101010101" pitchFamily="49" charset="-122"/>
              <a:ea typeface="仿宋" panose="02010609060101010101" pitchFamily="49" charset="-122"/>
            </a:endParaRPr>
          </a:p>
          <a:p>
            <a:pPr marL="0" indent="0">
              <a:lnSpc>
                <a:spcPct val="200000"/>
              </a:lnSpc>
              <a:buFont typeface="Wingdings" panose="05000000000000000000" charset="0"/>
              <a:buNone/>
            </a:pPr>
            <a:endParaRPr lang="zh-CN" altLang="en-US" sz="1400" dirty="0">
              <a:solidFill>
                <a:srgbClr val="FF0000"/>
              </a:solidFill>
              <a:latin typeface="仿宋" charset="0"/>
              <a:ea typeface="仿宋" charset="0"/>
              <a:cs typeface="仿宋" charset="0"/>
            </a:endParaRPr>
          </a:p>
          <a:p>
            <a:pPr marL="0" indent="0">
              <a:lnSpc>
                <a:spcPct val="200000"/>
              </a:lnSpc>
              <a:buFont typeface="宋体" charset="0"/>
              <a:buNone/>
            </a:pPr>
            <a:endParaRPr lang="en-US" altLang="zh-CN" sz="1400" dirty="0">
              <a:solidFill>
                <a:srgbClr val="FF0000"/>
              </a:solidFill>
              <a:latin typeface="仿宋" charset="0"/>
              <a:ea typeface="仿宋" charset="0"/>
              <a:cs typeface="仿宋" charset="0"/>
            </a:endParaRPr>
          </a:p>
        </p:txBody>
      </p:sp>
      <p:sp>
        <p:nvSpPr>
          <p:cNvPr id="48" name="TextBox 47"/>
          <p:cNvSpPr txBox="1"/>
          <p:nvPr/>
        </p:nvSpPr>
        <p:spPr>
          <a:xfrm>
            <a:off x="899592" y="843558"/>
            <a:ext cx="5310505" cy="415290"/>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十、应当为试用期员工缴纳社会保险</a:t>
            </a:r>
            <a:endParaRPr lang="zh-CN" altLang="en-US" sz="2000"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3"/>
          <p:cNvSpPr/>
          <p:nvPr/>
        </p:nvSpPr>
        <p:spPr bwMode="auto">
          <a:xfrm>
            <a:off x="2195631" y="2428265"/>
            <a:ext cx="648072" cy="648072"/>
          </a:xfrm>
          <a:prstGeom prst="ellipse">
            <a:avLst/>
          </a:prstGeom>
          <a:solidFill>
            <a:srgbClr val="37415C"/>
          </a:solidFill>
          <a:ln w="19050">
            <a:noFill/>
            <a:round/>
          </a:ln>
        </p:spPr>
        <p:txBody>
          <a:bodyPr rot="0" spcFirstLastPara="0" vert="horz" wrap="none" lIns="0" tIns="0" rIns="0" bIns="0" anchor="ctr" anchorCtr="1" forceAA="0" compatLnSpc="1">
            <a:normAutofit/>
          </a:bodyPr>
          <a:lstStyle/>
          <a:p>
            <a:pPr algn="ctr"/>
            <a:r>
              <a:rPr lang="en-US" altLang="zh-CN">
                <a:solidFill>
                  <a:schemeClr val="bg1">
                    <a:lumMod val="100000"/>
                  </a:schemeClr>
                </a:solidFill>
                <a:latin typeface="Impact" panose="020B0806030902050204" pitchFamily="34" charset="0"/>
              </a:rPr>
              <a:t>02</a:t>
            </a:r>
            <a:endParaRPr lang="en-US" altLang="zh-CN">
              <a:solidFill>
                <a:schemeClr val="bg1">
                  <a:lumMod val="100000"/>
                </a:schemeClr>
              </a:solidFill>
              <a:latin typeface="Impact" panose="020B0806030902050204" pitchFamily="34" charset="0"/>
            </a:endParaRPr>
          </a:p>
        </p:txBody>
      </p:sp>
      <p:sp>
        <p:nvSpPr>
          <p:cNvPr id="19" name="TextBox 19"/>
          <p:cNvSpPr txBox="1"/>
          <p:nvPr/>
        </p:nvSpPr>
        <p:spPr>
          <a:xfrm>
            <a:off x="3145107" y="3268186"/>
            <a:ext cx="1038747" cy="207749"/>
          </a:xfrm>
          <a:prstGeom prst="rect">
            <a:avLst/>
          </a:prstGeom>
          <a:noFill/>
        </p:spPr>
        <p:txBody>
          <a:bodyPr wrap="none" lIns="0" tIns="0" rIns="0" bIns="0" anchor="ctr" anchorCtr="0">
            <a:normAutofit fontScale="90000" lnSpcReduction="10000"/>
          </a:bodyPr>
          <a:lstStyle/>
          <a:p>
            <a:pPr algn="l"/>
            <a:endParaRPr lang="zh-CN" altLang="en-US" sz="1600" b="1" dirty="0">
              <a:solidFill>
                <a:srgbClr val="37415C"/>
              </a:solidFill>
              <a:latin typeface="FangSong" panose="02010609060101010101" pitchFamily="49" charset="-122"/>
              <a:ea typeface="FangSong" panose="02010609060101010101" pitchFamily="49" charset="-122"/>
            </a:endParaRPr>
          </a:p>
        </p:txBody>
      </p:sp>
      <p:sp>
        <p:nvSpPr>
          <p:cNvPr id="26" name="矩形: 圆角 25"/>
          <p:cNvSpPr/>
          <p:nvPr/>
        </p:nvSpPr>
        <p:spPr>
          <a:xfrm>
            <a:off x="4871823" y="1275606"/>
            <a:ext cx="4380697" cy="216024"/>
          </a:xfrm>
          <a:prstGeom prst="roundRect">
            <a:avLst>
              <a:gd name="adj" fmla="val 50000"/>
            </a:avLst>
          </a:prstGeom>
          <a:solidFill>
            <a:srgbClr val="37415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Oval 1"/>
          <p:cNvSpPr/>
          <p:nvPr/>
        </p:nvSpPr>
        <p:spPr bwMode="auto">
          <a:xfrm>
            <a:off x="2227063" y="845451"/>
            <a:ext cx="1647183" cy="999111"/>
          </a:xfrm>
          <a:prstGeom prst="ellipse">
            <a:avLst/>
          </a:prstGeom>
          <a:noFill/>
          <a:ln w="19050">
            <a:noFill/>
            <a:round/>
          </a:ln>
        </p:spPr>
        <p:txBody>
          <a:bodyPr rot="0" spcFirstLastPara="0" vert="horz" wrap="square" lIns="0" tIns="0" rIns="0" bIns="0" anchor="ctr" anchorCtr="1" forceAA="0" compatLnSpc="1">
            <a:normAutofit/>
          </a:bodyPr>
          <a:lstStyle/>
          <a:p>
            <a:pPr algn="ctr"/>
            <a:endParaRPr lang="zh-CN" altLang="en-US" sz="320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Rectangle 8"/>
          <p:cNvSpPr/>
          <p:nvPr/>
        </p:nvSpPr>
        <p:spPr>
          <a:xfrm>
            <a:off x="3365584" y="1207439"/>
            <a:ext cx="1604693" cy="377575"/>
          </a:xfrm>
          <a:prstGeom prst="rect">
            <a:avLst/>
          </a:prstGeom>
        </p:spPr>
        <p:txBody>
          <a:bodyPr wrap="none">
            <a:normAutofit/>
          </a:bodyPr>
          <a:lstStyle/>
          <a:p>
            <a:pPr algn="ctr"/>
            <a:endParaRPr lang="en-US" altLang="zh-CN" b="1" spc="300" dirty="0">
              <a:solidFill>
                <a:schemeClr val="tx1">
                  <a:lumMod val="65000"/>
                  <a:lumOff val="35000"/>
                </a:schemeClr>
              </a:solidFill>
            </a:endParaRPr>
          </a:p>
        </p:txBody>
      </p:sp>
      <p:sp>
        <p:nvSpPr>
          <p:cNvPr id="18" name="文本框 17"/>
          <p:cNvSpPr txBox="1"/>
          <p:nvPr/>
        </p:nvSpPr>
        <p:spPr>
          <a:xfrm>
            <a:off x="6205855" y="4188460"/>
            <a:ext cx="309880" cy="275590"/>
          </a:xfrm>
          <a:prstGeom prst="rect">
            <a:avLst/>
          </a:prstGeom>
          <a:noFill/>
        </p:spPr>
        <p:txBody>
          <a:bodyPr wrap="none" rtlCol="0">
            <a:spAutoFit/>
          </a:bodyPr>
          <a:lstStyle/>
          <a:p>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401695" y="2602865"/>
            <a:ext cx="1440815" cy="460375"/>
          </a:xfrm>
          <a:prstGeom prst="rect">
            <a:avLst/>
          </a:prstGeom>
          <a:noFill/>
        </p:spPr>
        <p:txBody>
          <a:bodyPr wrap="square" rtlCol="0">
            <a:spAutoFit/>
          </a:bodyPr>
          <a:lstStyle/>
          <a:p>
            <a:pPr algn="l"/>
            <a:r>
              <a:rPr lang="zh-CN" altLang="en-US" sz="2400" b="1" dirty="0" smtClean="0">
                <a:solidFill>
                  <a:schemeClr val="tx1">
                    <a:lumMod val="75000"/>
                    <a:lumOff val="25000"/>
                  </a:schemeClr>
                </a:solidFill>
                <a:latin typeface="黑体" charset="0"/>
                <a:ea typeface="黑体" charset="0"/>
              </a:rPr>
              <a:t>离职管理</a:t>
            </a:r>
            <a:endParaRPr lang="zh-CN" altLang="en-US" sz="2400" b="1" dirty="0" smtClean="0">
              <a:solidFill>
                <a:schemeClr val="tx1">
                  <a:lumMod val="75000"/>
                  <a:lumOff val="25000"/>
                </a:schemeClr>
              </a:solidFill>
              <a:latin typeface="黑体" charset="0"/>
              <a:ea typeface="黑体"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26" grpId="0" bldLvl="0" animBg="1"/>
      <p:bldP spid="7"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755650" y="699542"/>
            <a:ext cx="4104382" cy="415172"/>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 </a:t>
            </a:r>
            <a:r>
              <a:rPr lang="zh-CN" altLang="en-US" sz="2000" b="1" dirty="0" smtClean="0">
                <a:solidFill>
                  <a:schemeClr val="bg1"/>
                </a:solidFill>
                <a:latin typeface="FangSong" panose="02010609060101010101" pitchFamily="49" charset="-122"/>
                <a:ea typeface="FangSong" panose="02010609060101010101" pitchFamily="49" charset="-122"/>
              </a:rPr>
              <a:t>一、劳动</a:t>
            </a:r>
            <a:r>
              <a:rPr lang="zh-CN" altLang="en-US" sz="2000" b="1" dirty="0">
                <a:solidFill>
                  <a:schemeClr val="bg1"/>
                </a:solidFill>
                <a:latin typeface="FangSong" panose="02010609060101010101" pitchFamily="49" charset="-122"/>
                <a:ea typeface="FangSong" panose="02010609060101010101" pitchFamily="49" charset="-122"/>
              </a:rPr>
              <a:t>关系解除或终止的类型</a:t>
            </a:r>
            <a:endParaRPr lang="zh-CN" altLang="en-US" sz="2000" b="1" dirty="0">
              <a:solidFill>
                <a:schemeClr val="bg1"/>
              </a:solidFill>
              <a:latin typeface="FangSong" panose="02010609060101010101" pitchFamily="49" charset="-122"/>
              <a:ea typeface="FangSong" panose="02010609060101010101" pitchFamily="49" charset="-122"/>
            </a:endParaRPr>
          </a:p>
        </p:txBody>
      </p:sp>
      <p:sp>
        <p:nvSpPr>
          <p:cNvPr id="17" name="文本框 16"/>
          <p:cNvSpPr txBox="1"/>
          <p:nvPr/>
        </p:nvSpPr>
        <p:spPr>
          <a:xfrm>
            <a:off x="2912110" y="1404620"/>
            <a:ext cx="309880" cy="275590"/>
          </a:xfrm>
          <a:prstGeom prst="rect">
            <a:avLst/>
          </a:prstGeom>
          <a:noFill/>
        </p:spPr>
        <p:txBody>
          <a:bodyPr wrap="none" rtlCol="0">
            <a:spAutoFit/>
          </a:bodyPr>
          <a:lstStyle/>
          <a:p>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55650" y="1708150"/>
            <a:ext cx="5696585" cy="2354491"/>
          </a:xfrm>
          <a:prstGeom prst="rect">
            <a:avLst/>
          </a:prstGeom>
          <a:noFill/>
        </p:spPr>
        <p:txBody>
          <a:bodyPr wrap="square" rtlCol="0">
            <a:spAutoFit/>
          </a:bodyPr>
          <a:lstStyle/>
          <a:p>
            <a:pPr marL="285750" indent="-285750" algn="l" fontAlgn="auto">
              <a:lnSpc>
                <a:spcPct val="150000"/>
              </a:lnSpc>
              <a:buFont typeface="Wingdings" panose="05000000000000000000" charset="0"/>
              <a:buChar char=""/>
            </a:pPr>
            <a:r>
              <a:rPr lang="zh-CN" altLang="en-US" sz="1400" b="1" dirty="0" smtClean="0">
                <a:solidFill>
                  <a:schemeClr val="tx1"/>
                </a:solidFill>
                <a:latin typeface="仿宋" charset="0"/>
                <a:ea typeface="仿宋" charset="0"/>
                <a:cs typeface="仿宋" charset="0"/>
              </a:rPr>
              <a:t>协商一致解除 （区分企业提出或员工提出）  </a:t>
            </a:r>
            <a:endParaRPr lang="zh-CN" altLang="en-US" sz="1400" b="1" dirty="0" smtClean="0">
              <a:solidFill>
                <a:schemeClr val="tx1"/>
              </a:solidFill>
              <a:latin typeface="仿宋" charset="0"/>
              <a:ea typeface="仿宋" charset="0"/>
              <a:cs typeface="仿宋" charset="0"/>
            </a:endParaRPr>
          </a:p>
          <a:p>
            <a:pPr marL="285750" indent="-285750" algn="l" fontAlgn="auto">
              <a:lnSpc>
                <a:spcPct val="150000"/>
              </a:lnSpc>
              <a:buFont typeface="Wingdings" panose="05000000000000000000" charset="0"/>
              <a:buChar char=""/>
            </a:pPr>
            <a:r>
              <a:rPr lang="zh-CN" altLang="en-US" sz="1400" b="1" dirty="0" smtClean="0">
                <a:solidFill>
                  <a:schemeClr val="tx1"/>
                </a:solidFill>
                <a:latin typeface="仿宋" charset="0"/>
                <a:ea typeface="仿宋" charset="0"/>
                <a:cs typeface="仿宋" charset="0"/>
              </a:rPr>
              <a:t>劳动者预告解除</a:t>
            </a:r>
            <a:r>
              <a:rPr lang="zh-CN" altLang="en-US" sz="1400" b="1" dirty="0" smtClean="0">
                <a:latin typeface="仿宋" charset="0"/>
                <a:ea typeface="仿宋" charset="0"/>
                <a:cs typeface="仿宋" charset="0"/>
              </a:rPr>
              <a:t>（提前</a:t>
            </a:r>
            <a:r>
              <a:rPr lang="en-US" altLang="zh-CN" sz="1400" b="1" dirty="0" smtClean="0">
                <a:latin typeface="仿宋" charset="0"/>
                <a:ea typeface="仿宋" charset="0"/>
                <a:cs typeface="仿宋" charset="0"/>
              </a:rPr>
              <a:t>30</a:t>
            </a:r>
            <a:r>
              <a:rPr lang="zh-CN" altLang="en-US" sz="1400" b="1" dirty="0" smtClean="0">
                <a:latin typeface="仿宋" charset="0"/>
                <a:ea typeface="仿宋" charset="0"/>
                <a:cs typeface="仿宋" charset="0"/>
              </a:rPr>
              <a:t>天，试用期提前</a:t>
            </a:r>
            <a:r>
              <a:rPr lang="en-US" altLang="zh-CN" sz="1400" b="1" dirty="0" smtClean="0">
                <a:latin typeface="仿宋" charset="0"/>
                <a:ea typeface="仿宋" charset="0"/>
                <a:cs typeface="仿宋" charset="0"/>
              </a:rPr>
              <a:t>3</a:t>
            </a:r>
            <a:r>
              <a:rPr lang="zh-CN" altLang="en-US" sz="1400" b="1" dirty="0" smtClean="0">
                <a:latin typeface="仿宋" charset="0"/>
                <a:ea typeface="仿宋" charset="0"/>
                <a:cs typeface="仿宋" charset="0"/>
              </a:rPr>
              <a:t>天）</a:t>
            </a:r>
            <a:endParaRPr lang="zh-CN" altLang="en-US" sz="1400" b="1" dirty="0" smtClean="0">
              <a:solidFill>
                <a:schemeClr val="tx1"/>
              </a:solidFill>
              <a:latin typeface="仿宋" charset="0"/>
              <a:ea typeface="仿宋" charset="0"/>
              <a:cs typeface="仿宋" charset="0"/>
            </a:endParaRPr>
          </a:p>
          <a:p>
            <a:pPr marL="285750" indent="-285750" algn="l" fontAlgn="auto">
              <a:lnSpc>
                <a:spcPct val="150000"/>
              </a:lnSpc>
              <a:buFont typeface="Wingdings" panose="05000000000000000000" charset="0"/>
              <a:buChar char=""/>
            </a:pPr>
            <a:r>
              <a:rPr lang="zh-CN" altLang="en-US" sz="1400" b="1" dirty="0" smtClean="0">
                <a:solidFill>
                  <a:schemeClr val="tx1"/>
                </a:solidFill>
                <a:latin typeface="仿宋" charset="0"/>
                <a:ea typeface="仿宋" charset="0"/>
                <a:cs typeface="仿宋" charset="0"/>
              </a:rPr>
              <a:t>因企业过错员工解除</a:t>
            </a:r>
            <a:endParaRPr lang="zh-CN" altLang="en-US" sz="1400" b="1" dirty="0" smtClean="0">
              <a:solidFill>
                <a:schemeClr val="tx1"/>
              </a:solidFill>
              <a:latin typeface="仿宋" charset="0"/>
              <a:ea typeface="仿宋" charset="0"/>
              <a:cs typeface="仿宋" charset="0"/>
            </a:endParaRPr>
          </a:p>
          <a:p>
            <a:pPr marL="285750" indent="-285750" algn="l" fontAlgn="auto">
              <a:lnSpc>
                <a:spcPct val="150000"/>
              </a:lnSpc>
              <a:buFont typeface="Wingdings" panose="05000000000000000000" charset="0"/>
              <a:buChar char=""/>
            </a:pPr>
            <a:r>
              <a:rPr lang="zh-CN" altLang="en-US" sz="1400" b="1" dirty="0" smtClean="0">
                <a:solidFill>
                  <a:schemeClr val="tx1"/>
                </a:solidFill>
                <a:latin typeface="仿宋" charset="0"/>
                <a:ea typeface="仿宋" charset="0"/>
                <a:cs typeface="仿宋" charset="0"/>
              </a:rPr>
              <a:t>因员工过错企业</a:t>
            </a:r>
            <a:r>
              <a:rPr lang="zh-CN" altLang="en-US" sz="1400" b="1" dirty="0" smtClean="0">
                <a:latin typeface="仿宋" charset="0"/>
                <a:ea typeface="仿宋" charset="0"/>
                <a:cs typeface="仿宋" charset="0"/>
              </a:rPr>
              <a:t>解除</a:t>
            </a:r>
            <a:r>
              <a:rPr lang="zh-CN" altLang="en-US" sz="1400" b="1" dirty="0" smtClean="0">
                <a:latin typeface="仿宋" charset="0"/>
                <a:ea typeface="仿宋" charset="0"/>
                <a:cs typeface="仿宋" charset="0"/>
                <a:sym typeface="+mn-ea"/>
              </a:rPr>
              <a:t>（基本无限制，女职工“三期”仍然可以）</a:t>
            </a:r>
            <a:endParaRPr lang="en-US" altLang="zh-CN" sz="1400" b="1" dirty="0" smtClean="0">
              <a:latin typeface="仿宋" charset="0"/>
              <a:ea typeface="仿宋" charset="0"/>
              <a:cs typeface="仿宋" charset="0"/>
              <a:sym typeface="+mn-ea"/>
            </a:endParaRPr>
          </a:p>
          <a:p>
            <a:pPr marL="285750" indent="-285750">
              <a:lnSpc>
                <a:spcPct val="150000"/>
              </a:lnSpc>
              <a:buFont typeface="Wingdings" panose="05000000000000000000" charset="0"/>
              <a:buChar char=""/>
            </a:pPr>
            <a:r>
              <a:rPr lang="zh-CN" altLang="en-US" sz="1400" b="1" dirty="0">
                <a:latin typeface="仿宋" charset="0"/>
                <a:ea typeface="仿宋" charset="0"/>
                <a:cs typeface="仿宋" charset="0"/>
              </a:rPr>
              <a:t>非过错性</a:t>
            </a:r>
            <a:r>
              <a:rPr lang="zh-CN" altLang="en-US" sz="1400" b="1" dirty="0" smtClean="0">
                <a:latin typeface="仿宋" charset="0"/>
                <a:ea typeface="仿宋" charset="0"/>
                <a:cs typeface="仿宋" charset="0"/>
              </a:rPr>
              <a:t>解除</a:t>
            </a:r>
            <a:endParaRPr lang="zh-CN" altLang="en-US" sz="1400" b="1" dirty="0" smtClean="0">
              <a:solidFill>
                <a:schemeClr val="tx1"/>
              </a:solidFill>
              <a:latin typeface="仿宋" charset="0"/>
              <a:ea typeface="仿宋" charset="0"/>
              <a:cs typeface="仿宋" charset="0"/>
            </a:endParaRPr>
          </a:p>
          <a:p>
            <a:pPr marL="285750" indent="-285750" algn="l" fontAlgn="auto">
              <a:lnSpc>
                <a:spcPct val="150000"/>
              </a:lnSpc>
              <a:buFont typeface="Wingdings" panose="05000000000000000000" charset="0"/>
              <a:buChar char=""/>
            </a:pPr>
            <a:r>
              <a:rPr lang="zh-CN" altLang="en-US" sz="1400" b="1" dirty="0" smtClean="0">
                <a:solidFill>
                  <a:schemeClr val="tx1"/>
                </a:solidFill>
                <a:latin typeface="仿宋" charset="0"/>
                <a:ea typeface="仿宋" charset="0"/>
                <a:cs typeface="仿宋" charset="0"/>
              </a:rPr>
              <a:t>经济性裁员</a:t>
            </a:r>
            <a:endParaRPr lang="zh-CN" altLang="en-US" sz="1400" b="1" dirty="0" smtClean="0">
              <a:solidFill>
                <a:schemeClr val="tx1"/>
              </a:solidFill>
              <a:latin typeface="仿宋" charset="0"/>
              <a:ea typeface="仿宋" charset="0"/>
              <a:cs typeface="仿宋" charset="0"/>
            </a:endParaRPr>
          </a:p>
          <a:p>
            <a:pPr marL="285750" indent="-285750" algn="l" fontAlgn="auto">
              <a:lnSpc>
                <a:spcPct val="150000"/>
              </a:lnSpc>
              <a:buFont typeface="Wingdings" panose="05000000000000000000" charset="0"/>
              <a:buChar char=""/>
            </a:pPr>
            <a:r>
              <a:rPr lang="zh-CN" altLang="en-US" sz="1400" b="1" dirty="0" smtClean="0">
                <a:solidFill>
                  <a:schemeClr val="tx1"/>
                </a:solidFill>
                <a:latin typeface="仿宋" charset="0"/>
                <a:ea typeface="仿宋" charset="0"/>
                <a:cs typeface="仿宋" charset="0"/>
              </a:rPr>
              <a:t>劳动合同终止</a:t>
            </a:r>
            <a:endParaRPr lang="zh-CN" altLang="en-US" sz="1400" b="1" dirty="0" smtClean="0">
              <a:solidFill>
                <a:schemeClr val="tx1"/>
              </a:solidFill>
              <a:latin typeface="仿宋" charset="0"/>
              <a:ea typeface="仿宋" charset="0"/>
              <a:cs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p:nvPr/>
        </p:nvSpPr>
        <p:spPr>
          <a:xfrm>
            <a:off x="611560" y="175643"/>
            <a:ext cx="4176464" cy="415172"/>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2000" b="1" dirty="0">
              <a:solidFill>
                <a:schemeClr val="tx1">
                  <a:lumMod val="65000"/>
                  <a:lumOff val="35000"/>
                </a:schemeClr>
              </a:solidFill>
              <a:latin typeface="FangSong" panose="02010609060101010101" pitchFamily="49" charset="-122"/>
              <a:ea typeface="FangSong" panose="02010609060101010101" pitchFamily="49" charset="-122"/>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244475" y="1278890"/>
            <a:ext cx="7971790" cy="3165068"/>
          </a:xfrm>
          <a:prstGeom prst="rect">
            <a:avLst/>
          </a:prstGeom>
        </p:spPr>
        <p:txBody>
          <a:bodyPr>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nSpc>
                <a:spcPct val="200000"/>
              </a:lnSpc>
              <a:buFont typeface="宋体" charset="0"/>
              <a:buChar char="※"/>
            </a:pPr>
            <a:r>
              <a:rPr lang="zh-CN" altLang="en-US" sz="2200" dirty="0" smtClean="0">
                <a:solidFill>
                  <a:schemeClr val="tx1"/>
                </a:solidFill>
              </a:rPr>
              <a:t>【案例一】</a:t>
            </a:r>
            <a:r>
              <a:rPr lang="zh-CN" altLang="en-US" sz="2200" dirty="0">
                <a:solidFill>
                  <a:schemeClr val="tx1"/>
                </a:solidFill>
                <a:latin typeface="仿宋" charset="0"/>
                <a:ea typeface="仿宋" charset="0"/>
                <a:cs typeface="仿宋" charset="0"/>
              </a:rPr>
              <a:t>张某自2005年10月进入公司任市场部经理。双方自2014年开始履行无固定期劳动合同。2018年7月21日，经公司提出，双方协商一致解除劳动合同，并签订了协商解除劳动合同协议书，约定于2018年7月25日解除劳动合同</a:t>
            </a:r>
            <a:r>
              <a:rPr lang="zh-CN" altLang="en-US" sz="2200" dirty="0" smtClean="0">
                <a:solidFill>
                  <a:schemeClr val="tx1"/>
                </a:solidFill>
                <a:latin typeface="仿宋" charset="0"/>
                <a:ea typeface="仿宋" charset="0"/>
                <a:cs typeface="仿宋" charset="0"/>
              </a:rPr>
              <a:t>，公司</a:t>
            </a:r>
            <a:r>
              <a:rPr lang="zh-CN" altLang="en-US" sz="2200" dirty="0">
                <a:solidFill>
                  <a:schemeClr val="tx1"/>
                </a:solidFill>
                <a:latin typeface="仿宋" charset="0"/>
                <a:ea typeface="仿宋" charset="0"/>
                <a:cs typeface="仿宋" charset="0"/>
              </a:rPr>
              <a:t>支付张某经济</a:t>
            </a:r>
            <a:r>
              <a:rPr lang="zh-CN" altLang="en-US" sz="2200" dirty="0" smtClean="0">
                <a:solidFill>
                  <a:schemeClr val="tx1"/>
                </a:solidFill>
                <a:latin typeface="仿宋" charset="0"/>
                <a:ea typeface="仿宋" charset="0"/>
                <a:cs typeface="仿宋" charset="0"/>
              </a:rPr>
              <a:t>补偿金35000</a:t>
            </a:r>
            <a:r>
              <a:rPr lang="zh-CN" altLang="en-US" sz="2200" dirty="0">
                <a:solidFill>
                  <a:schemeClr val="tx1"/>
                </a:solidFill>
                <a:latin typeface="仿宋" charset="0"/>
                <a:ea typeface="仿宋" charset="0"/>
                <a:cs typeface="仿宋" charset="0"/>
              </a:rPr>
              <a:t>元。张某在收到上述经济补偿后，发现还有加班费、未休年假工资没有计算在内，遂申请仲裁</a:t>
            </a:r>
            <a:r>
              <a:rPr lang="zh-CN" altLang="en-US" sz="2200" dirty="0" smtClean="0">
                <a:solidFill>
                  <a:schemeClr val="tx1"/>
                </a:solidFill>
                <a:latin typeface="仿宋" charset="0"/>
                <a:ea typeface="仿宋" charset="0"/>
                <a:cs typeface="仿宋" charset="0"/>
              </a:rPr>
              <a:t>。</a:t>
            </a:r>
            <a:endParaRPr lang="en-US" altLang="zh-CN" sz="2200" dirty="0" smtClean="0">
              <a:solidFill>
                <a:schemeClr val="tx1"/>
              </a:solidFill>
              <a:latin typeface="仿宋" charset="0"/>
              <a:ea typeface="仿宋" charset="0"/>
              <a:cs typeface="仿宋" charset="0"/>
            </a:endParaRPr>
          </a:p>
          <a:p>
            <a:pPr>
              <a:lnSpc>
                <a:spcPct val="200000"/>
              </a:lnSpc>
              <a:buFont typeface="宋体" charset="0"/>
              <a:buChar char="※"/>
            </a:pPr>
            <a:r>
              <a:rPr lang="zh-CN" altLang="en-US" sz="2200" dirty="0">
                <a:latin typeface="仿宋" panose="02010609060101010101" pitchFamily="49" charset="-122"/>
                <a:ea typeface="仿宋" panose="02010609060101010101" pitchFamily="49" charset="-122"/>
              </a:rPr>
              <a:t>【案例二】</a:t>
            </a:r>
            <a:r>
              <a:rPr lang="zh-CN" altLang="en-US" sz="2200" spc="180" dirty="0">
                <a:ln w="3175">
                  <a:noFill/>
                  <a:prstDash val="dash"/>
                </a:ln>
                <a:solidFill>
                  <a:schemeClr val="accent1"/>
                </a:solidFill>
                <a:latin typeface="仿宋" panose="02010609060101010101" pitchFamily="49" charset="-122"/>
                <a:ea typeface="仿宋" panose="02010609060101010101" pitchFamily="49" charset="-122"/>
                <a:cs typeface="微软雅黑" panose="020B0503020204020204" pitchFamily="34" charset="-122"/>
              </a:rPr>
              <a:t>林某与某公司就协商解除劳动合同达成协议，约定于2018年12月31日解除劳动关系，林某的工资、社保结算至2018年12月31日，该公司于2019年2月17日向林某支付经济补偿金及其他费用41907.32元，并约定上述金额为公司应向林某支付的全部费用，包括但不限于经济补偿金、加班费、年休假费、其他福利及赔偿金等，林某人收到上述全部费用后，双方之间不存在其他任何劳动争议</a:t>
            </a:r>
            <a:r>
              <a:rPr lang="zh-CN" altLang="en-US" sz="2200" spc="180" dirty="0" smtClean="0">
                <a:ln w="3175">
                  <a:noFill/>
                  <a:prstDash val="dash"/>
                </a:ln>
                <a:solidFill>
                  <a:schemeClr val="accent1"/>
                </a:solidFill>
                <a:latin typeface="仿宋" panose="02010609060101010101" pitchFamily="49" charset="-122"/>
                <a:ea typeface="仿宋" panose="02010609060101010101" pitchFamily="49" charset="-122"/>
                <a:cs typeface="微软雅黑" panose="020B0503020204020204" pitchFamily="34" charset="-122"/>
              </a:rPr>
              <a:t>。</a:t>
            </a:r>
            <a:endParaRPr lang="zh-CN" altLang="en-US" sz="2200" dirty="0">
              <a:solidFill>
                <a:schemeClr val="tx1"/>
              </a:solidFill>
              <a:latin typeface="仿宋" charset="0"/>
              <a:ea typeface="仿宋" charset="0"/>
              <a:cs typeface="仿宋" charset="0"/>
            </a:endParaRPr>
          </a:p>
          <a:p>
            <a:pPr marL="0" indent="0">
              <a:lnSpc>
                <a:spcPct val="200000"/>
              </a:lnSpc>
              <a:buFont typeface="Wingdings" panose="05000000000000000000" charset="0"/>
              <a:buNone/>
            </a:pPr>
            <a:endParaRPr lang="zh-CN" altLang="en-US" sz="1600" dirty="0">
              <a:solidFill>
                <a:schemeClr val="tx1"/>
              </a:solidFill>
              <a:latin typeface="仿宋" charset="0"/>
              <a:ea typeface="仿宋" charset="0"/>
              <a:cs typeface="仿宋" charset="0"/>
            </a:endParaRPr>
          </a:p>
          <a:p>
            <a:pPr marL="0" indent="0">
              <a:lnSpc>
                <a:spcPct val="200000"/>
              </a:lnSpc>
              <a:buFont typeface="Wingdings" panose="05000000000000000000" charset="0"/>
              <a:buNone/>
            </a:pPr>
            <a:endParaRPr lang="zh-CN" altLang="en-US" sz="1200" dirty="0">
              <a:solidFill>
                <a:schemeClr val="tx1"/>
              </a:solidFill>
              <a:latin typeface="仿宋" charset="0"/>
              <a:ea typeface="仿宋" charset="0"/>
              <a:cs typeface="仿宋" charset="0"/>
            </a:endParaRPr>
          </a:p>
          <a:p>
            <a:pPr marL="0" indent="0">
              <a:lnSpc>
                <a:spcPct val="200000"/>
              </a:lnSpc>
              <a:buFont typeface="Wingdings" panose="05000000000000000000" charset="0"/>
              <a:buNone/>
            </a:pPr>
            <a:endParaRPr lang="zh-CN" altLang="en-US" sz="1200" dirty="0">
              <a:solidFill>
                <a:schemeClr val="tx1"/>
              </a:solidFill>
              <a:latin typeface="仿宋" charset="0"/>
              <a:ea typeface="仿宋" charset="0"/>
              <a:cs typeface="仿宋" charset="0"/>
            </a:endParaRPr>
          </a:p>
        </p:txBody>
      </p:sp>
      <p:sp>
        <p:nvSpPr>
          <p:cNvPr id="48" name="TextBox 47"/>
          <p:cNvSpPr txBox="1"/>
          <p:nvPr/>
        </p:nvSpPr>
        <p:spPr>
          <a:xfrm>
            <a:off x="755576" y="683895"/>
            <a:ext cx="5904656" cy="321945"/>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二</a:t>
            </a:r>
            <a:r>
              <a:rPr lang="zh-CN" altLang="en-US" sz="2000" b="1" dirty="0" smtClean="0">
                <a:solidFill>
                  <a:schemeClr val="bg1"/>
                </a:solidFill>
                <a:latin typeface="FangSong" panose="02010609060101010101" pitchFamily="49" charset="-122"/>
                <a:ea typeface="FangSong" panose="02010609060101010101" pitchFamily="49" charset="-122"/>
              </a:rPr>
              <a:t>、</a:t>
            </a:r>
            <a:r>
              <a:rPr lang="zh-CN" altLang="en-US" sz="2000" b="1" dirty="0">
                <a:solidFill>
                  <a:schemeClr val="bg1"/>
                </a:solidFill>
                <a:latin typeface="FangSong" panose="02010609060101010101" pitchFamily="49" charset="-122"/>
                <a:ea typeface="FangSong" panose="02010609060101010101" pitchFamily="49" charset="-122"/>
              </a:rPr>
              <a:t>协商解除协议应明确约定补偿范围及是否再无争议</a:t>
            </a:r>
            <a:endParaRPr lang="zh-CN" altLang="en-US" sz="2000"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1780540" y="4717415"/>
            <a:ext cx="6812280" cy="414655"/>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endParaRPr lang="zh-CN" altLang="en-US" sz="1600" b="1" dirty="0">
              <a:latin typeface="仿宋" charset="0"/>
              <a:ea typeface="仿宋" charset="0"/>
            </a:endParaRPr>
          </a:p>
        </p:txBody>
      </p:sp>
      <p:sp>
        <p:nvSpPr>
          <p:cNvPr id="2" name="矩形 1"/>
          <p:cNvSpPr/>
          <p:nvPr/>
        </p:nvSpPr>
        <p:spPr>
          <a:xfrm>
            <a:off x="755576" y="699542"/>
            <a:ext cx="6192678" cy="400110"/>
          </a:xfrm>
          <a:prstGeom prst="rect">
            <a:avLst/>
          </a:prstGeom>
          <a:solidFill>
            <a:schemeClr val="accent2"/>
          </a:solidFill>
        </p:spPr>
        <p:txBody>
          <a:bodyPr wrap="square">
            <a:spAutoFit/>
          </a:bodyPr>
          <a:lstStyle/>
          <a:p>
            <a:pPr>
              <a:buSzPct val="100000"/>
            </a:pPr>
            <a:r>
              <a:rPr lang="zh-CN" altLang="en-US" sz="2000" b="1" dirty="0" smtClean="0">
                <a:solidFill>
                  <a:schemeClr val="bg1"/>
                </a:solidFill>
                <a:latin typeface="FangSong" panose="02010609060101010101" pitchFamily="49" charset="-122"/>
                <a:ea typeface="FangSong" panose="02010609060101010101" pitchFamily="49" charset="-122"/>
              </a:rPr>
              <a:t>三、员工</a:t>
            </a:r>
            <a:r>
              <a:rPr lang="zh-CN" altLang="en-US" sz="2000" b="1" dirty="0">
                <a:solidFill>
                  <a:schemeClr val="bg1"/>
                </a:solidFill>
                <a:latin typeface="FangSong" panose="02010609060101010101" pitchFamily="49" charset="-122"/>
                <a:ea typeface="FangSong" panose="02010609060101010101" pitchFamily="49" charset="-122"/>
              </a:rPr>
              <a:t>辞职应妥善保留因个人原因辞职的书面证明</a:t>
            </a:r>
            <a:endParaRPr lang="zh-CN" altLang="en-US" sz="2000" b="1" dirty="0">
              <a:solidFill>
                <a:schemeClr val="bg1"/>
              </a:solidFill>
              <a:latin typeface="FangSong" panose="02010609060101010101" pitchFamily="49" charset="-122"/>
              <a:ea typeface="FangSong" panose="02010609060101010101" pitchFamily="49" charset="-122"/>
            </a:endParaRPr>
          </a:p>
        </p:txBody>
      </p:sp>
      <p:sp>
        <p:nvSpPr>
          <p:cNvPr id="4" name="矩形 3"/>
          <p:cNvSpPr/>
          <p:nvPr/>
        </p:nvSpPr>
        <p:spPr>
          <a:xfrm>
            <a:off x="827584" y="1279089"/>
            <a:ext cx="6030416" cy="3000821"/>
          </a:xfrm>
          <a:prstGeom prst="rect">
            <a:avLst/>
          </a:prstGeom>
        </p:spPr>
        <p:txBody>
          <a:bodyPr wrap="square">
            <a:spAutoFit/>
          </a:bodyPr>
          <a:lstStyle/>
          <a:p>
            <a:pPr fontAlgn="auto">
              <a:lnSpc>
                <a:spcPct val="150000"/>
              </a:lnSpc>
              <a:spcBef>
                <a:spcPts val="0"/>
              </a:spcBef>
              <a:buFont typeface="Wingdings" panose="05000000000000000000" charset="0"/>
              <a:buChar char=""/>
            </a:pPr>
            <a:r>
              <a:rPr lang="zh-CN" altLang="en-US" dirty="0" smtClean="0">
                <a:latin typeface="仿宋" charset="0"/>
                <a:ea typeface="仿宋" charset="0"/>
                <a:sym typeface="+mn-ea"/>
              </a:rPr>
              <a:t>书面形式</a:t>
            </a:r>
            <a:endParaRPr lang="en-US" altLang="zh-CN" dirty="0" smtClean="0">
              <a:latin typeface="仿宋" charset="0"/>
              <a:ea typeface="仿宋" charset="0"/>
              <a:sym typeface="+mn-ea"/>
            </a:endParaRPr>
          </a:p>
          <a:p>
            <a:pPr fontAlgn="auto">
              <a:lnSpc>
                <a:spcPct val="150000"/>
              </a:lnSpc>
              <a:spcBef>
                <a:spcPts val="0"/>
              </a:spcBef>
              <a:buFont typeface="Wingdings" panose="05000000000000000000" charset="0"/>
              <a:buChar char=""/>
            </a:pPr>
            <a:r>
              <a:rPr lang="zh-CN" altLang="en-US" dirty="0" smtClean="0">
                <a:latin typeface="仿宋" charset="0"/>
                <a:ea typeface="仿宋" charset="0"/>
                <a:sym typeface="+mn-ea"/>
              </a:rPr>
              <a:t>签字确认</a:t>
            </a:r>
            <a:endParaRPr lang="en-US" altLang="zh-CN" dirty="0" smtClean="0">
              <a:latin typeface="仿宋" charset="0"/>
              <a:ea typeface="仿宋" charset="0"/>
              <a:sym typeface="+mn-ea"/>
            </a:endParaRPr>
          </a:p>
          <a:p>
            <a:pPr fontAlgn="auto">
              <a:lnSpc>
                <a:spcPct val="150000"/>
              </a:lnSpc>
              <a:spcBef>
                <a:spcPts val="0"/>
              </a:spcBef>
              <a:buFont typeface="Wingdings" panose="05000000000000000000" charset="0"/>
              <a:buChar char=""/>
            </a:pPr>
            <a:r>
              <a:rPr lang="zh-CN" altLang="en-US" dirty="0" smtClean="0">
                <a:latin typeface="仿宋" charset="0"/>
                <a:ea typeface="仿宋" charset="0"/>
              </a:rPr>
              <a:t>个人原因</a:t>
            </a:r>
            <a:endParaRPr lang="en-US" altLang="zh-CN" dirty="0" smtClean="0">
              <a:latin typeface="仿宋" charset="0"/>
              <a:ea typeface="仿宋" charset="0"/>
            </a:endParaRPr>
          </a:p>
          <a:p>
            <a:pPr fontAlgn="auto">
              <a:lnSpc>
                <a:spcPct val="150000"/>
              </a:lnSpc>
              <a:spcBef>
                <a:spcPts val="0"/>
              </a:spcBef>
              <a:buFont typeface="Wingdings" panose="05000000000000000000" charset="0"/>
              <a:buChar char=""/>
            </a:pPr>
            <a:r>
              <a:rPr lang="zh-CN" altLang="en-US" dirty="0">
                <a:latin typeface="仿宋" charset="0"/>
                <a:ea typeface="仿宋" charset="0"/>
              </a:rPr>
              <a:t>落款</a:t>
            </a:r>
            <a:r>
              <a:rPr lang="zh-CN" altLang="en-US" dirty="0" smtClean="0">
                <a:latin typeface="仿宋" charset="0"/>
                <a:ea typeface="仿宋" charset="0"/>
              </a:rPr>
              <a:t>日期</a:t>
            </a:r>
            <a:endParaRPr lang="en-US" altLang="zh-CN" dirty="0" smtClean="0">
              <a:latin typeface="仿宋" charset="0"/>
              <a:ea typeface="仿宋" charset="0"/>
            </a:endParaRPr>
          </a:p>
          <a:p>
            <a:pPr fontAlgn="auto">
              <a:lnSpc>
                <a:spcPct val="150000"/>
              </a:lnSpc>
              <a:spcBef>
                <a:spcPts val="0"/>
              </a:spcBef>
              <a:buFont typeface="Wingdings" panose="05000000000000000000" charset="0"/>
              <a:buChar char=""/>
            </a:pPr>
            <a:r>
              <a:rPr lang="zh-CN" altLang="en-US" dirty="0">
                <a:latin typeface="仿宋" charset="0"/>
                <a:ea typeface="仿宋" charset="0"/>
              </a:rPr>
              <a:t>妥善</a:t>
            </a:r>
            <a:r>
              <a:rPr lang="zh-CN" altLang="en-US" dirty="0" smtClean="0">
                <a:latin typeface="仿宋" charset="0"/>
                <a:ea typeface="仿宋" charset="0"/>
              </a:rPr>
              <a:t>保管</a:t>
            </a:r>
            <a:endParaRPr lang="en-US" altLang="zh-CN" dirty="0" smtClean="0">
              <a:latin typeface="仿宋" charset="0"/>
              <a:ea typeface="仿宋" charset="0"/>
            </a:endParaRPr>
          </a:p>
          <a:p>
            <a:pPr fontAlgn="auto">
              <a:lnSpc>
                <a:spcPct val="150000"/>
              </a:lnSpc>
              <a:spcBef>
                <a:spcPts val="0"/>
              </a:spcBef>
            </a:pPr>
            <a:endParaRPr lang="en-US" altLang="zh-CN" dirty="0" smtClean="0">
              <a:latin typeface="仿宋" charset="0"/>
              <a:ea typeface="仿宋" charset="0"/>
            </a:endParaRPr>
          </a:p>
          <a:p>
            <a:pPr fontAlgn="auto">
              <a:lnSpc>
                <a:spcPct val="150000"/>
              </a:lnSpc>
              <a:spcBef>
                <a:spcPts val="0"/>
              </a:spcBef>
              <a:buFont typeface="Wingdings" panose="05000000000000000000" charset="0"/>
              <a:buChar char=""/>
            </a:pPr>
            <a:r>
              <a:rPr lang="zh-CN" altLang="en-US" dirty="0">
                <a:solidFill>
                  <a:srgbClr val="FF0000"/>
                </a:solidFill>
                <a:latin typeface="仿宋" charset="0"/>
                <a:ea typeface="仿宋" charset="0"/>
              </a:rPr>
              <a:t>避免</a:t>
            </a:r>
            <a:r>
              <a:rPr lang="zh-CN" altLang="en-US" dirty="0" smtClean="0">
                <a:solidFill>
                  <a:srgbClr val="FF0000"/>
                </a:solidFill>
                <a:latin typeface="仿宋" charset="0"/>
                <a:ea typeface="仿宋" charset="0"/>
              </a:rPr>
              <a:t>规定辞职需用人单位批准</a:t>
            </a:r>
            <a:endParaRPr lang="zh-CN" altLang="en-US"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323528" y="1491629"/>
            <a:ext cx="8269592" cy="3240361"/>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Font typeface="宋体" charset="0"/>
              <a:buNone/>
            </a:pPr>
            <a:r>
              <a:rPr lang="en-US" altLang="zh-CN" sz="1200" b="1" dirty="0">
                <a:latin typeface="仿宋" charset="0"/>
                <a:ea typeface="仿宋" charset="0"/>
                <a:cs typeface="仿宋" charset="0"/>
                <a:sym typeface="+mn-ea"/>
              </a:rPr>
              <a:t>    </a:t>
            </a:r>
            <a:r>
              <a:rPr lang="zh-CN" altLang="en-US" sz="1400" b="1" dirty="0">
                <a:latin typeface="仿宋" charset="0"/>
                <a:ea typeface="仿宋" charset="0"/>
                <a:cs typeface="仿宋" charset="0"/>
                <a:sym typeface="+mn-ea"/>
              </a:rPr>
              <a:t>【案例】员工周某于2016年9月到某公司任职，双方签订了为期三年的劳动合同。周某在该公司工作一年多后，突然“人间蒸发”，既没有履行请假手续，也没有递交辞职信，还更改了联系方式。在无法与本人取得联系的情况下，该公司停缴了周某的社会保险，未办理其他手续。半年后周某找到用人单位，要求继续履行劳动合同，支付劳动报酬，补缴社会保险。用人单位拒绝了周某的要求，周某遂提出仲裁申请。</a:t>
            </a:r>
            <a:endParaRPr lang="zh-CN" altLang="en-US" sz="1400" b="1" dirty="0">
              <a:latin typeface="仿宋" charset="0"/>
              <a:ea typeface="仿宋" charset="0"/>
              <a:cs typeface="仿宋" charset="0"/>
              <a:sym typeface="+mn-ea"/>
            </a:endParaRPr>
          </a:p>
          <a:p>
            <a:pPr marL="0" indent="0">
              <a:lnSpc>
                <a:spcPct val="200000"/>
              </a:lnSpc>
              <a:buFont typeface="宋体" charset="0"/>
              <a:buNone/>
            </a:pPr>
            <a:endParaRPr lang="zh-CN" alt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0" indent="0">
              <a:lnSpc>
                <a:spcPct val="200000"/>
              </a:lnSpc>
              <a:buFont typeface="宋体" charset="0"/>
              <a:buNone/>
            </a:pPr>
            <a:r>
              <a:rPr lang="en-US" altLang="zh-CN" sz="1400" dirty="0">
                <a:latin typeface="仿宋" charset="0"/>
                <a:ea typeface="仿宋" charset="0"/>
                <a:cs typeface="仿宋" charset="0"/>
                <a:sym typeface="+mn-ea"/>
              </a:rPr>
              <a:t> </a:t>
            </a:r>
            <a:r>
              <a:rPr lang="zh-CN" altLang="en-US" sz="1400" dirty="0">
                <a:latin typeface="仿宋" charset="0"/>
                <a:ea typeface="仿宋" charset="0"/>
                <a:cs typeface="仿宋" charset="0"/>
                <a:sym typeface="+mn-ea"/>
              </a:rPr>
              <a:t> </a:t>
            </a:r>
            <a:r>
              <a:rPr lang="en-US" altLang="zh-CN" sz="1400" b="1" dirty="0">
                <a:solidFill>
                  <a:srgbClr val="FF0000"/>
                </a:solidFill>
                <a:latin typeface="仿宋" charset="0"/>
                <a:ea typeface="仿宋" charset="0"/>
                <a:cs typeface="仿宋" charset="0"/>
                <a:sym typeface="+mn-ea"/>
              </a:rPr>
              <a:t>1</a:t>
            </a:r>
            <a:r>
              <a:rPr lang="zh-CN" altLang="en-US" sz="1400" b="1" dirty="0">
                <a:solidFill>
                  <a:srgbClr val="FF0000"/>
                </a:solidFill>
                <a:latin typeface="仿宋" charset="0"/>
                <a:ea typeface="仿宋" charset="0"/>
                <a:cs typeface="仿宋" charset="0"/>
                <a:sym typeface="+mn-ea"/>
              </a:rPr>
              <a:t>、双方劳动关系是否解除？</a:t>
            </a:r>
            <a:r>
              <a:rPr lang="en-US" altLang="zh-CN" sz="1400" b="1" dirty="0">
                <a:solidFill>
                  <a:srgbClr val="FF0000"/>
                </a:solidFill>
                <a:latin typeface="仿宋" charset="0"/>
                <a:ea typeface="仿宋" charset="0"/>
                <a:cs typeface="仿宋" charset="0"/>
                <a:sym typeface="+mn-ea"/>
              </a:rPr>
              <a:t> 2</a:t>
            </a:r>
            <a:r>
              <a:rPr lang="zh-CN" altLang="en-US" sz="1400" b="1" dirty="0">
                <a:solidFill>
                  <a:srgbClr val="FF0000"/>
                </a:solidFill>
                <a:latin typeface="仿宋" charset="0"/>
                <a:ea typeface="仿宋" charset="0"/>
                <a:cs typeface="仿宋" charset="0"/>
                <a:sym typeface="+mn-ea"/>
              </a:rPr>
              <a:t>、</a:t>
            </a:r>
            <a:r>
              <a:rPr lang="zh-CN" altLang="en-US" sz="1400" b="1" dirty="0">
                <a:solidFill>
                  <a:srgbClr val="FF0000"/>
                </a:solidFill>
                <a:latin typeface="仿宋" charset="0"/>
                <a:ea typeface="仿宋" charset="0"/>
                <a:cs typeface="仿宋" charset="0"/>
              </a:rPr>
              <a:t>用人单位可否依据规章制度中规定“视为自动离职”处理？</a:t>
            </a:r>
            <a:endParaRPr lang="zh-CN" altLang="en-US" sz="1400" b="1" dirty="0">
              <a:solidFill>
                <a:srgbClr val="FF0000"/>
              </a:solidFill>
              <a:latin typeface="仿宋" charset="0"/>
              <a:ea typeface="仿宋" charset="0"/>
              <a:cs typeface="仿宋" charset="0"/>
            </a:endParaRPr>
          </a:p>
        </p:txBody>
      </p:sp>
      <p:sp>
        <p:nvSpPr>
          <p:cNvPr id="48" name="TextBox 47"/>
          <p:cNvSpPr txBox="1"/>
          <p:nvPr/>
        </p:nvSpPr>
        <p:spPr>
          <a:xfrm>
            <a:off x="755576" y="713581"/>
            <a:ext cx="3915286" cy="372745"/>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四</a:t>
            </a:r>
            <a:r>
              <a:rPr lang="zh-CN" altLang="en-US" sz="2000" b="1" dirty="0" smtClean="0">
                <a:solidFill>
                  <a:schemeClr val="bg1"/>
                </a:solidFill>
                <a:latin typeface="FangSong" panose="02010609060101010101" pitchFamily="49" charset="-122"/>
                <a:ea typeface="FangSong" panose="02010609060101010101" pitchFamily="49" charset="-122"/>
              </a:rPr>
              <a:t>、</a:t>
            </a:r>
            <a:r>
              <a:rPr lang="zh-CN" altLang="en-US" sz="2000" b="1" dirty="0">
                <a:solidFill>
                  <a:schemeClr val="bg1"/>
                </a:solidFill>
                <a:latin typeface="FangSong" panose="02010609060101010101" pitchFamily="49" charset="-122"/>
                <a:ea typeface="FangSong" panose="02010609060101010101" pitchFamily="49" charset="-122"/>
              </a:rPr>
              <a:t>员工不辞而别要及时处理</a:t>
            </a:r>
            <a:endParaRPr lang="zh-CN" altLang="en-US" sz="2000"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494665" y="749300"/>
            <a:ext cx="6002655" cy="3402965"/>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200000"/>
              </a:lnSpc>
              <a:buFont typeface="宋体" charset="0"/>
              <a:buChar char="※"/>
            </a:pPr>
            <a:r>
              <a:rPr lang="zh-CN" altLang="en-US" sz="1800" b="1" dirty="0">
                <a:solidFill>
                  <a:schemeClr val="accent3">
                    <a:lumMod val="75000"/>
                  </a:schemeClr>
                </a:solidFill>
                <a:latin typeface="黑体" charset="0"/>
                <a:ea typeface="黑体" charset="0"/>
              </a:rPr>
              <a:t>合规提示【不辞而别的员工，企业不能听之任之】</a:t>
            </a:r>
            <a:endParaRPr lang="zh-CN" altLang="en-US" sz="1800" b="1" dirty="0">
              <a:solidFill>
                <a:schemeClr val="accent3">
                  <a:lumMod val="75000"/>
                </a:schemeClr>
              </a:solidFill>
              <a:latin typeface="黑体" charset="0"/>
              <a:ea typeface="黑体" charset="0"/>
            </a:endParaRPr>
          </a:p>
          <a:p>
            <a:pPr>
              <a:lnSpc>
                <a:spcPct val="200000"/>
              </a:lnSpc>
              <a:buFont typeface="Wingdings" panose="05000000000000000000" charset="0"/>
              <a:buChar char=""/>
            </a:pPr>
            <a:endParaRPr lang="zh-CN" altLang="en-US" sz="1800" b="1" dirty="0">
              <a:solidFill>
                <a:schemeClr val="accent3">
                  <a:lumMod val="75000"/>
                </a:schemeClr>
              </a:solidFill>
              <a:latin typeface="黑体" charset="0"/>
              <a:ea typeface="黑体" charset="0"/>
            </a:endParaRPr>
          </a:p>
        </p:txBody>
      </p:sp>
      <p:graphicFrame>
        <p:nvGraphicFramePr>
          <p:cNvPr id="3" name="图示 2"/>
          <p:cNvGraphicFramePr/>
          <p:nvPr/>
        </p:nvGraphicFramePr>
        <p:xfrm>
          <a:off x="899795" y="1851660"/>
          <a:ext cx="4728210" cy="70548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 name="文本框 1"/>
          <p:cNvSpPr txBox="1"/>
          <p:nvPr/>
        </p:nvSpPr>
        <p:spPr>
          <a:xfrm>
            <a:off x="683568" y="3319780"/>
            <a:ext cx="7194241" cy="1060450"/>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仿宋" charset="0"/>
                <a:ea typeface="仿宋" charset="0"/>
              </a:rPr>
              <a:t>《最高人民法院关于审理劳动争议案件适用法律问题的解释（一）》第四十四条：因用人单位作出的开除、除名、辞退、解除劳动合同、减少劳动报酬、计算劳动者工作年限等决定而发生的劳动争议，</a:t>
            </a:r>
            <a:r>
              <a:rPr lang="zh-CN" altLang="en-US" sz="1400" b="1" dirty="0" smtClean="0">
                <a:solidFill>
                  <a:srgbClr val="FF0000"/>
                </a:solidFill>
                <a:latin typeface="仿宋" charset="0"/>
                <a:ea typeface="仿宋" charset="0"/>
              </a:rPr>
              <a:t>用人单位负举证责任</a:t>
            </a:r>
            <a:r>
              <a:rPr lang="zh-CN" altLang="en-US" sz="1400" dirty="0" smtClean="0">
                <a:solidFill>
                  <a:schemeClr val="tx1">
                    <a:lumMod val="75000"/>
                    <a:lumOff val="25000"/>
                  </a:schemeClr>
                </a:solidFill>
                <a:latin typeface="仿宋" charset="0"/>
                <a:ea typeface="仿宋" charset="0"/>
              </a:rPr>
              <a:t>。</a:t>
            </a:r>
            <a:endParaRPr lang="zh-CN" altLang="en-US" sz="1400" dirty="0" smtClean="0">
              <a:solidFill>
                <a:schemeClr val="tx1">
                  <a:lumMod val="75000"/>
                  <a:lumOff val="25000"/>
                </a:schemeClr>
              </a:solidFill>
              <a:latin typeface="仿宋" charset="0"/>
              <a:ea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p:nvPr/>
        </p:nvSpPr>
        <p:spPr>
          <a:xfrm>
            <a:off x="611560" y="175643"/>
            <a:ext cx="4176464" cy="415172"/>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2000" b="1" dirty="0">
              <a:solidFill>
                <a:schemeClr val="tx1">
                  <a:lumMod val="65000"/>
                  <a:lumOff val="35000"/>
                </a:schemeClr>
              </a:solidFill>
              <a:latin typeface="FangSong" panose="02010609060101010101" pitchFamily="49" charset="-122"/>
              <a:ea typeface="FangSong" panose="02010609060101010101" pitchFamily="49" charset="-122"/>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467544" y="1165860"/>
            <a:ext cx="8275136" cy="378333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Bef>
                <a:spcPts val="0"/>
              </a:spcBef>
              <a:buFont typeface="Wingdings" panose="05000000000000000000" charset="0"/>
              <a:buNone/>
            </a:pPr>
            <a:r>
              <a:rPr lang="zh-CN" altLang="en-US" sz="1400" dirty="0">
                <a:sym typeface="+mn-ea"/>
              </a:rPr>
              <a:t>【</a:t>
            </a:r>
            <a:r>
              <a:rPr lang="en-US" altLang="zh-CN" sz="1400" dirty="0">
                <a:sym typeface="+mn-ea"/>
              </a:rPr>
              <a:t>劳动合同法38条</a:t>
            </a:r>
            <a:r>
              <a:rPr lang="zh-CN" altLang="en-US" sz="1400" dirty="0">
                <a:sym typeface="+mn-ea"/>
              </a:rPr>
              <a:t>】</a:t>
            </a:r>
            <a:endParaRPr lang="en-US" altLang="zh-CN" sz="1400" dirty="0"/>
          </a:p>
          <a:p>
            <a:pPr fontAlgn="auto">
              <a:lnSpc>
                <a:spcPct val="150000"/>
              </a:lnSpc>
              <a:spcBef>
                <a:spcPts val="0"/>
              </a:spcBef>
              <a:buFont typeface="Wingdings" panose="05000000000000000000" charset="0"/>
              <a:buChar char=""/>
            </a:pPr>
            <a:r>
              <a:rPr lang="en-US" altLang="zh-CN" sz="1400" dirty="0"/>
              <a:t>用人单位未按照劳动合同约定提供劳动保护或者劳动条件;</a:t>
            </a:r>
            <a:endParaRPr lang="en-US" altLang="zh-CN" sz="1400" dirty="0"/>
          </a:p>
          <a:p>
            <a:pPr fontAlgn="auto">
              <a:lnSpc>
                <a:spcPct val="150000"/>
              </a:lnSpc>
              <a:spcBef>
                <a:spcPts val="0"/>
              </a:spcBef>
              <a:buFont typeface="Wingdings" panose="05000000000000000000" charset="0"/>
              <a:buChar char=""/>
            </a:pPr>
            <a:r>
              <a:rPr lang="en-US" altLang="zh-CN" sz="1400" dirty="0"/>
              <a:t>用人单位未及时足额支付劳动报酬;</a:t>
            </a:r>
            <a:endParaRPr lang="en-US" altLang="zh-CN" sz="1400" dirty="0"/>
          </a:p>
          <a:p>
            <a:pPr fontAlgn="auto">
              <a:lnSpc>
                <a:spcPct val="150000"/>
              </a:lnSpc>
              <a:spcBef>
                <a:spcPts val="0"/>
              </a:spcBef>
              <a:buFont typeface="Wingdings" panose="05000000000000000000" charset="0"/>
              <a:buChar char=""/>
            </a:pPr>
            <a:r>
              <a:rPr lang="en-US" altLang="zh-CN" sz="1400" dirty="0"/>
              <a:t>用人单位未依法为劳动者缴纳社会保险费;</a:t>
            </a:r>
            <a:endParaRPr lang="en-US" altLang="zh-CN" sz="1400" dirty="0"/>
          </a:p>
          <a:p>
            <a:pPr fontAlgn="auto">
              <a:lnSpc>
                <a:spcPct val="150000"/>
              </a:lnSpc>
              <a:spcBef>
                <a:spcPts val="0"/>
              </a:spcBef>
              <a:buFont typeface="Wingdings" panose="05000000000000000000" charset="0"/>
              <a:buChar char=""/>
            </a:pPr>
            <a:r>
              <a:rPr lang="en-US" altLang="zh-CN" sz="1400" dirty="0"/>
              <a:t>用人单位的规章制度违反法律、法规的规定，损害劳动者权益;</a:t>
            </a:r>
            <a:endParaRPr lang="en-US" altLang="zh-CN" sz="1400" dirty="0"/>
          </a:p>
          <a:p>
            <a:pPr fontAlgn="auto">
              <a:lnSpc>
                <a:spcPct val="150000"/>
              </a:lnSpc>
              <a:spcBef>
                <a:spcPts val="0"/>
              </a:spcBef>
              <a:buFont typeface="Wingdings" panose="05000000000000000000" charset="0"/>
              <a:buChar char=""/>
            </a:pPr>
            <a:r>
              <a:rPr lang="en-US" altLang="zh-CN" sz="1400" dirty="0"/>
              <a:t>用人单位以欺诈、胁迫的手段或者乘人之危，使劳动者在违背真实意思的情况下订立或者变更劳动合同;</a:t>
            </a:r>
            <a:endParaRPr lang="en-US" altLang="zh-CN" sz="1400" dirty="0"/>
          </a:p>
          <a:p>
            <a:pPr fontAlgn="auto">
              <a:lnSpc>
                <a:spcPct val="150000"/>
              </a:lnSpc>
              <a:spcBef>
                <a:spcPts val="0"/>
              </a:spcBef>
              <a:buFont typeface="Wingdings" panose="05000000000000000000" charset="0"/>
              <a:buChar char=""/>
            </a:pPr>
            <a:r>
              <a:rPr lang="en-US" altLang="zh-CN" sz="1400" dirty="0"/>
              <a:t>用人单位免除自己的法定责任、排除劳动者权利，致使劳动合同无效；</a:t>
            </a:r>
            <a:endParaRPr lang="en-US" altLang="zh-CN" sz="1400" dirty="0"/>
          </a:p>
          <a:p>
            <a:pPr fontAlgn="auto">
              <a:lnSpc>
                <a:spcPct val="150000"/>
              </a:lnSpc>
              <a:spcBef>
                <a:spcPts val="0"/>
              </a:spcBef>
              <a:buFont typeface="Wingdings" panose="05000000000000000000" charset="0"/>
              <a:buChar char=""/>
            </a:pPr>
            <a:r>
              <a:rPr lang="en-US" altLang="zh-CN" sz="1400" dirty="0"/>
              <a:t>用人单位以暴力、威胁或者非法限制人身自由的手段强迫劳动;</a:t>
            </a:r>
            <a:endParaRPr lang="en-US" altLang="zh-CN" sz="1400" dirty="0"/>
          </a:p>
          <a:p>
            <a:pPr fontAlgn="auto">
              <a:lnSpc>
                <a:spcPct val="150000"/>
              </a:lnSpc>
              <a:spcBef>
                <a:spcPts val="0"/>
              </a:spcBef>
              <a:buFont typeface="Wingdings" panose="05000000000000000000" charset="0"/>
              <a:buChar char=""/>
            </a:pPr>
            <a:r>
              <a:rPr lang="en-US" altLang="zh-CN" sz="1400" dirty="0"/>
              <a:t>用人单位违章指挥、强令危险作业及劳动者人身安全，劳动者解除劳动合同的。</a:t>
            </a:r>
            <a:endParaRPr lang="en-US" altLang="zh-CN" sz="1400" dirty="0"/>
          </a:p>
          <a:p>
            <a:pPr marL="0" indent="0" fontAlgn="auto">
              <a:lnSpc>
                <a:spcPct val="150000"/>
              </a:lnSpc>
              <a:spcBef>
                <a:spcPts val="0"/>
              </a:spcBef>
              <a:buFont typeface="Wingdings" panose="05000000000000000000" charset="0"/>
              <a:buNone/>
            </a:pPr>
            <a:endParaRPr lang="zh-CN" altLang="en-US" sz="1400" dirty="0"/>
          </a:p>
        </p:txBody>
      </p:sp>
      <p:sp>
        <p:nvSpPr>
          <p:cNvPr id="48" name="TextBox 47"/>
          <p:cNvSpPr txBox="1"/>
          <p:nvPr/>
        </p:nvSpPr>
        <p:spPr>
          <a:xfrm>
            <a:off x="467544" y="633095"/>
            <a:ext cx="4803591" cy="372745"/>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sz="2000" b="1" dirty="0">
                <a:solidFill>
                  <a:schemeClr val="bg1"/>
                </a:solidFill>
                <a:latin typeface="FangSong" panose="02010609060101010101" pitchFamily="49" charset="-122"/>
                <a:ea typeface="FangSong" panose="02010609060101010101" pitchFamily="49" charset="-122"/>
              </a:rPr>
              <a:t>五</a:t>
            </a:r>
            <a:r>
              <a:rPr lang="zh-CN" altLang="en-US" sz="2000" b="1" dirty="0" smtClean="0">
                <a:solidFill>
                  <a:schemeClr val="bg1"/>
                </a:solidFill>
                <a:latin typeface="FangSong" panose="02010609060101010101" pitchFamily="49" charset="-122"/>
                <a:ea typeface="FangSong" panose="02010609060101010101" pitchFamily="49" charset="-122"/>
              </a:rPr>
              <a:t>、预防</a:t>
            </a:r>
            <a:r>
              <a:rPr lang="zh-CN" altLang="en-US" sz="2000" b="1" dirty="0">
                <a:solidFill>
                  <a:schemeClr val="bg1"/>
                </a:solidFill>
                <a:latin typeface="FangSong" panose="02010609060101010101" pitchFamily="49" charset="-122"/>
                <a:ea typeface="FangSong" panose="02010609060101010101" pitchFamily="49" charset="-122"/>
              </a:rPr>
              <a:t>员工被迫辞职</a:t>
            </a:r>
            <a:r>
              <a:rPr lang="zh-CN" altLang="en-US" sz="2000" b="1" dirty="0" smtClean="0">
                <a:solidFill>
                  <a:schemeClr val="bg1"/>
                </a:solidFill>
                <a:latin typeface="FangSong" panose="02010609060101010101" pitchFamily="49" charset="-122"/>
                <a:ea typeface="FangSong" panose="02010609060101010101" pitchFamily="49" charset="-122"/>
              </a:rPr>
              <a:t>【用人单位过错】</a:t>
            </a:r>
            <a:endParaRPr lang="zh-CN" altLang="en-US" sz="2000"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664845" y="2860040"/>
            <a:ext cx="6947535" cy="1565275"/>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Bef>
                <a:spcPts val="0"/>
              </a:spcBef>
              <a:buFont typeface="Wingdings" panose="05000000000000000000" pitchFamily="2" charset="2"/>
              <a:buNone/>
            </a:pPr>
            <a:endParaRPr lang="zh-CN" altLang="en-US" sz="1500" dirty="0">
              <a:latin typeface="仿宋" charset="0"/>
              <a:ea typeface="仿宋" charset="0"/>
              <a:cs typeface="仿宋" charset="0"/>
            </a:endParaRPr>
          </a:p>
        </p:txBody>
      </p:sp>
      <p:sp>
        <p:nvSpPr>
          <p:cNvPr id="4" name="文本框 3"/>
          <p:cNvSpPr txBox="1"/>
          <p:nvPr/>
        </p:nvSpPr>
        <p:spPr>
          <a:xfrm>
            <a:off x="971600" y="377190"/>
            <a:ext cx="5025340" cy="368300"/>
          </a:xfrm>
          <a:prstGeom prst="rect">
            <a:avLst/>
          </a:prstGeom>
          <a:noFill/>
        </p:spPr>
        <p:txBody>
          <a:bodyPr wrap="square" rtlCol="0" anchor="t">
            <a:spAutoFit/>
          </a:bodyPr>
          <a:lstStyle/>
          <a:p>
            <a:pPr algn="l"/>
            <a:r>
              <a:rPr lang="zh-CN" altLang="en-US" dirty="0" smtClean="0">
                <a:solidFill>
                  <a:schemeClr val="accent1">
                    <a:lumMod val="75000"/>
                  </a:schemeClr>
                </a:solidFill>
                <a:latin typeface="黑体" charset="0"/>
                <a:ea typeface="黑体" charset="0"/>
              </a:rPr>
              <a:t>案例一、未缴社保被迫辞职案例</a:t>
            </a:r>
            <a:endParaRPr lang="zh-CN" altLang="en-US" dirty="0" smtClean="0">
              <a:solidFill>
                <a:schemeClr val="accent1">
                  <a:lumMod val="75000"/>
                </a:schemeClr>
              </a:solidFill>
              <a:latin typeface="黑体" charset="0"/>
              <a:ea typeface="黑体" charset="0"/>
            </a:endParaRPr>
          </a:p>
        </p:txBody>
      </p:sp>
      <p:sp>
        <p:nvSpPr>
          <p:cNvPr id="2" name="文本框 1"/>
          <p:cNvSpPr txBox="1"/>
          <p:nvPr/>
        </p:nvSpPr>
        <p:spPr>
          <a:xfrm>
            <a:off x="664844" y="1203325"/>
            <a:ext cx="7190105" cy="2954655"/>
          </a:xfrm>
          <a:prstGeom prst="rect">
            <a:avLst/>
          </a:prstGeom>
          <a:noFill/>
        </p:spPr>
        <p:txBody>
          <a:bodyPr wrap="square" rtlCol="0" anchor="t">
            <a:spAutoFit/>
          </a:bodyPr>
          <a:lstStyle/>
          <a:p>
            <a:pPr fontAlgn="auto">
              <a:lnSpc>
                <a:spcPct val="150000"/>
              </a:lnSpc>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b="1" dirty="0" smtClean="0">
                <a:solidFill>
                  <a:schemeClr val="tx1">
                    <a:lumMod val="75000"/>
                    <a:lumOff val="25000"/>
                  </a:schemeClr>
                </a:solidFill>
                <a:latin typeface="仿宋" charset="0"/>
                <a:ea typeface="仿宋" charset="0"/>
                <a:cs typeface="仿宋" charset="0"/>
              </a:rPr>
              <a:t>案情回顾】</a:t>
            </a:r>
            <a:r>
              <a:rPr lang="zh-CN" altLang="en-US" sz="1600" dirty="0" smtClean="0">
                <a:solidFill>
                  <a:schemeClr val="tx1">
                    <a:lumMod val="75000"/>
                    <a:lumOff val="25000"/>
                  </a:schemeClr>
                </a:solidFill>
                <a:latin typeface="仿宋" charset="0"/>
                <a:ea typeface="仿宋" charset="0"/>
                <a:cs typeface="仿宋" charset="0"/>
              </a:rPr>
              <a:t>王某自2018年2月进入A公司处从事采购工作。2019年5月25日，王某口头解除与A公司之间的劳动合同，庭审时表明其理由是A公司一直未为其缴纳各项社会保险。A公司表示，是王某口头提出解除劳动合同，但当时说的理由是个人原因，并承认未给王某缴纳社会保险。王某遂申请仲裁，主张解除劳动合同经济补偿。</a:t>
            </a:r>
            <a:endParaRPr lang="zh-CN" altLang="en-US" sz="1600" dirty="0" smtClean="0">
              <a:solidFill>
                <a:schemeClr val="tx1">
                  <a:lumMod val="75000"/>
                  <a:lumOff val="25000"/>
                </a:schemeClr>
              </a:solidFill>
              <a:latin typeface="仿宋" charset="0"/>
              <a:ea typeface="仿宋" charset="0"/>
              <a:cs typeface="仿宋" charset="0"/>
            </a:endParaRPr>
          </a:p>
          <a:p>
            <a:pPr fontAlgn="auto">
              <a:lnSpc>
                <a:spcPct val="150000"/>
              </a:lnSpc>
            </a:pPr>
            <a:endParaRPr lang="zh-CN" altLang="en-US" sz="1400" dirty="0" smtClean="0">
              <a:solidFill>
                <a:schemeClr val="tx1">
                  <a:lumMod val="75000"/>
                  <a:lumOff val="25000"/>
                </a:schemeClr>
              </a:solidFill>
              <a:latin typeface="仿宋" charset="0"/>
              <a:ea typeface="仿宋" charset="0"/>
              <a:cs typeface="仿宋" charset="0"/>
            </a:endParaRPr>
          </a:p>
          <a:p>
            <a:pPr fontAlgn="auto">
              <a:lnSpc>
                <a:spcPct val="150000"/>
              </a:lnSpc>
            </a:pPr>
            <a:endParaRPr lang="zh-CN" altLang="en-US" sz="1400" dirty="0" smtClean="0">
              <a:solidFill>
                <a:schemeClr val="tx1">
                  <a:lumMod val="75000"/>
                  <a:lumOff val="25000"/>
                </a:schemeClr>
              </a:solidFill>
              <a:latin typeface="仿宋" charset="0"/>
              <a:ea typeface="仿宋" charset="0"/>
              <a:cs typeface="仿宋" charset="0"/>
            </a:endParaRPr>
          </a:p>
          <a:p>
            <a:pPr fontAlgn="auto">
              <a:lnSpc>
                <a:spcPct val="150000"/>
              </a:lnSpc>
            </a:pPr>
            <a:r>
              <a:rPr lang="en-US" altLang="zh-CN" sz="1600" dirty="0" smtClean="0">
                <a:solidFill>
                  <a:srgbClr val="FF0000"/>
                </a:solidFill>
                <a:latin typeface="仿宋" charset="0"/>
                <a:ea typeface="仿宋" charset="0"/>
                <a:cs typeface="仿宋" charset="0"/>
              </a:rPr>
              <a:t>     </a:t>
            </a:r>
            <a:r>
              <a:rPr lang="zh-CN" altLang="en-US" sz="1600" b="1" dirty="0" smtClean="0">
                <a:solidFill>
                  <a:srgbClr val="FF0000"/>
                </a:solidFill>
                <a:latin typeface="仿宋" charset="0"/>
                <a:ea typeface="仿宋" charset="0"/>
                <a:cs typeface="仿宋" charset="0"/>
              </a:rPr>
              <a:t>金某能否获得经济补偿？</a:t>
            </a:r>
            <a:endParaRPr lang="zh-CN" altLang="en-US" sz="1600" b="1" dirty="0" smtClean="0">
              <a:solidFill>
                <a:srgbClr val="FF0000"/>
              </a:solidFill>
              <a:latin typeface="仿宋" charset="0"/>
              <a:ea typeface="仿宋" charset="0"/>
              <a:cs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664845" y="2860040"/>
            <a:ext cx="6947535" cy="1565275"/>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Bef>
                <a:spcPts val="0"/>
              </a:spcBef>
              <a:buFont typeface="Wingdings" panose="05000000000000000000" pitchFamily="2" charset="2"/>
              <a:buNone/>
            </a:pPr>
            <a:endParaRPr lang="zh-CN" altLang="en-US" sz="1500" dirty="0">
              <a:latin typeface="仿宋" charset="0"/>
              <a:ea typeface="仿宋" charset="0"/>
              <a:cs typeface="仿宋" charset="0"/>
            </a:endParaRPr>
          </a:p>
        </p:txBody>
      </p:sp>
      <p:sp>
        <p:nvSpPr>
          <p:cNvPr id="4" name="文本框 3"/>
          <p:cNvSpPr txBox="1"/>
          <p:nvPr/>
        </p:nvSpPr>
        <p:spPr>
          <a:xfrm>
            <a:off x="744220" y="377190"/>
            <a:ext cx="5800090" cy="645160"/>
          </a:xfrm>
          <a:prstGeom prst="rect">
            <a:avLst/>
          </a:prstGeom>
          <a:noFill/>
        </p:spPr>
        <p:txBody>
          <a:bodyPr wrap="square" rtlCol="0" anchor="t">
            <a:spAutoFit/>
          </a:bodyPr>
          <a:lstStyle/>
          <a:p>
            <a:pPr algn="l"/>
            <a:r>
              <a:rPr lang="zh-CN" altLang="en-US" dirty="0" smtClean="0">
                <a:solidFill>
                  <a:schemeClr val="accent1">
                    <a:lumMod val="75000"/>
                  </a:schemeClr>
                </a:solidFill>
                <a:latin typeface="黑体" charset="0"/>
                <a:ea typeface="黑体" charset="0"/>
              </a:rPr>
              <a:t>案例二、劳动者书面承诺放弃参加社会保险后，能否要求用人单位补缴？</a:t>
            </a:r>
            <a:endParaRPr lang="zh-CN" altLang="en-US" dirty="0" smtClean="0">
              <a:solidFill>
                <a:schemeClr val="accent1">
                  <a:lumMod val="75000"/>
                </a:schemeClr>
              </a:solidFill>
              <a:latin typeface="黑体" charset="0"/>
              <a:ea typeface="黑体" charset="0"/>
            </a:endParaRPr>
          </a:p>
        </p:txBody>
      </p:sp>
      <p:sp>
        <p:nvSpPr>
          <p:cNvPr id="2" name="文本框 1"/>
          <p:cNvSpPr txBox="1"/>
          <p:nvPr/>
        </p:nvSpPr>
        <p:spPr>
          <a:xfrm>
            <a:off x="539750" y="1203325"/>
            <a:ext cx="6576695" cy="2954655"/>
          </a:xfrm>
          <a:prstGeom prst="rect">
            <a:avLst/>
          </a:prstGeom>
          <a:noFill/>
        </p:spPr>
        <p:txBody>
          <a:bodyPr wrap="square" rtlCol="0" anchor="t">
            <a:spAutoFit/>
          </a:bodyPr>
          <a:lstStyle/>
          <a:p>
            <a:pPr fontAlgn="auto">
              <a:lnSpc>
                <a:spcPct val="150000"/>
              </a:lnSpc>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b="1" dirty="0" smtClean="0">
                <a:solidFill>
                  <a:schemeClr val="tx1">
                    <a:lumMod val="75000"/>
                    <a:lumOff val="25000"/>
                  </a:schemeClr>
                </a:solidFill>
                <a:latin typeface="仿宋" charset="0"/>
                <a:ea typeface="仿宋" charset="0"/>
                <a:cs typeface="仿宋" charset="0"/>
              </a:rPr>
              <a:t>案情回顾】</a:t>
            </a:r>
            <a:r>
              <a:rPr lang="zh-CN" altLang="en-US" sz="1600" dirty="0" smtClean="0">
                <a:solidFill>
                  <a:schemeClr val="tx1">
                    <a:lumMod val="75000"/>
                    <a:lumOff val="25000"/>
                  </a:schemeClr>
                </a:solidFill>
                <a:latin typeface="仿宋" charset="0"/>
                <a:ea typeface="仿宋" charset="0"/>
                <a:cs typeface="仿宋" charset="0"/>
              </a:rPr>
              <a:t>李某在入职某印染公司后即向该公司提交申请，主要内容为：公司已依法告知参加社会保险的事宜，经本人慎重考虑，决定不参加社会保险，由此产生的责任及后果均由本人承担。后李某要求该公司为其补缴工作期间的社会保险。</a:t>
            </a:r>
            <a:endParaRPr lang="zh-CN" altLang="en-US" sz="1600" dirty="0" smtClean="0">
              <a:solidFill>
                <a:schemeClr val="tx1">
                  <a:lumMod val="75000"/>
                  <a:lumOff val="25000"/>
                </a:schemeClr>
              </a:solidFill>
              <a:latin typeface="仿宋" charset="0"/>
              <a:ea typeface="仿宋" charset="0"/>
              <a:cs typeface="仿宋" charset="0"/>
            </a:endParaRPr>
          </a:p>
          <a:p>
            <a:pPr fontAlgn="auto">
              <a:lnSpc>
                <a:spcPct val="150000"/>
              </a:lnSpc>
            </a:pPr>
            <a:endParaRPr lang="zh-CN" altLang="en-US" sz="1400" dirty="0" smtClean="0">
              <a:solidFill>
                <a:schemeClr val="tx1">
                  <a:lumMod val="75000"/>
                  <a:lumOff val="25000"/>
                </a:schemeClr>
              </a:solidFill>
              <a:latin typeface="仿宋" charset="0"/>
              <a:ea typeface="仿宋" charset="0"/>
              <a:cs typeface="仿宋" charset="0"/>
            </a:endParaRPr>
          </a:p>
          <a:p>
            <a:pPr fontAlgn="auto">
              <a:lnSpc>
                <a:spcPct val="150000"/>
              </a:lnSpc>
            </a:pPr>
            <a:r>
              <a:rPr lang="en-US" altLang="zh-CN" sz="1600" dirty="0" smtClean="0">
                <a:solidFill>
                  <a:srgbClr val="FF0000"/>
                </a:solidFill>
                <a:latin typeface="仿宋" charset="0"/>
                <a:ea typeface="仿宋" charset="0"/>
                <a:cs typeface="仿宋" charset="0"/>
              </a:rPr>
              <a:t>    </a:t>
            </a:r>
            <a:endParaRPr lang="en-US" altLang="zh-CN" sz="1600" dirty="0" smtClean="0">
              <a:solidFill>
                <a:srgbClr val="FF0000"/>
              </a:solidFill>
              <a:latin typeface="仿宋" charset="0"/>
              <a:ea typeface="仿宋" charset="0"/>
              <a:cs typeface="仿宋" charset="0"/>
            </a:endParaRPr>
          </a:p>
          <a:p>
            <a:pPr fontAlgn="auto">
              <a:lnSpc>
                <a:spcPct val="150000"/>
              </a:lnSpc>
            </a:pPr>
            <a:r>
              <a:rPr lang="en-US" altLang="zh-CN" sz="1600" b="1" dirty="0">
                <a:solidFill>
                  <a:srgbClr val="FF0000"/>
                </a:solidFill>
                <a:latin typeface="仿宋" charset="0"/>
                <a:ea typeface="仿宋" charset="0"/>
                <a:cs typeface="仿宋" charset="0"/>
              </a:rPr>
              <a:t> </a:t>
            </a:r>
            <a:r>
              <a:rPr lang="en-US" altLang="zh-CN" sz="1600" b="1" dirty="0" smtClean="0">
                <a:solidFill>
                  <a:srgbClr val="FF0000"/>
                </a:solidFill>
                <a:latin typeface="仿宋" charset="0"/>
                <a:ea typeface="仿宋" charset="0"/>
                <a:cs typeface="仿宋" charset="0"/>
              </a:rPr>
              <a:t>   </a:t>
            </a:r>
            <a:r>
              <a:rPr lang="zh-CN" altLang="en-US" sz="1600" b="1" dirty="0" smtClean="0">
                <a:solidFill>
                  <a:srgbClr val="FF0000"/>
                </a:solidFill>
                <a:latin typeface="仿宋" charset="0"/>
                <a:ea typeface="仿宋" charset="0"/>
                <a:cs typeface="仿宋" charset="0"/>
              </a:rPr>
              <a:t>该公司是否要为李某补缴工作期间的社保？</a:t>
            </a:r>
            <a:endParaRPr lang="zh-CN" altLang="en-US" sz="1600" b="1" dirty="0" smtClean="0">
              <a:solidFill>
                <a:srgbClr val="FF0000"/>
              </a:solidFill>
              <a:latin typeface="仿宋" charset="0"/>
              <a:ea typeface="仿宋" charset="0"/>
              <a:cs typeface="仿宋" charset="0"/>
            </a:endParaRPr>
          </a:p>
          <a:p>
            <a:pPr fontAlgn="auto">
              <a:lnSpc>
                <a:spcPct val="150000"/>
              </a:lnSpc>
            </a:pPr>
            <a:endParaRPr lang="zh-CN" altLang="en-US" sz="1400" dirty="0" smtClean="0">
              <a:solidFill>
                <a:srgbClr val="FF0000"/>
              </a:solidFill>
              <a:latin typeface="仿宋" charset="0"/>
              <a:ea typeface="仿宋" charset="0"/>
              <a:cs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664845" y="2860040"/>
            <a:ext cx="6947535" cy="1565275"/>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Bef>
                <a:spcPts val="0"/>
              </a:spcBef>
              <a:buFont typeface="Wingdings" panose="05000000000000000000" pitchFamily="2" charset="2"/>
              <a:buNone/>
            </a:pPr>
            <a:endParaRPr lang="zh-CN" altLang="en-US" sz="1500" dirty="0">
              <a:latin typeface="仿宋" charset="0"/>
              <a:ea typeface="仿宋" charset="0"/>
              <a:cs typeface="仿宋" charset="0"/>
            </a:endParaRPr>
          </a:p>
        </p:txBody>
      </p:sp>
      <p:sp>
        <p:nvSpPr>
          <p:cNvPr id="4" name="文本框 3"/>
          <p:cNvSpPr txBox="1"/>
          <p:nvPr/>
        </p:nvSpPr>
        <p:spPr>
          <a:xfrm>
            <a:off x="683260" y="377190"/>
            <a:ext cx="6576695" cy="645160"/>
          </a:xfrm>
          <a:prstGeom prst="rect">
            <a:avLst/>
          </a:prstGeom>
          <a:noFill/>
        </p:spPr>
        <p:txBody>
          <a:bodyPr wrap="square" rtlCol="0" anchor="t">
            <a:spAutoFit/>
          </a:bodyPr>
          <a:lstStyle/>
          <a:p>
            <a:pPr algn="l"/>
            <a:r>
              <a:rPr lang="zh-CN" altLang="en-US" dirty="0" smtClean="0">
                <a:solidFill>
                  <a:schemeClr val="accent1">
                    <a:lumMod val="75000"/>
                  </a:schemeClr>
                </a:solidFill>
                <a:latin typeface="黑体" charset="0"/>
                <a:ea typeface="黑体" charset="0"/>
              </a:rPr>
              <a:t>案例三、劳动者书面承诺放弃后，能否以用人单位未缴纳社会保险费为由要求支付经济补偿？</a:t>
            </a:r>
            <a:endParaRPr lang="zh-CN" altLang="en-US" dirty="0" smtClean="0">
              <a:solidFill>
                <a:schemeClr val="accent1">
                  <a:lumMod val="75000"/>
                </a:schemeClr>
              </a:solidFill>
              <a:latin typeface="黑体" charset="0"/>
              <a:ea typeface="黑体" charset="0"/>
            </a:endParaRPr>
          </a:p>
        </p:txBody>
      </p:sp>
      <p:sp>
        <p:nvSpPr>
          <p:cNvPr id="2" name="文本框 1"/>
          <p:cNvSpPr txBox="1"/>
          <p:nvPr/>
        </p:nvSpPr>
        <p:spPr>
          <a:xfrm>
            <a:off x="539750" y="1203325"/>
            <a:ext cx="6576695" cy="2953385"/>
          </a:xfrm>
          <a:prstGeom prst="rect">
            <a:avLst/>
          </a:prstGeom>
          <a:noFill/>
        </p:spPr>
        <p:txBody>
          <a:bodyPr wrap="square" rtlCol="0" anchor="t">
            <a:spAutoFit/>
          </a:bodyPr>
          <a:lstStyle/>
          <a:p>
            <a:pPr fontAlgn="auto">
              <a:lnSpc>
                <a:spcPct val="150000"/>
              </a:lnSpc>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b="1" dirty="0" smtClean="0">
                <a:solidFill>
                  <a:schemeClr val="tx1">
                    <a:lumMod val="75000"/>
                    <a:lumOff val="25000"/>
                  </a:schemeClr>
                </a:solidFill>
                <a:latin typeface="仿宋" charset="0"/>
                <a:ea typeface="仿宋" charset="0"/>
                <a:cs typeface="仿宋" charset="0"/>
              </a:rPr>
              <a:t>案情回顾】</a:t>
            </a:r>
            <a:r>
              <a:rPr lang="zh-CN" altLang="en-US" sz="1600" dirty="0" smtClean="0">
                <a:solidFill>
                  <a:schemeClr val="tx1">
                    <a:lumMod val="75000"/>
                    <a:lumOff val="25000"/>
                  </a:schemeClr>
                </a:solidFill>
                <a:latin typeface="仿宋" charset="0"/>
                <a:ea typeface="仿宋" charset="0"/>
                <a:cs typeface="仿宋" charset="0"/>
              </a:rPr>
              <a:t>郭某入职某服饰公司后向该公司提交申请，书面承诺放弃参加社会保险。后郭某以该公司未依法缴纳社会保险费为由解除劳动合同，并要求支付经济补偿。</a:t>
            </a:r>
            <a:r>
              <a:rPr lang="zh-CN" altLang="en-US" sz="1600" dirty="0" smtClean="0">
                <a:solidFill>
                  <a:schemeClr val="tx1"/>
                </a:solidFill>
                <a:latin typeface="仿宋" charset="0"/>
                <a:ea typeface="仿宋" charset="0"/>
                <a:cs typeface="仿宋" charset="0"/>
              </a:rPr>
              <a:t>依据是《中华人民共和国劳动合同法》第三十八条、第四十六条之规定，劳动者以用人单位未依法缴纳社会保险费为由可以解除劳动合同，并要求支付经济补偿。</a:t>
            </a:r>
            <a:endParaRPr lang="zh-CN" altLang="en-US" sz="1600" dirty="0" smtClean="0">
              <a:solidFill>
                <a:schemeClr val="tx1"/>
              </a:solidFill>
              <a:latin typeface="仿宋" charset="0"/>
              <a:ea typeface="仿宋" charset="0"/>
              <a:cs typeface="仿宋" charset="0"/>
            </a:endParaRPr>
          </a:p>
          <a:p>
            <a:pPr fontAlgn="auto">
              <a:lnSpc>
                <a:spcPct val="150000"/>
              </a:lnSpc>
            </a:pPr>
            <a:endParaRPr lang="zh-CN" altLang="en-US" sz="1400" dirty="0" smtClean="0">
              <a:solidFill>
                <a:schemeClr val="tx1"/>
              </a:solidFill>
              <a:latin typeface="仿宋" charset="0"/>
              <a:ea typeface="仿宋" charset="0"/>
              <a:cs typeface="仿宋" charset="0"/>
            </a:endParaRPr>
          </a:p>
          <a:p>
            <a:pPr fontAlgn="auto">
              <a:lnSpc>
                <a:spcPct val="150000"/>
              </a:lnSpc>
            </a:pPr>
            <a:r>
              <a:rPr lang="en-US" altLang="zh-CN" sz="1400" dirty="0" smtClean="0">
                <a:solidFill>
                  <a:srgbClr val="FF0000"/>
                </a:solidFill>
                <a:latin typeface="仿宋" charset="0"/>
                <a:ea typeface="仿宋" charset="0"/>
                <a:cs typeface="仿宋" charset="0"/>
              </a:rPr>
              <a:t>      </a:t>
            </a:r>
            <a:r>
              <a:rPr lang="zh-CN" altLang="en-US" sz="1600" b="1" dirty="0">
                <a:solidFill>
                  <a:srgbClr val="FF0000"/>
                </a:solidFill>
                <a:latin typeface="仿宋" charset="0"/>
                <a:ea typeface="仿宋" charset="0"/>
                <a:cs typeface="仿宋" charset="0"/>
              </a:rPr>
              <a:t>郭某主张的</a:t>
            </a:r>
            <a:r>
              <a:rPr lang="zh-CN" altLang="en-US" sz="1600" b="1" dirty="0" smtClean="0">
                <a:solidFill>
                  <a:srgbClr val="FF0000"/>
                </a:solidFill>
                <a:latin typeface="仿宋" charset="0"/>
                <a:ea typeface="仿宋" charset="0"/>
                <a:cs typeface="仿宋" charset="0"/>
              </a:rPr>
              <a:t>经济补偿能否被支持？</a:t>
            </a:r>
            <a:endParaRPr lang="zh-CN" altLang="en-US" sz="1400" dirty="0" smtClean="0">
              <a:solidFill>
                <a:srgbClr val="FF0000"/>
              </a:solidFill>
              <a:latin typeface="仿宋" charset="0"/>
              <a:ea typeface="仿宋" charset="0"/>
              <a:cs typeface="仿宋" charset="0"/>
            </a:endParaRPr>
          </a:p>
          <a:p>
            <a:pPr fontAlgn="auto">
              <a:lnSpc>
                <a:spcPct val="150000"/>
              </a:lnSpc>
            </a:pPr>
            <a:endParaRPr lang="zh-CN" altLang="en-US" sz="1400" dirty="0" smtClean="0">
              <a:solidFill>
                <a:srgbClr val="FF0000"/>
              </a:solidFill>
              <a:latin typeface="仿宋" charset="0"/>
              <a:ea typeface="仿宋" charset="0"/>
              <a:cs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p:nvPr/>
        </p:nvSpPr>
        <p:spPr>
          <a:xfrm>
            <a:off x="611560" y="175643"/>
            <a:ext cx="4176464" cy="415172"/>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2000" b="1" dirty="0">
              <a:solidFill>
                <a:schemeClr val="tx1">
                  <a:lumMod val="65000"/>
                  <a:lumOff val="35000"/>
                </a:schemeClr>
              </a:solidFill>
              <a:latin typeface="FangSong" panose="02010609060101010101" pitchFamily="49" charset="-122"/>
              <a:ea typeface="FangSong" panose="02010609060101010101" pitchFamily="49" charset="-122"/>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611560" y="1059816"/>
            <a:ext cx="8089845" cy="3717838"/>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200000"/>
              </a:lnSpc>
              <a:buFont typeface="Wingdings" panose="05000000000000000000" charset="0"/>
              <a:buChar char=""/>
            </a:pPr>
            <a:r>
              <a:rPr lang="zh-CN" altLang="en-US" sz="1600" dirty="0" smtClean="0"/>
              <a:t>在</a:t>
            </a:r>
            <a:r>
              <a:rPr lang="zh-CN" altLang="en-US" sz="1600" dirty="0"/>
              <a:t>试用期间被证明不符合录用条件的；</a:t>
            </a:r>
            <a:endParaRPr lang="zh-CN" altLang="en-US" sz="1600" dirty="0"/>
          </a:p>
          <a:p>
            <a:pPr>
              <a:lnSpc>
                <a:spcPct val="200000"/>
              </a:lnSpc>
              <a:buFont typeface="Wingdings" panose="05000000000000000000" charset="0"/>
              <a:buChar char=""/>
            </a:pPr>
            <a:r>
              <a:rPr lang="zh-CN" altLang="en-US" sz="1600" dirty="0" smtClean="0"/>
              <a:t>严重</a:t>
            </a:r>
            <a:r>
              <a:rPr lang="zh-CN" altLang="en-US" sz="1600" dirty="0"/>
              <a:t>违反用人单位的规章制度的；</a:t>
            </a:r>
            <a:endParaRPr lang="en-US" altLang="zh-CN" sz="1600" dirty="0"/>
          </a:p>
          <a:p>
            <a:pPr>
              <a:lnSpc>
                <a:spcPct val="200000"/>
              </a:lnSpc>
              <a:buFont typeface="Wingdings" panose="05000000000000000000" charset="0"/>
              <a:buChar char=""/>
            </a:pPr>
            <a:r>
              <a:rPr lang="zh-CN" altLang="en-US" sz="1600" dirty="0" smtClean="0"/>
              <a:t>严重</a:t>
            </a:r>
            <a:r>
              <a:rPr lang="zh-CN" altLang="en-US" sz="1600" dirty="0"/>
              <a:t>失职，营私舞弊，给用人单位造成重大损害的；</a:t>
            </a:r>
            <a:endParaRPr lang="zh-CN" altLang="en-US" sz="1600" dirty="0"/>
          </a:p>
          <a:p>
            <a:pPr>
              <a:lnSpc>
                <a:spcPct val="200000"/>
              </a:lnSpc>
              <a:buFont typeface="Wingdings" panose="05000000000000000000" charset="0"/>
              <a:buChar char=""/>
            </a:pPr>
            <a:r>
              <a:rPr lang="zh-CN" altLang="en-US" sz="1600" dirty="0"/>
              <a:t>劳动者同时与其他用人单位建立劳动关系，对完成本单位的工作任务造成严重影响，或者经用人单位提出，拒不改正的；</a:t>
            </a:r>
            <a:endParaRPr lang="zh-CN" altLang="en-US" sz="1600" dirty="0"/>
          </a:p>
          <a:p>
            <a:pPr>
              <a:lnSpc>
                <a:spcPct val="200000"/>
              </a:lnSpc>
              <a:buFont typeface="Wingdings" panose="05000000000000000000" charset="0"/>
              <a:buChar char=""/>
            </a:pPr>
            <a:r>
              <a:rPr lang="zh-CN" altLang="en-US" sz="1600" dirty="0" smtClean="0"/>
              <a:t>劳动者</a:t>
            </a:r>
            <a:r>
              <a:rPr lang="zh-CN" altLang="en-US" sz="1500" dirty="0"/>
              <a:t>以欺诈手段使用人单位在违背真实意思的情况下订立或者变更劳动合同，</a:t>
            </a:r>
            <a:r>
              <a:rPr lang="zh-CN" altLang="en-US" sz="1600" dirty="0" smtClean="0"/>
              <a:t>致使</a:t>
            </a:r>
            <a:r>
              <a:rPr lang="zh-CN" altLang="en-US" sz="1600" dirty="0"/>
              <a:t>劳动合同无效的；</a:t>
            </a:r>
            <a:endParaRPr lang="zh-CN" altLang="en-US" sz="1600" dirty="0"/>
          </a:p>
          <a:p>
            <a:pPr>
              <a:lnSpc>
                <a:spcPct val="200000"/>
              </a:lnSpc>
              <a:buFont typeface="Wingdings" panose="05000000000000000000" charset="0"/>
              <a:buChar char=""/>
            </a:pPr>
            <a:r>
              <a:rPr lang="zh-CN" altLang="en-US" sz="1600" dirty="0"/>
              <a:t>被依法追究刑事责任的</a:t>
            </a:r>
            <a:r>
              <a:rPr lang="zh-CN" altLang="en-US" sz="1600" dirty="0" smtClean="0"/>
              <a:t>。</a:t>
            </a:r>
            <a:r>
              <a:rPr lang="zh-CN" altLang="en-US" sz="1600" dirty="0" smtClean="0">
                <a:solidFill>
                  <a:srgbClr val="FF0000"/>
                </a:solidFill>
              </a:rPr>
              <a:t>（不包括行政处罚）</a:t>
            </a:r>
            <a:endParaRPr lang="zh-CN" altLang="en-US" sz="1600" b="1" dirty="0">
              <a:solidFill>
                <a:srgbClr val="FF0000"/>
              </a:solidFill>
            </a:endParaRPr>
          </a:p>
        </p:txBody>
      </p:sp>
      <p:sp>
        <p:nvSpPr>
          <p:cNvPr id="48" name="TextBox 47"/>
          <p:cNvSpPr txBox="1"/>
          <p:nvPr/>
        </p:nvSpPr>
        <p:spPr>
          <a:xfrm>
            <a:off x="683568" y="683895"/>
            <a:ext cx="5040560" cy="321945"/>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b="1" dirty="0">
                <a:solidFill>
                  <a:schemeClr val="bg1"/>
                </a:solidFill>
                <a:latin typeface="FangSong" panose="02010609060101010101" pitchFamily="49" charset="-122"/>
                <a:ea typeface="FangSong" panose="02010609060101010101" pitchFamily="49" charset="-122"/>
              </a:rPr>
              <a:t>六</a:t>
            </a:r>
            <a:r>
              <a:rPr lang="zh-CN" altLang="en-US" b="1" dirty="0" smtClean="0">
                <a:solidFill>
                  <a:schemeClr val="bg1"/>
                </a:solidFill>
                <a:latin typeface="FangSong" panose="02010609060101010101" pitchFamily="49" charset="-122"/>
                <a:ea typeface="FangSong" panose="02010609060101010101" pitchFamily="49" charset="-122"/>
              </a:rPr>
              <a:t>、用人单位可以无责解除劳动合同的情形</a:t>
            </a:r>
            <a:endParaRPr lang="zh-CN" altLang="en-US"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539552" y="2494281"/>
            <a:ext cx="7344816" cy="1949677"/>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Bef>
                <a:spcPts val="0"/>
              </a:spcBef>
              <a:buFont typeface="Wingdings" panose="05000000000000000000" pitchFamily="2" charset="2"/>
              <a:buNone/>
            </a:pPr>
            <a:r>
              <a:rPr lang="zh-CN" altLang="en-US" sz="1400" b="1" dirty="0">
                <a:latin typeface="仿宋" charset="0"/>
                <a:ea typeface="仿宋" charset="0"/>
                <a:cs typeface="仿宋" charset="0"/>
              </a:rPr>
              <a:t>【法院认为】</a:t>
            </a:r>
            <a:r>
              <a:rPr lang="zh-CN" altLang="en-US" sz="1400" dirty="0">
                <a:latin typeface="仿宋" charset="0"/>
                <a:ea typeface="仿宋" charset="0"/>
                <a:cs typeface="仿宋" charset="0"/>
              </a:rPr>
              <a:t>A公司提交的证据证明《职工处分规定》《公司违纪违规处分办法》《安全行为规范》和《封闭化管理办法》等文件系经过</a:t>
            </a:r>
            <a:r>
              <a:rPr lang="zh-CN" altLang="en-US" sz="1400" b="1" dirty="0">
                <a:solidFill>
                  <a:srgbClr val="FF0000"/>
                </a:solidFill>
                <a:latin typeface="仿宋" charset="0"/>
                <a:ea typeface="仿宋" charset="0"/>
                <a:cs typeface="仿宋" charset="0"/>
              </a:rPr>
              <a:t>民主程序</a:t>
            </a:r>
            <a:r>
              <a:rPr lang="zh-CN" altLang="en-US" sz="1400" dirty="0">
                <a:latin typeface="仿宋" charset="0"/>
                <a:ea typeface="仿宋" charset="0"/>
                <a:cs typeface="仿宋" charset="0"/>
              </a:rPr>
              <a:t>制定，内容不违反法律规定，并通过公司内网向员工进行了</a:t>
            </a:r>
            <a:r>
              <a:rPr lang="zh-CN" altLang="en-US" sz="1400" b="1" dirty="0">
                <a:solidFill>
                  <a:srgbClr val="FF0000"/>
                </a:solidFill>
                <a:latin typeface="仿宋" charset="0"/>
                <a:ea typeface="仿宋" charset="0"/>
                <a:cs typeface="仿宋" charset="0"/>
              </a:rPr>
              <a:t>公示</a:t>
            </a:r>
            <a:r>
              <a:rPr lang="zh-CN" altLang="en-US" sz="1400" dirty="0">
                <a:latin typeface="仿宋" charset="0"/>
                <a:ea typeface="仿宋" charset="0"/>
                <a:cs typeface="仿宋" charset="0"/>
              </a:rPr>
              <a:t>，可以作为A公司对何某进行管理及处罚的</a:t>
            </a:r>
            <a:r>
              <a:rPr lang="zh-CN" altLang="en-US" sz="1400" b="1" dirty="0">
                <a:solidFill>
                  <a:srgbClr val="FF0000"/>
                </a:solidFill>
                <a:latin typeface="仿宋" charset="0"/>
                <a:ea typeface="仿宋" charset="0"/>
                <a:cs typeface="仿宋" charset="0"/>
              </a:rPr>
              <a:t>有效依据</a:t>
            </a:r>
            <a:r>
              <a:rPr lang="zh-CN" altLang="en-US" sz="1400" dirty="0">
                <a:latin typeface="仿宋" charset="0"/>
                <a:ea typeface="仿宋" charset="0"/>
                <a:cs typeface="仿宋" charset="0"/>
              </a:rPr>
              <a:t>。根据何某的陈述及A公司提交的调查笔录亦可以认定何某两次在更衣室抽烟的违纪事实</a:t>
            </a:r>
            <a:r>
              <a:rPr lang="zh-CN" altLang="en-US" sz="1400" dirty="0">
                <a:latin typeface="黑体" charset="0"/>
                <a:ea typeface="黑体" charset="0"/>
                <a:cs typeface="黑体" charset="0"/>
              </a:rPr>
              <a:t>。</a:t>
            </a:r>
            <a:endParaRPr lang="zh-CN" altLang="en-US" sz="1400" dirty="0">
              <a:latin typeface="黑体" charset="0"/>
              <a:ea typeface="黑体" charset="0"/>
              <a:cs typeface="黑体" charset="0"/>
            </a:endParaRPr>
          </a:p>
        </p:txBody>
      </p:sp>
      <p:sp>
        <p:nvSpPr>
          <p:cNvPr id="4" name="文本框 3"/>
          <p:cNvSpPr txBox="1"/>
          <p:nvPr/>
        </p:nvSpPr>
        <p:spPr>
          <a:xfrm>
            <a:off x="959485" y="377190"/>
            <a:ext cx="5037455" cy="337185"/>
          </a:xfrm>
          <a:prstGeom prst="rect">
            <a:avLst/>
          </a:prstGeom>
          <a:noFill/>
        </p:spPr>
        <p:txBody>
          <a:bodyPr wrap="square" rtlCol="0" anchor="t">
            <a:spAutoFit/>
          </a:bodyPr>
          <a:lstStyle/>
          <a:p>
            <a:pPr algn="l"/>
            <a:r>
              <a:rPr lang="zh-CN" altLang="en-US" sz="1600" dirty="0" smtClean="0">
                <a:solidFill>
                  <a:schemeClr val="accent1">
                    <a:lumMod val="75000"/>
                  </a:schemeClr>
                </a:solidFill>
                <a:latin typeface="黑体" charset="0"/>
                <a:ea typeface="黑体" charset="0"/>
              </a:rPr>
              <a:t>案例一、工厂禁烟区内吸烟，单位依规解雇员工</a:t>
            </a:r>
            <a:endParaRPr lang="zh-CN" altLang="en-US" sz="1600" dirty="0" smtClean="0">
              <a:solidFill>
                <a:schemeClr val="accent1">
                  <a:lumMod val="75000"/>
                </a:schemeClr>
              </a:solidFill>
              <a:latin typeface="黑体" charset="0"/>
              <a:ea typeface="黑体" charset="0"/>
            </a:endParaRPr>
          </a:p>
        </p:txBody>
      </p:sp>
      <p:sp>
        <p:nvSpPr>
          <p:cNvPr id="2" name="文本框 1"/>
          <p:cNvSpPr txBox="1"/>
          <p:nvPr/>
        </p:nvSpPr>
        <p:spPr>
          <a:xfrm>
            <a:off x="539551" y="930647"/>
            <a:ext cx="7244913" cy="1384995"/>
          </a:xfrm>
          <a:prstGeom prst="rect">
            <a:avLst/>
          </a:prstGeom>
          <a:noFill/>
        </p:spPr>
        <p:txBody>
          <a:bodyPr wrap="square" rtlCol="0" anchor="t">
            <a:spAutoFit/>
          </a:bodyPr>
          <a:lstStyle/>
          <a:p>
            <a:pPr fontAlgn="auto">
              <a:lnSpc>
                <a:spcPct val="150000"/>
              </a:lnSpc>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smtClean="0">
                <a:solidFill>
                  <a:schemeClr val="tx1">
                    <a:lumMod val="75000"/>
                    <a:lumOff val="25000"/>
                  </a:schemeClr>
                </a:solidFill>
                <a:latin typeface="仿宋" charset="0"/>
                <a:ea typeface="仿宋" charset="0"/>
                <a:cs typeface="仿宋" charset="0"/>
              </a:rPr>
              <a:t>案情回顾】</a:t>
            </a:r>
            <a:r>
              <a:rPr lang="zh-CN" altLang="en-US" sz="1400" dirty="0" smtClean="0">
                <a:solidFill>
                  <a:schemeClr val="tx1">
                    <a:lumMod val="75000"/>
                    <a:lumOff val="25000"/>
                  </a:schemeClr>
                </a:solidFill>
                <a:latin typeface="仿宋" charset="0"/>
                <a:ea typeface="仿宋" charset="0"/>
                <a:cs typeface="仿宋" charset="0"/>
              </a:rPr>
              <a:t>何某系A公司员工，工作岗位为车间锅炉运行技师。因何某工作期间两次在更衣室吸烟，A公司依据单位《职工处分规定》《公司违纪违规处分办法》决定给予何某开除处分，何某所在部门工会也就此召开职工代表团组长联席会，并就何某的违纪问题和处理结果向公司工会提交报告。</a:t>
            </a:r>
            <a:endParaRPr lang="zh-CN" altLang="en-US" sz="1400" dirty="0" smtClean="0">
              <a:solidFill>
                <a:schemeClr val="tx1">
                  <a:lumMod val="75000"/>
                  <a:lumOff val="25000"/>
                </a:schemeClr>
              </a:solidFill>
              <a:latin typeface="仿宋" charset="0"/>
              <a:ea typeface="仿宋" charset="0"/>
              <a:cs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755575" y="3003798"/>
            <a:ext cx="7103819" cy="165710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auto">
              <a:lnSpc>
                <a:spcPct val="150000"/>
              </a:lnSpc>
              <a:spcBef>
                <a:spcPts val="0"/>
              </a:spcBef>
              <a:buFont typeface="Wingdings" panose="05000000000000000000" pitchFamily="2" charset="2"/>
              <a:buNone/>
            </a:pPr>
            <a:r>
              <a:rPr lang="zh-CN" altLang="en-US" sz="1400" b="1" dirty="0">
                <a:latin typeface="仿宋" charset="0"/>
                <a:ea typeface="仿宋" charset="0"/>
                <a:cs typeface="仿宋" charset="0"/>
              </a:rPr>
              <a:t>【法院认为】</a:t>
            </a:r>
            <a:r>
              <a:rPr lang="zh-CN" altLang="en-US" sz="1400" dirty="0">
                <a:latin typeface="仿宋" charset="0"/>
                <a:ea typeface="仿宋" charset="0"/>
                <a:cs typeface="仿宋" charset="0"/>
              </a:rPr>
              <a:t>公司以郭某严重违反用人单位规章制度</a:t>
            </a:r>
            <a:r>
              <a:rPr lang="zh-CN" altLang="en-US" sz="1400" dirty="0" smtClean="0">
                <a:latin typeface="仿宋" charset="0"/>
                <a:ea typeface="仿宋" charset="0"/>
                <a:cs typeface="仿宋" charset="0"/>
              </a:rPr>
              <a:t>为由解除劳动合同，但</a:t>
            </a:r>
            <a:r>
              <a:rPr lang="zh-CN" altLang="en-US" sz="1400" dirty="0" smtClean="0">
                <a:solidFill>
                  <a:srgbClr val="FF0000"/>
                </a:solidFill>
                <a:latin typeface="仿宋" charset="0"/>
                <a:ea typeface="仿宋" charset="0"/>
                <a:cs typeface="仿宋" charset="0"/>
              </a:rPr>
              <a:t>不能</a:t>
            </a:r>
            <a:r>
              <a:rPr lang="zh-CN" altLang="en-US" sz="1400" dirty="0">
                <a:solidFill>
                  <a:srgbClr val="FF0000"/>
                </a:solidFill>
                <a:latin typeface="仿宋" charset="0"/>
                <a:ea typeface="仿宋" charset="0"/>
                <a:cs typeface="仿宋" charset="0"/>
              </a:rPr>
              <a:t>证明</a:t>
            </a:r>
            <a:r>
              <a:rPr lang="zh-CN" altLang="en-US" sz="1400" dirty="0">
                <a:latin typeface="仿宋" charset="0"/>
                <a:ea typeface="仿宋" charset="0"/>
                <a:cs typeface="仿宋" charset="0"/>
              </a:rPr>
              <a:t>其在作出《解除合同通知书》前已就《奖惩政策》对郭某进行了告知或公示。虽然提供《会议纪要》，证明沿用2012版员工手册，但郭某不予认可，且公司亦不能证明郭某知晓沿用《员工手册》的证据。故</a:t>
            </a:r>
            <a:r>
              <a:rPr lang="zh-CN" altLang="en-US" sz="1400" dirty="0" smtClean="0">
                <a:latin typeface="仿宋" charset="0"/>
                <a:ea typeface="仿宋" charset="0"/>
                <a:cs typeface="仿宋" charset="0"/>
              </a:rPr>
              <a:t>判决公司支付</a:t>
            </a:r>
            <a:r>
              <a:rPr lang="zh-CN" altLang="en-US" sz="1400" dirty="0">
                <a:latin typeface="仿宋" charset="0"/>
                <a:ea typeface="仿宋" charset="0"/>
                <a:cs typeface="仿宋" charset="0"/>
              </a:rPr>
              <a:t>赔偿金40000元。</a:t>
            </a:r>
            <a:endParaRPr lang="zh-CN" altLang="en-US" sz="1400" dirty="0">
              <a:latin typeface="仿宋" charset="0"/>
              <a:ea typeface="仿宋" charset="0"/>
              <a:cs typeface="仿宋" charset="0"/>
            </a:endParaRPr>
          </a:p>
        </p:txBody>
      </p:sp>
      <p:sp>
        <p:nvSpPr>
          <p:cNvPr id="4" name="文本框 3"/>
          <p:cNvSpPr txBox="1"/>
          <p:nvPr/>
        </p:nvSpPr>
        <p:spPr>
          <a:xfrm>
            <a:off x="1176020" y="377190"/>
            <a:ext cx="4820920" cy="337185"/>
          </a:xfrm>
          <a:prstGeom prst="rect">
            <a:avLst/>
          </a:prstGeom>
          <a:noFill/>
        </p:spPr>
        <p:txBody>
          <a:bodyPr wrap="square" rtlCol="0" anchor="t">
            <a:spAutoFit/>
          </a:bodyPr>
          <a:lstStyle/>
          <a:p>
            <a:pPr algn="l"/>
            <a:r>
              <a:rPr lang="zh-CN" altLang="en-US" sz="1600" dirty="0" smtClean="0">
                <a:solidFill>
                  <a:schemeClr val="accent1">
                    <a:lumMod val="75000"/>
                  </a:schemeClr>
                </a:solidFill>
                <a:latin typeface="黑体" charset="0"/>
                <a:ea typeface="黑体" charset="0"/>
              </a:rPr>
              <a:t>案例二、规章制度未向员工公示，构成违法解除</a:t>
            </a:r>
            <a:endParaRPr lang="zh-CN" altLang="en-US" sz="1600" dirty="0" smtClean="0">
              <a:solidFill>
                <a:schemeClr val="accent1">
                  <a:lumMod val="75000"/>
                </a:schemeClr>
              </a:solidFill>
              <a:latin typeface="黑体" charset="0"/>
              <a:ea typeface="黑体" charset="0"/>
            </a:endParaRPr>
          </a:p>
        </p:txBody>
      </p:sp>
      <p:sp>
        <p:nvSpPr>
          <p:cNvPr id="2" name="文本框 1"/>
          <p:cNvSpPr txBox="1"/>
          <p:nvPr/>
        </p:nvSpPr>
        <p:spPr>
          <a:xfrm>
            <a:off x="664845" y="714375"/>
            <a:ext cx="7194550" cy="2353310"/>
          </a:xfrm>
          <a:prstGeom prst="rect">
            <a:avLst/>
          </a:prstGeom>
          <a:noFill/>
        </p:spPr>
        <p:txBody>
          <a:bodyPr wrap="square" rtlCol="0" anchor="t">
            <a:spAutoFit/>
          </a:bodyPr>
          <a:lstStyle/>
          <a:p>
            <a:pPr fontAlgn="auto">
              <a:lnSpc>
                <a:spcPct val="150000"/>
              </a:lnSpc>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smtClean="0">
                <a:solidFill>
                  <a:schemeClr val="tx1">
                    <a:lumMod val="75000"/>
                    <a:lumOff val="25000"/>
                  </a:schemeClr>
                </a:solidFill>
                <a:latin typeface="仿宋" charset="0"/>
                <a:ea typeface="仿宋" charset="0"/>
                <a:cs typeface="仿宋" charset="0"/>
              </a:rPr>
              <a:t>案情回顾】</a:t>
            </a:r>
            <a:r>
              <a:rPr lang="zh-CN" altLang="en-US" sz="1400" dirty="0" smtClean="0">
                <a:solidFill>
                  <a:schemeClr val="tx1">
                    <a:lumMod val="75000"/>
                    <a:lumOff val="25000"/>
                  </a:schemeClr>
                </a:solidFill>
                <a:latin typeface="仿宋" charset="0"/>
                <a:ea typeface="仿宋" charset="0"/>
                <a:cs typeface="仿宋" charset="0"/>
              </a:rPr>
              <a:t> 郭某于2004年5月6日入职某配送中心，郭某在工作期间多次收到一个书面警告、口头警告、最终警告，且均签字确认；郭某书写《例外情况内容确认》承认中班工作时间未打下班卡离开公司，期间未请假或向管理层申请；外围巡检时再次漏检自行车棚。后配送中心公司以郭某严重违反规章制度（</a:t>
            </a:r>
            <a:r>
              <a:rPr lang="en-US" altLang="zh-CN" sz="1400" dirty="0" smtClean="0">
                <a:solidFill>
                  <a:schemeClr val="tx1">
                    <a:lumMod val="75000"/>
                    <a:lumOff val="25000"/>
                  </a:schemeClr>
                </a:solidFill>
                <a:latin typeface="仿宋" charset="0"/>
                <a:ea typeface="仿宋" charset="0"/>
                <a:cs typeface="仿宋" charset="0"/>
              </a:rPr>
              <a:t>2012</a:t>
            </a:r>
            <a:r>
              <a:rPr lang="zh-CN" altLang="en-US" sz="1400" dirty="0" smtClean="0">
                <a:solidFill>
                  <a:schemeClr val="tx1">
                    <a:lumMod val="75000"/>
                    <a:lumOff val="25000"/>
                  </a:schemeClr>
                </a:solidFill>
                <a:latin typeface="仿宋" charset="0"/>
                <a:ea typeface="仿宋" charset="0"/>
                <a:cs typeface="仿宋" charset="0"/>
              </a:rPr>
              <a:t>版《员工手册》规定消极怠工，不完成工作任务，经管理教育后仍不改正的可立即解聘；《奖惩政策》规定员工在12个月内获得2个最终警告可立即解聘。郭某收到解除劳动合同通知书后申请劳动仲裁，要求支付违法解除赔偿金40000元。</a:t>
            </a:r>
            <a:endParaRPr lang="zh-CN" altLang="en-US" sz="1400" dirty="0" smtClean="0">
              <a:solidFill>
                <a:schemeClr val="tx1">
                  <a:lumMod val="75000"/>
                  <a:lumOff val="25000"/>
                </a:schemeClr>
              </a:solidFill>
              <a:latin typeface="仿宋" charset="0"/>
              <a:ea typeface="仿宋" charset="0"/>
              <a:cs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827584" y="2817495"/>
            <a:ext cx="7040066" cy="1754505"/>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Bef>
                <a:spcPts val="0"/>
              </a:spcBef>
              <a:buFont typeface="Wingdings" panose="05000000000000000000" pitchFamily="2" charset="2"/>
              <a:buNone/>
            </a:pPr>
            <a:r>
              <a:rPr lang="zh-CN" altLang="en-US" sz="1400" b="1" dirty="0">
                <a:latin typeface="仿宋" charset="0"/>
                <a:ea typeface="仿宋" charset="0"/>
                <a:cs typeface="仿宋" charset="0"/>
              </a:rPr>
              <a:t>【法院认为】</a:t>
            </a:r>
            <a:r>
              <a:rPr lang="zh-CN" altLang="en-US" sz="1400" dirty="0">
                <a:latin typeface="仿宋" charset="0"/>
                <a:ea typeface="仿宋" charset="0"/>
                <a:cs typeface="仿宋" charset="0"/>
              </a:rPr>
              <a:t>所谓严重，应指“多次”违反单位规章制度的行为，</a:t>
            </a:r>
            <a:r>
              <a:rPr lang="zh-CN" altLang="en-US" sz="1400" b="1" dirty="0">
                <a:solidFill>
                  <a:srgbClr val="FF0000"/>
                </a:solidFill>
                <a:latin typeface="仿宋" charset="0"/>
                <a:ea typeface="仿宋" charset="0"/>
                <a:cs typeface="仿宋" charset="0"/>
              </a:rPr>
              <a:t>“一次”显然达不到严重的程度</a:t>
            </a:r>
            <a:r>
              <a:rPr lang="zh-CN" altLang="en-US" sz="1400" dirty="0">
                <a:latin typeface="仿宋" charset="0"/>
                <a:ea typeface="仿宋" charset="0"/>
                <a:cs typeface="仿宋" charset="0"/>
              </a:rPr>
              <a:t>。本案劳动者仅有一次未按照用人单位要求值夜班，无其他违反公司管理规定的行为，显然未达到严重违反用人单位规章制度的程度。况且农机公司制定的“夜间值班未经批准缺勤的，公司解除劳动合同”不仅违反法律规定，而且有失合理性</a:t>
            </a:r>
            <a:r>
              <a:rPr lang="zh-CN" altLang="en-US" sz="1400" dirty="0" smtClean="0">
                <a:latin typeface="仿宋" charset="0"/>
                <a:ea typeface="仿宋" charset="0"/>
                <a:cs typeface="仿宋" charset="0"/>
              </a:rPr>
              <a:t>，故</a:t>
            </a:r>
            <a:r>
              <a:rPr lang="zh-CN" altLang="en-US" sz="1400" dirty="0">
                <a:latin typeface="仿宋" charset="0"/>
                <a:ea typeface="仿宋" charset="0"/>
                <a:cs typeface="仿宋" charset="0"/>
              </a:rPr>
              <a:t>用人单位的该项规定对劳动者不应具有约束力。</a:t>
            </a:r>
            <a:endParaRPr lang="zh-CN" altLang="en-US" sz="1400" dirty="0">
              <a:latin typeface="仿宋" charset="0"/>
              <a:ea typeface="仿宋" charset="0"/>
              <a:cs typeface="仿宋" charset="0"/>
            </a:endParaRPr>
          </a:p>
        </p:txBody>
      </p:sp>
      <p:sp>
        <p:nvSpPr>
          <p:cNvPr id="4" name="文本框 3"/>
          <p:cNvSpPr txBox="1"/>
          <p:nvPr/>
        </p:nvSpPr>
        <p:spPr>
          <a:xfrm>
            <a:off x="1176020" y="377190"/>
            <a:ext cx="6510020" cy="337185"/>
          </a:xfrm>
          <a:prstGeom prst="rect">
            <a:avLst/>
          </a:prstGeom>
          <a:noFill/>
        </p:spPr>
        <p:txBody>
          <a:bodyPr wrap="square" rtlCol="0" anchor="t">
            <a:spAutoFit/>
          </a:bodyPr>
          <a:lstStyle/>
          <a:p>
            <a:pPr algn="l"/>
            <a:r>
              <a:rPr lang="zh-CN" altLang="en-US" sz="1600" dirty="0" smtClean="0">
                <a:solidFill>
                  <a:schemeClr val="accent1">
                    <a:lumMod val="75000"/>
                  </a:schemeClr>
                </a:solidFill>
                <a:latin typeface="黑体" charset="0"/>
                <a:ea typeface="黑体" charset="0"/>
              </a:rPr>
              <a:t>案例三、员工行为未达到严重违反规章制度的程度，解除劳动合同违法</a:t>
            </a:r>
            <a:endParaRPr lang="zh-CN" altLang="en-US" sz="1600" dirty="0" smtClean="0">
              <a:solidFill>
                <a:schemeClr val="accent1">
                  <a:lumMod val="75000"/>
                </a:schemeClr>
              </a:solidFill>
              <a:latin typeface="黑体" charset="0"/>
              <a:ea typeface="黑体" charset="0"/>
            </a:endParaRPr>
          </a:p>
        </p:txBody>
      </p:sp>
      <p:sp>
        <p:nvSpPr>
          <p:cNvPr id="2" name="文本框 1"/>
          <p:cNvSpPr txBox="1"/>
          <p:nvPr/>
        </p:nvSpPr>
        <p:spPr>
          <a:xfrm>
            <a:off x="755576" y="912495"/>
            <a:ext cx="7072069" cy="1706880"/>
          </a:xfrm>
          <a:prstGeom prst="rect">
            <a:avLst/>
          </a:prstGeom>
          <a:noFill/>
        </p:spPr>
        <p:txBody>
          <a:bodyPr wrap="square" rtlCol="0" anchor="t">
            <a:spAutoFit/>
          </a:bodyPr>
          <a:lstStyle/>
          <a:p>
            <a:pPr fontAlgn="auto">
              <a:lnSpc>
                <a:spcPct val="150000"/>
              </a:lnSpc>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smtClean="0">
                <a:solidFill>
                  <a:schemeClr val="tx1">
                    <a:lumMod val="75000"/>
                    <a:lumOff val="25000"/>
                  </a:schemeClr>
                </a:solidFill>
                <a:latin typeface="仿宋" charset="0"/>
                <a:ea typeface="仿宋" charset="0"/>
                <a:cs typeface="仿宋" charset="0"/>
              </a:rPr>
              <a:t>案情回顾】</a:t>
            </a:r>
            <a:r>
              <a:rPr lang="zh-CN" altLang="en-US" sz="1400" dirty="0" smtClean="0">
                <a:solidFill>
                  <a:schemeClr val="tx1">
                    <a:lumMod val="75000"/>
                    <a:lumOff val="25000"/>
                  </a:schemeClr>
                </a:solidFill>
                <a:latin typeface="仿宋" charset="0"/>
                <a:ea typeface="仿宋" charset="0"/>
                <a:cs typeface="仿宋" charset="0"/>
              </a:rPr>
              <a:t>侯某为农机公司职工从事仓管工作。2012年1月16日，负责人要求侯某留下继续值夜班，侯某最终拒绝了该要求。此后，农机公司向工会发送了一份《征询意见函》以侯某不服从部门领导安排，违反公司劳动考勤规定第十条的规定，给予解除劳动合同，后工会同意公司意见。后公司以不服从工作安排，违反了公司‘考勤规定’解除劳动合同。侯某申请劳动仲裁，请求恢复双方之间的劳动关系。</a:t>
            </a:r>
            <a:endParaRPr lang="zh-CN" altLang="en-US" sz="1400" dirty="0" smtClean="0">
              <a:solidFill>
                <a:schemeClr val="tx1">
                  <a:lumMod val="75000"/>
                  <a:lumOff val="25000"/>
                </a:schemeClr>
              </a:solidFill>
              <a:latin typeface="仿宋" charset="0"/>
              <a:ea typeface="仿宋" charset="0"/>
              <a:cs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821055" y="406400"/>
            <a:ext cx="7412990" cy="4031615"/>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200000"/>
              </a:lnSpc>
              <a:buFont typeface="宋体" charset="0"/>
              <a:buChar char="※"/>
            </a:pPr>
            <a:r>
              <a:rPr lang="zh-CN" altLang="en-US" sz="1600" b="1" dirty="0">
                <a:solidFill>
                  <a:schemeClr val="tx1"/>
                </a:solidFill>
                <a:latin typeface="黑体" charset="0"/>
                <a:ea typeface="黑体" charset="0"/>
              </a:rPr>
              <a:t>涉规章制度类合规提示：</a:t>
            </a:r>
            <a:endParaRPr lang="zh-CN" altLang="en-US" sz="1600" b="1" dirty="0">
              <a:solidFill>
                <a:schemeClr val="tx1"/>
              </a:solidFill>
              <a:latin typeface="黑体" charset="0"/>
              <a:ea typeface="黑体" charset="0"/>
            </a:endParaRPr>
          </a:p>
          <a:p>
            <a:pPr marL="0" indent="0">
              <a:lnSpc>
                <a:spcPct val="200000"/>
              </a:lnSpc>
              <a:buFont typeface="宋体" charset="0"/>
              <a:buNone/>
            </a:pPr>
            <a:endParaRPr lang="zh-CN" altLang="en-US" sz="1600" b="1" dirty="0">
              <a:solidFill>
                <a:schemeClr val="tx1"/>
              </a:solidFill>
              <a:latin typeface="黑体" charset="0"/>
              <a:ea typeface="黑体" charset="0"/>
            </a:endParaRPr>
          </a:p>
          <a:p>
            <a:pPr>
              <a:lnSpc>
                <a:spcPct val="200000"/>
              </a:lnSpc>
              <a:buFont typeface="Wingdings" panose="05000000000000000000" charset="0"/>
              <a:buChar char=""/>
            </a:pPr>
            <a:r>
              <a:rPr lang="zh-CN" altLang="en-US" sz="1400" dirty="0">
                <a:latin typeface="仿宋" charset="0"/>
                <a:ea typeface="仿宋" charset="0"/>
              </a:rPr>
              <a:t>建立、健全规章制度，企业规章制度应该进行公示，组织劳动者进行培训、学习。</a:t>
            </a:r>
            <a:endParaRPr lang="zh-CN" altLang="en-US" sz="1400" dirty="0">
              <a:latin typeface="仿宋" charset="0"/>
              <a:ea typeface="仿宋" charset="0"/>
            </a:endParaRPr>
          </a:p>
          <a:p>
            <a:pPr>
              <a:lnSpc>
                <a:spcPct val="200000"/>
              </a:lnSpc>
              <a:buFont typeface="Wingdings" panose="05000000000000000000" charset="0"/>
              <a:buChar char=""/>
            </a:pPr>
            <a:r>
              <a:rPr lang="zh-CN" altLang="en-US" sz="1400" dirty="0">
                <a:latin typeface="仿宋" charset="0"/>
                <a:ea typeface="仿宋" charset="0"/>
              </a:rPr>
              <a:t>对何谓“严重违反规章制度”作出明确界定且</a:t>
            </a:r>
            <a:r>
              <a:rPr lang="zh-CN" altLang="en-US" sz="1400" b="1" dirty="0">
                <a:solidFill>
                  <a:srgbClr val="FF0000"/>
                </a:solidFill>
                <a:latin typeface="仿宋" charset="0"/>
                <a:ea typeface="仿宋" charset="0"/>
              </a:rPr>
              <a:t>合理</a:t>
            </a:r>
            <a:r>
              <a:rPr lang="zh-CN" altLang="en-US" sz="1400" dirty="0">
                <a:latin typeface="仿宋" charset="0"/>
                <a:ea typeface="仿宋" charset="0"/>
              </a:rPr>
              <a:t>，有</a:t>
            </a:r>
            <a:r>
              <a:rPr lang="zh-CN" altLang="en-US" sz="1400" b="1" dirty="0">
                <a:solidFill>
                  <a:srgbClr val="FF0000"/>
                </a:solidFill>
                <a:latin typeface="仿宋" charset="0"/>
                <a:ea typeface="仿宋" charset="0"/>
              </a:rPr>
              <a:t>合理的梯度设计</a:t>
            </a:r>
            <a:r>
              <a:rPr lang="zh-CN" altLang="en-US" sz="1400" dirty="0">
                <a:latin typeface="仿宋" charset="0"/>
                <a:ea typeface="仿宋" charset="0"/>
              </a:rPr>
              <a:t>、尽可能</a:t>
            </a:r>
            <a:r>
              <a:rPr lang="zh-CN" altLang="en-US" sz="1400" b="1" dirty="0">
                <a:solidFill>
                  <a:srgbClr val="FF0000"/>
                </a:solidFill>
                <a:latin typeface="仿宋" charset="0"/>
                <a:ea typeface="仿宋" charset="0"/>
              </a:rPr>
              <a:t>细化</a:t>
            </a:r>
            <a:r>
              <a:rPr lang="zh-CN" altLang="en-US" sz="1400" dirty="0">
                <a:latin typeface="仿宋" charset="0"/>
                <a:ea typeface="仿宋" charset="0"/>
              </a:rPr>
              <a:t>，避免“不得影响生产进度”等笼统、概括性规定，行为应当具体化；</a:t>
            </a:r>
            <a:endParaRPr lang="zh-CN" altLang="en-US" sz="1400" dirty="0">
              <a:latin typeface="仿宋" charset="0"/>
              <a:ea typeface="仿宋" charset="0"/>
            </a:endParaRPr>
          </a:p>
          <a:p>
            <a:pPr>
              <a:lnSpc>
                <a:spcPct val="200000"/>
              </a:lnSpc>
              <a:buFont typeface="Wingdings" panose="05000000000000000000" charset="0"/>
              <a:buChar char=""/>
            </a:pPr>
            <a:r>
              <a:rPr lang="zh-CN" altLang="en-US" sz="1400" dirty="0">
                <a:latin typeface="仿宋" charset="0"/>
                <a:ea typeface="仿宋" charset="0"/>
              </a:rPr>
              <a:t>做好日常管理</a:t>
            </a:r>
            <a:r>
              <a:rPr lang="zh-CN" altLang="en-US" sz="1400" b="1" dirty="0">
                <a:solidFill>
                  <a:srgbClr val="FF0000"/>
                </a:solidFill>
                <a:latin typeface="仿宋" charset="0"/>
                <a:ea typeface="仿宋" charset="0"/>
              </a:rPr>
              <a:t>留痕、取证</a:t>
            </a:r>
            <a:r>
              <a:rPr lang="zh-CN" altLang="en-US" sz="1400" dirty="0">
                <a:latin typeface="仿宋" charset="0"/>
                <a:ea typeface="仿宋" charset="0"/>
              </a:rPr>
              <a:t>工作；</a:t>
            </a:r>
            <a:endParaRPr lang="zh-CN" altLang="en-US" sz="1400" dirty="0">
              <a:latin typeface="仿宋" charset="0"/>
              <a:ea typeface="仿宋" charset="0"/>
            </a:endParaRPr>
          </a:p>
          <a:p>
            <a:pPr>
              <a:lnSpc>
                <a:spcPct val="200000"/>
              </a:lnSpc>
              <a:buFont typeface="Wingdings" panose="05000000000000000000" charset="0"/>
              <a:buChar char=""/>
            </a:pPr>
            <a:r>
              <a:rPr lang="zh-CN" altLang="en-US" sz="1400" dirty="0">
                <a:latin typeface="仿宋" charset="0"/>
                <a:ea typeface="仿宋" charset="0"/>
              </a:rPr>
              <a:t>事先将理由通知工会</a:t>
            </a:r>
            <a:r>
              <a:rPr lang="zh-CN" altLang="en-US" sz="1400" b="1" dirty="0">
                <a:solidFill>
                  <a:srgbClr val="FF0000"/>
                </a:solidFill>
                <a:latin typeface="仿宋" charset="0"/>
                <a:ea typeface="仿宋" charset="0"/>
              </a:rPr>
              <a:t>（如有）。</a:t>
            </a:r>
            <a:endParaRPr lang="zh-CN" altLang="en-US" sz="1400" b="1" dirty="0">
              <a:solidFill>
                <a:srgbClr val="FF0000"/>
              </a:solidFill>
              <a:latin typeface="仿宋" charset="0"/>
              <a:ea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819785" y="560070"/>
            <a:ext cx="7760335" cy="4100195"/>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200000"/>
              </a:lnSpc>
              <a:buFont typeface="宋体" charset="0"/>
              <a:buChar char="※"/>
            </a:pPr>
            <a:r>
              <a:rPr lang="zh-CN" altLang="en-US" sz="1600" b="1" dirty="0">
                <a:solidFill>
                  <a:schemeClr val="tx1"/>
                </a:solidFill>
                <a:latin typeface="黑体" charset="0"/>
                <a:ea typeface="黑体" charset="0"/>
              </a:rPr>
              <a:t>规章制度等公示方式：</a:t>
            </a:r>
            <a:endParaRPr lang="zh-CN" altLang="en-US" sz="1600" b="1" dirty="0">
              <a:solidFill>
                <a:schemeClr val="tx1"/>
              </a:solidFill>
              <a:latin typeface="黑体" charset="0"/>
              <a:ea typeface="黑体" charset="0"/>
            </a:endParaRPr>
          </a:p>
          <a:p>
            <a:pPr>
              <a:lnSpc>
                <a:spcPct val="200000"/>
              </a:lnSpc>
              <a:buFont typeface="Wingdings" panose="05000000000000000000" charset="0"/>
              <a:buChar char=""/>
            </a:pPr>
            <a:r>
              <a:rPr lang="zh-CN" altLang="en-US" sz="1400" dirty="0">
                <a:latin typeface="仿宋" charset="0"/>
                <a:ea typeface="仿宋" charset="0"/>
              </a:rPr>
              <a:t>可以采取集体学习的方式进行公示，即组织全体劳动者集中学习、培训制度内容，注意制作学习培训签到单让劳动者签名确认；</a:t>
            </a:r>
            <a:endParaRPr lang="zh-CN" altLang="en-US" sz="1400" dirty="0">
              <a:latin typeface="仿宋" charset="0"/>
              <a:ea typeface="仿宋" charset="0"/>
            </a:endParaRPr>
          </a:p>
          <a:p>
            <a:pPr>
              <a:lnSpc>
                <a:spcPct val="200000"/>
              </a:lnSpc>
              <a:buFont typeface="Wingdings" panose="05000000000000000000" charset="0"/>
              <a:buChar char=""/>
            </a:pPr>
            <a:r>
              <a:rPr lang="zh-CN" altLang="en-US" sz="1400" dirty="0">
                <a:latin typeface="仿宋" charset="0"/>
                <a:ea typeface="仿宋" charset="0"/>
              </a:rPr>
              <a:t>可以采取公开发布的方式进行公示，如在单位官网、企业公告栏、宣传栏等公开区域发布、张贴规章制度；</a:t>
            </a:r>
            <a:endParaRPr lang="zh-CN" altLang="en-US" sz="1400" dirty="0">
              <a:latin typeface="仿宋" charset="0"/>
              <a:ea typeface="仿宋" charset="0"/>
            </a:endParaRPr>
          </a:p>
          <a:p>
            <a:pPr>
              <a:lnSpc>
                <a:spcPct val="200000"/>
              </a:lnSpc>
              <a:buFont typeface="Wingdings" panose="05000000000000000000" charset="0"/>
              <a:buChar char=""/>
            </a:pPr>
            <a:r>
              <a:rPr lang="zh-CN" altLang="en-US" sz="1400" dirty="0">
                <a:latin typeface="仿宋" charset="0"/>
                <a:ea typeface="仿宋" charset="0"/>
              </a:rPr>
              <a:t>可以采取发放资料的方式进行公布，如以手册或电子邮件的形式向劳动者发放规章制度相关材料，确保劳动者阅读后予以反馈或在领取单上签字确认。</a:t>
            </a:r>
            <a:endParaRPr lang="zh-CN" altLang="en-US" sz="1400" dirty="0">
              <a:latin typeface="仿宋" charset="0"/>
              <a:ea typeface="仿宋" charset="0"/>
            </a:endParaRPr>
          </a:p>
          <a:p>
            <a:pPr>
              <a:lnSpc>
                <a:spcPct val="200000"/>
              </a:lnSpc>
              <a:buFont typeface="Wingdings" panose="05000000000000000000" charset="0"/>
              <a:buChar char=""/>
            </a:pPr>
            <a:r>
              <a:rPr lang="zh-CN" altLang="en-US" sz="1400" dirty="0">
                <a:latin typeface="仿宋" charset="0"/>
                <a:ea typeface="仿宋" charset="0"/>
              </a:rPr>
              <a:t>在公示后增加一些劳动者反馈的途径，如意见箱、座谈会等，便于用人单位了解规章制度的实施情况，促进企业规章制度的完善。</a:t>
            </a:r>
            <a:endParaRPr lang="zh-CN" altLang="en-US" sz="1400" dirty="0">
              <a:latin typeface="仿宋" charset="0"/>
              <a:ea typeface="仿宋"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827584" y="1603375"/>
            <a:ext cx="6968311" cy="3056855"/>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285750" fontAlgn="ctr">
              <a:lnSpc>
                <a:spcPct val="120000"/>
              </a:lnSpc>
              <a:spcBef>
                <a:spcPts val="0"/>
              </a:spcBef>
              <a:spcAft>
                <a:spcPts val="800"/>
              </a:spcAft>
              <a:buSzPct val="100000"/>
              <a:buNone/>
            </a:pPr>
            <a:r>
              <a:rPr lang="zh-CN" altLang="en-US" sz="1600" spc="120" dirty="0" smtClean="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经济</a:t>
            </a:r>
            <a:r>
              <a:rPr lang="zh-CN" altLang="en-US" sz="1600" spc="12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补偿按劳动者在本单位工作的年限，每满一年支付一个月工资的标准向劳动者支付。六个月以上不满一年的，按一年计算；不满六个月的，向劳动者支付半个月工资的经济补偿。</a:t>
            </a:r>
            <a:endParaRPr lang="zh-CN" altLang="en-US" sz="1600" spc="12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0" lvl="0" indent="0">
              <a:lnSpc>
                <a:spcPct val="120000"/>
              </a:lnSpc>
              <a:spcBef>
                <a:spcPts val="0"/>
              </a:spcBef>
              <a:spcAft>
                <a:spcPts val="800"/>
              </a:spcAft>
              <a:buSzPct val="100000"/>
              <a:buNone/>
            </a:pPr>
            <a:r>
              <a:rPr lang="zh-CN" altLang="en-US" sz="1600" spc="12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月工资是指劳动者在劳动合同解除或者终止前十二个月的</a:t>
            </a:r>
            <a:r>
              <a:rPr lang="zh-CN" altLang="en-US" sz="1600" spc="120" dirty="0" smtClean="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平均工资。</a:t>
            </a:r>
            <a:endParaRPr lang="en-US" altLang="zh-CN" sz="1600" spc="120" dirty="0" smtClean="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0" lvl="0" indent="0">
              <a:lnSpc>
                <a:spcPct val="120000"/>
              </a:lnSpc>
              <a:spcBef>
                <a:spcPts val="0"/>
              </a:spcBef>
              <a:spcAft>
                <a:spcPts val="800"/>
              </a:spcAft>
              <a:buSzPct val="100000"/>
              <a:buNone/>
            </a:pPr>
            <a:endParaRPr lang="en-US" altLang="zh-CN" sz="1600" spc="120" dirty="0" smtClean="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0" lvl="0" indent="0">
              <a:lnSpc>
                <a:spcPct val="120000"/>
              </a:lnSpc>
              <a:spcBef>
                <a:spcPts val="0"/>
              </a:spcBef>
              <a:spcAft>
                <a:spcPts val="800"/>
              </a:spcAft>
              <a:buSzPct val="100000"/>
              <a:buNone/>
            </a:pPr>
            <a:r>
              <a:rPr lang="zh-CN" altLang="en-US" sz="1600" spc="200" dirty="0" smtClean="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劳动者</a:t>
            </a:r>
            <a:r>
              <a:rPr lang="zh-CN" altLang="en-US" sz="1600" spc="2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月工资高于用人单位所在直辖市、设区的市级人民政府公布的本地区上年度职工月平均工资三倍的，向其支付经济补偿的标准按职工月平均工资三倍的数额支付，向其支付经济补偿的年限最高不超过十二年</a:t>
            </a:r>
            <a:r>
              <a:rPr lang="zh-CN" altLang="en-US" sz="1600" spc="200" dirty="0" smtClean="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600" spc="2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9" name="TextBox 47"/>
          <p:cNvSpPr txBox="1"/>
          <p:nvPr/>
        </p:nvSpPr>
        <p:spPr>
          <a:xfrm>
            <a:off x="827584" y="670728"/>
            <a:ext cx="5396686" cy="432281"/>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algn="l"/>
            <a:r>
              <a:rPr lang="zh-CN" altLang="en-US" b="1" dirty="0">
                <a:solidFill>
                  <a:schemeClr val="bg1"/>
                </a:solidFill>
                <a:latin typeface="FangSong" panose="02010609060101010101" pitchFamily="49" charset="-122"/>
                <a:ea typeface="FangSong" panose="02010609060101010101" pitchFamily="49" charset="-122"/>
              </a:rPr>
              <a:t>七</a:t>
            </a:r>
            <a:r>
              <a:rPr lang="zh-CN" altLang="en-US" b="1" dirty="0" smtClean="0">
                <a:solidFill>
                  <a:schemeClr val="bg1"/>
                </a:solidFill>
                <a:latin typeface="FangSong" panose="02010609060101010101" pitchFamily="49" charset="-122"/>
                <a:ea typeface="FangSong" panose="02010609060101010101" pitchFamily="49" charset="-122"/>
              </a:rPr>
              <a:t>、应正确计算常规经济补偿标准</a:t>
            </a:r>
            <a:endParaRPr lang="zh-CN" altLang="en-US" b="1" dirty="0">
              <a:solidFill>
                <a:schemeClr val="bg1"/>
              </a:solidFill>
              <a:latin typeface="FangSong" panose="02010609060101010101" pitchFamily="49" charset="-122"/>
              <a:ea typeface="FangSong"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395605" y="915566"/>
            <a:ext cx="7593330" cy="3528392"/>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SzPct val="100000"/>
              <a:buNone/>
            </a:pPr>
            <a:r>
              <a:rPr lang="zh-CN" altLang="en-US" sz="2000" b="1" spc="160" dirty="0" smtClean="0">
                <a:solidFill>
                  <a:schemeClr val="accent1"/>
                </a:solidFill>
                <a:latin typeface="微软雅黑" panose="020B0503020204020204" pitchFamily="34" charset="-122"/>
                <a:ea typeface="微软雅黑" panose="020B0503020204020204" pitchFamily="34" charset="-122"/>
              </a:rPr>
              <a:t>    经济</a:t>
            </a:r>
            <a:r>
              <a:rPr lang="zh-CN" altLang="en-US" sz="2000" b="1" spc="160" dirty="0">
                <a:solidFill>
                  <a:schemeClr val="accent1"/>
                </a:solidFill>
                <a:latin typeface="微软雅黑" panose="020B0503020204020204" pitchFamily="34" charset="-122"/>
                <a:ea typeface="微软雅黑" panose="020B0503020204020204" pitchFamily="34" charset="-122"/>
              </a:rPr>
              <a:t>补偿计算实例</a:t>
            </a:r>
            <a:endParaRPr lang="zh-CN" altLang="en-US" sz="2000" b="1" spc="160" dirty="0">
              <a:solidFill>
                <a:schemeClr val="accent1"/>
              </a:solidFill>
              <a:latin typeface="微软雅黑" panose="020B0503020204020204" pitchFamily="34" charset="-122"/>
              <a:ea typeface="微软雅黑" panose="020B0503020204020204" pitchFamily="34" charset="-122"/>
            </a:endParaRPr>
          </a:p>
          <a:p>
            <a:pPr>
              <a:lnSpc>
                <a:spcPct val="200000"/>
              </a:lnSpc>
              <a:buFont typeface="Wingdings" panose="05000000000000000000" charset="0"/>
              <a:buChar char=""/>
            </a:pPr>
            <a:r>
              <a:rPr lang="en-US" altLang="zh-CN" sz="1200" spc="60" dirty="0" smtClean="0">
                <a:solidFill>
                  <a:schemeClr val="tx1">
                    <a:lumMod val="75000"/>
                    <a:lumOff val="25000"/>
                  </a:schemeClr>
                </a:solidFill>
                <a:latin typeface="Arial" panose="020B0604020202020204" pitchFamily="34" charset="0"/>
                <a:ea typeface="微软雅黑" panose="020B0503020204020204" pitchFamily="34" charset="-122"/>
              </a:rPr>
              <a:t>张女士</a:t>
            </a:r>
            <a:r>
              <a:rPr lang="en-US" altLang="zh-CN" sz="1200" spc="60" dirty="0">
                <a:solidFill>
                  <a:schemeClr val="tx1">
                    <a:lumMod val="75000"/>
                    <a:lumOff val="25000"/>
                  </a:schemeClr>
                </a:solidFill>
                <a:latin typeface="Arial" panose="020B0604020202020204" pitchFamily="34" charset="0"/>
                <a:ea typeface="微软雅黑" panose="020B0503020204020204" pitchFamily="34" charset="-122"/>
              </a:rPr>
              <a:t>2019年8月1日入职，2021年7月31日劳动合同到期终止，离职前12个月平均工资5000元</a:t>
            </a:r>
            <a:endParaRPr lang="zh-CN" altLang="en-US" sz="1200" dirty="0">
              <a:solidFill>
                <a:schemeClr val="tx1"/>
              </a:solidFill>
              <a:latin typeface="仿宋" charset="0"/>
              <a:ea typeface="仿宋" charset="0"/>
            </a:endParaRPr>
          </a:p>
          <a:p>
            <a:pPr lvl="0">
              <a:lnSpc>
                <a:spcPct val="200000"/>
              </a:lnSpc>
              <a:buFont typeface="Wingdings" panose="05000000000000000000" charset="0"/>
              <a:buChar char=""/>
            </a:pPr>
            <a:r>
              <a:rPr lang="en-US" altLang="zh-CN" sz="1200" spc="60" dirty="0" smtClean="0">
                <a:solidFill>
                  <a:schemeClr val="tx1">
                    <a:lumMod val="75000"/>
                    <a:lumOff val="25000"/>
                  </a:schemeClr>
                </a:solidFill>
                <a:latin typeface="Arial" panose="020B0604020202020204" pitchFamily="34" charset="0"/>
                <a:ea typeface="微软雅黑" panose="020B0503020204020204" pitchFamily="34" charset="-122"/>
              </a:rPr>
              <a:t>张女士</a:t>
            </a:r>
            <a:r>
              <a:rPr lang="en-US" altLang="zh-CN" sz="1200" spc="60" dirty="0">
                <a:solidFill>
                  <a:schemeClr val="tx1">
                    <a:lumMod val="75000"/>
                    <a:lumOff val="25000"/>
                  </a:schemeClr>
                </a:solidFill>
                <a:latin typeface="Arial" panose="020B0604020202020204" pitchFamily="34" charset="0"/>
                <a:ea typeface="微软雅黑" panose="020B0503020204020204" pitchFamily="34" charset="-122"/>
              </a:rPr>
              <a:t>2019年8月1日入职，2021年9月26日劳动合同解除，解除原因是用人单位提出双方协商一致解除，离职前12个月平均工资5000元</a:t>
            </a:r>
            <a:r>
              <a:rPr lang="en-US" altLang="zh-CN" sz="1200" spc="60" dirty="0" smtClean="0">
                <a:solidFill>
                  <a:schemeClr val="tx1">
                    <a:lumMod val="75000"/>
                    <a:lumOff val="25000"/>
                  </a:schemeClr>
                </a:solidFill>
                <a:latin typeface="Arial" panose="020B0604020202020204" pitchFamily="34" charset="0"/>
                <a:ea typeface="微软雅黑" panose="020B0503020204020204" pitchFamily="34" charset="-122"/>
              </a:rPr>
              <a:t>。</a:t>
            </a:r>
            <a:endParaRPr lang="en-US" altLang="zh-CN" sz="1200" spc="60" dirty="0" smtClean="0">
              <a:solidFill>
                <a:schemeClr val="tx1">
                  <a:lumMod val="75000"/>
                  <a:lumOff val="25000"/>
                </a:schemeClr>
              </a:solidFill>
              <a:latin typeface="Arial" panose="020B0604020202020204" pitchFamily="34" charset="0"/>
              <a:ea typeface="微软雅黑" panose="020B0503020204020204" pitchFamily="34" charset="-122"/>
            </a:endParaRPr>
          </a:p>
          <a:p>
            <a:pPr>
              <a:lnSpc>
                <a:spcPct val="200000"/>
              </a:lnSpc>
              <a:buFont typeface="Wingdings" panose="05000000000000000000" charset="0"/>
              <a:buChar char=""/>
            </a:pPr>
            <a:r>
              <a:rPr lang="en-US" altLang="zh-CN" sz="1200" spc="60" dirty="0">
                <a:solidFill>
                  <a:schemeClr val="tx1">
                    <a:lumMod val="75000"/>
                    <a:lumOff val="25000"/>
                  </a:schemeClr>
                </a:solidFill>
                <a:latin typeface="Arial" panose="020B0604020202020204" pitchFamily="34" charset="0"/>
                <a:ea typeface="微软雅黑" panose="020B0503020204020204" pitchFamily="34" charset="-122"/>
              </a:rPr>
              <a:t>张女士2019年8月1日入职，2021年9月26日劳动合同解除，解除原因是用人单位提出双方协商一致解除，离职前12个月平均工资50000元。</a:t>
            </a:r>
            <a:endParaRPr lang="en-US" altLang="zh-CN" sz="1200" spc="60" dirty="0">
              <a:solidFill>
                <a:schemeClr val="tx1">
                  <a:lumMod val="75000"/>
                  <a:lumOff val="25000"/>
                </a:schemeClr>
              </a:solidFill>
              <a:latin typeface="Arial" panose="020B0604020202020204" pitchFamily="34" charset="0"/>
              <a:ea typeface="微软雅黑" panose="020B0503020204020204" pitchFamily="34" charset="-122"/>
            </a:endParaRPr>
          </a:p>
          <a:p>
            <a:pPr>
              <a:lnSpc>
                <a:spcPct val="200000"/>
              </a:lnSpc>
              <a:buFont typeface="Wingdings" panose="05000000000000000000" charset="0"/>
              <a:buChar char=""/>
            </a:pPr>
            <a:r>
              <a:rPr lang="en-US" altLang="zh-CN" sz="1200" spc="60" dirty="0">
                <a:solidFill>
                  <a:schemeClr val="tx1">
                    <a:lumMod val="75000"/>
                    <a:lumOff val="25000"/>
                  </a:schemeClr>
                </a:solidFill>
                <a:latin typeface="Arial" panose="020B0604020202020204" pitchFamily="34" charset="0"/>
                <a:ea typeface="微软雅黑" panose="020B0503020204020204" pitchFamily="34" charset="-122"/>
                <a:sym typeface="+mn-ea"/>
              </a:rPr>
              <a:t>张女士2008年8月1日入职，2021年9月26日劳动合同解除，解除原因是用人单位提出双方协商一致解除，离职前12个月平均工资50000元</a:t>
            </a:r>
            <a:r>
              <a:rPr lang="en-US" altLang="zh-CN" sz="1200" spc="60" dirty="0" smtClean="0">
                <a:solidFill>
                  <a:schemeClr val="tx1">
                    <a:lumMod val="75000"/>
                    <a:lumOff val="25000"/>
                  </a:schemeClr>
                </a:solidFill>
                <a:latin typeface="Arial" panose="020B0604020202020204" pitchFamily="34" charset="0"/>
                <a:ea typeface="微软雅黑" panose="020B0503020204020204" pitchFamily="34" charset="-122"/>
                <a:sym typeface="+mn-ea"/>
              </a:rPr>
              <a:t>。</a:t>
            </a:r>
            <a:endParaRPr lang="en-US" altLang="zh-CN" sz="1200" spc="60" dirty="0">
              <a:solidFill>
                <a:schemeClr val="tx1">
                  <a:lumMod val="75000"/>
                  <a:lumOff val="25000"/>
                </a:schemeClr>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p:nvPr/>
        </p:nvSpPr>
        <p:spPr>
          <a:xfrm>
            <a:off x="611560" y="175643"/>
            <a:ext cx="4176464" cy="415172"/>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2000" b="1" dirty="0">
              <a:solidFill>
                <a:schemeClr val="tx1">
                  <a:lumMod val="65000"/>
                  <a:lumOff val="35000"/>
                </a:schemeClr>
              </a:solidFill>
              <a:latin typeface="FangSong" panose="02010609060101010101" pitchFamily="49" charset="-122"/>
              <a:ea typeface="FangSong" panose="02010609060101010101" pitchFamily="49" charset="-122"/>
            </a:endParaRPr>
          </a:p>
        </p:txBody>
      </p:sp>
      <p:sp>
        <p:nvSpPr>
          <p:cNvPr id="50" name="矩形: 圆角 49"/>
          <p:cNvSpPr/>
          <p:nvPr/>
        </p:nvSpPr>
        <p:spPr>
          <a:xfrm>
            <a:off x="-252536"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p:cNvSpPr/>
          <p:nvPr/>
        </p:nvSpPr>
        <p:spPr>
          <a:xfrm>
            <a:off x="8593120" y="267494"/>
            <a:ext cx="792088" cy="205898"/>
          </a:xfrm>
          <a:prstGeom prst="roundRect">
            <a:avLst>
              <a:gd name="adj" fmla="val 50000"/>
            </a:avLst>
          </a:prstGeom>
          <a:solidFill>
            <a:srgbClr val="3741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内容占位符 2"/>
          <p:cNvSpPr txBox="1"/>
          <p:nvPr/>
        </p:nvSpPr>
        <p:spPr>
          <a:xfrm>
            <a:off x="539552" y="1343024"/>
            <a:ext cx="7920880" cy="3434629"/>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None/>
            </a:pPr>
            <a:r>
              <a:rPr lang="zh-CN" altLang="en-US" sz="1400" b="1" spc="200" dirty="0">
                <a:ln w="3175">
                  <a:noFill/>
                  <a:prstDash val="dash"/>
                </a:ln>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《最高人民法院关于审理劳动争议案件适用法律问题的解释（一）》</a:t>
            </a:r>
            <a:endParaRPr lang="zh-CN" altLang="en-US" sz="1400" b="1" spc="200" dirty="0">
              <a:ln w="3175">
                <a:noFill/>
                <a:prstDash val="dash"/>
              </a:ln>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79400" lvl="0" indent="-279400" algn="just" fontAlgn="ctr">
              <a:lnSpc>
                <a:spcPct val="120000"/>
              </a:lnSpc>
              <a:spcBef>
                <a:spcPts val="0"/>
              </a:spcBef>
              <a:spcAft>
                <a:spcPts val="800"/>
              </a:spcAft>
              <a:buSzPct val="100000"/>
              <a:buFont typeface="Wingdings" panose="05000000000000000000" charset="0"/>
              <a:buChar char="l"/>
            </a:pPr>
            <a:r>
              <a:rPr lang="zh-CN" altLang="en-US" sz="1200" spc="1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第四十六条 劳动者非因本人原因从原用人单位被安排到新用人单位工作，原用人单位未支付经济补偿，劳动者依据劳动合同法第三十八条规定与新用人单位解除劳动合同，或者新用人单位向劳动者提出解除、终止劳动合同，在计算支付经济补偿或赔偿金的工作年限时，劳动者请求把在原用人单位的工作年限合并计算为新用人单位工作年限的，人民法院应予支持。</a:t>
            </a:r>
            <a:endParaRPr lang="zh-CN" altLang="en-US" sz="1200" spc="1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79400" lvl="1" indent="0" algn="just" fontAlgn="auto">
              <a:lnSpc>
                <a:spcPct val="120000"/>
              </a:lnSpc>
              <a:spcBef>
                <a:spcPts val="0"/>
              </a:spcBef>
              <a:spcAft>
                <a:spcPts val="600"/>
              </a:spcAft>
              <a:buSzPct val="100000"/>
              <a:buNone/>
            </a:pPr>
            <a:r>
              <a:rPr lang="zh-CN" altLang="en-US" sz="1200" spc="1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用人单位符合下列情形之一的，应当认定属于“劳动者非因本人原因从原用人单位被安排到新用人单位工作”：</a:t>
            </a:r>
            <a:endParaRPr lang="zh-CN" altLang="en-US" sz="1200" spc="1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762000" lvl="2" indent="0" algn="just" fontAlgn="ctr">
              <a:lnSpc>
                <a:spcPct val="120000"/>
              </a:lnSpc>
              <a:spcBef>
                <a:spcPts val="0"/>
              </a:spcBef>
              <a:spcAft>
                <a:spcPts val="600"/>
              </a:spcAft>
              <a:buSzPct val="100000"/>
              <a:buFont typeface="+mj-ea"/>
              <a:buAutoNum type="circleNumDbPlain"/>
            </a:pPr>
            <a:r>
              <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劳动者仍在原工作场所、工作岗位工作，劳动合同主体由原用人单位变更为新用人单位；</a:t>
            </a:r>
            <a:endPar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762000" lvl="2" indent="0" algn="just" fontAlgn="ctr">
              <a:lnSpc>
                <a:spcPct val="120000"/>
              </a:lnSpc>
              <a:spcBef>
                <a:spcPts val="0"/>
              </a:spcBef>
              <a:spcAft>
                <a:spcPts val="600"/>
              </a:spcAft>
              <a:buSzPct val="100000"/>
              <a:buFont typeface="+mj-ea"/>
              <a:buAutoNum type="circleNumDbPlain"/>
            </a:pPr>
            <a:r>
              <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用人单位以组织委派或任命形式对劳动者进行工作调动；</a:t>
            </a:r>
            <a:endPar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762000" lvl="2" indent="0" algn="just" fontAlgn="ctr">
              <a:lnSpc>
                <a:spcPct val="120000"/>
              </a:lnSpc>
              <a:spcBef>
                <a:spcPts val="0"/>
              </a:spcBef>
              <a:spcAft>
                <a:spcPts val="600"/>
              </a:spcAft>
              <a:buSzPct val="100000"/>
              <a:buFont typeface="+mj-ea"/>
              <a:buAutoNum type="circleNumDbPlain"/>
            </a:pPr>
            <a:r>
              <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因用人单位合并、分立等原因导致劳动者工作调动；</a:t>
            </a:r>
            <a:endPar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762000" lvl="2" indent="0" algn="just" fontAlgn="ctr">
              <a:lnSpc>
                <a:spcPct val="120000"/>
              </a:lnSpc>
              <a:spcBef>
                <a:spcPts val="0"/>
              </a:spcBef>
              <a:spcAft>
                <a:spcPts val="600"/>
              </a:spcAft>
              <a:buSzPct val="100000"/>
              <a:buFont typeface="+mj-ea"/>
              <a:buAutoNum type="circleNumDbPlain"/>
            </a:pPr>
            <a:r>
              <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用人单位及其关联企业与劳动者轮流订立劳动合同；</a:t>
            </a:r>
            <a:endPar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762000" lvl="2" indent="0" algn="just" fontAlgn="ctr">
              <a:lnSpc>
                <a:spcPct val="120000"/>
              </a:lnSpc>
              <a:spcBef>
                <a:spcPts val="0"/>
              </a:spcBef>
              <a:spcAft>
                <a:spcPts val="600"/>
              </a:spcAft>
              <a:buSzPct val="100000"/>
              <a:buFont typeface="+mj-ea"/>
              <a:buAutoNum type="circleNumDbPlain"/>
            </a:pPr>
            <a:r>
              <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其他合理情形</a:t>
            </a:r>
            <a:r>
              <a:rPr lang="zh-CN" altLang="en-US" sz="1200" spc="60" dirty="0" smtClean="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200" spc="6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8" name="TextBox 47"/>
          <p:cNvSpPr txBox="1"/>
          <p:nvPr/>
        </p:nvSpPr>
        <p:spPr>
          <a:xfrm>
            <a:off x="539552" y="683895"/>
            <a:ext cx="7920880" cy="321945"/>
          </a:xfrm>
          <a:prstGeom prst="rect">
            <a:avLst/>
          </a:prstGeom>
          <a:solidFill>
            <a:schemeClr val="accent2"/>
          </a:solidFill>
          <a:effectLst>
            <a:outerShdw blurRad="342900" dist="50800" dir="5400000" sx="94000" sy="94000" algn="ctr" rotWithShape="0">
              <a:srgbClr val="000000">
                <a:alpha val="73000"/>
              </a:srgbClr>
            </a:outerShdw>
          </a:effectLst>
        </p:spPr>
        <p:txBody>
          <a:bodyPr wrap="none" lIns="0" tIns="0" rIns="0" bIns="0" anchor="ctr">
            <a:normAutofit/>
          </a:bodyPr>
          <a:lstStyle/>
          <a:p>
            <a:pPr lvl="0"/>
            <a:r>
              <a:rPr lang="zh-CN" altLang="en-US" sz="2000" b="1" dirty="0">
                <a:solidFill>
                  <a:schemeClr val="bg1"/>
                </a:solidFill>
                <a:latin typeface="FangSong" panose="02010609060101010101" pitchFamily="49" charset="-122"/>
                <a:ea typeface="FangSong" panose="02010609060101010101" pitchFamily="49" charset="-122"/>
              </a:rPr>
              <a:t>八</a:t>
            </a:r>
            <a:r>
              <a:rPr lang="zh-CN" altLang="en-US" sz="2000" b="1" dirty="0" smtClean="0">
                <a:solidFill>
                  <a:schemeClr val="bg1"/>
                </a:solidFill>
                <a:latin typeface="FangSong" panose="02010609060101010101" pitchFamily="49" charset="-122"/>
                <a:ea typeface="FangSong" panose="02010609060101010101" pitchFamily="49" charset="-122"/>
              </a:rPr>
              <a:t>、</a:t>
            </a:r>
            <a:r>
              <a:rPr lang="zh-CN" altLang="en-US" sz="2000" b="1" dirty="0" smtClean="0">
                <a:solidFill>
                  <a:schemeClr val="bg1"/>
                </a:solidFill>
                <a:latin typeface="FangSong" panose="02010609060101010101" pitchFamily="49" charset="-122"/>
                <a:ea typeface="FangSong" panose="02010609060101010101" pitchFamily="49" charset="-122"/>
                <a:sym typeface="+mn-ea"/>
              </a:rPr>
              <a:t>准确把握非因本人原因被安排到新用人单位工作的年限累计计算</a:t>
            </a:r>
            <a:endParaRPr lang="zh-CN" altLang="en-US" sz="2000"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268696" y="2063918"/>
            <a:ext cx="2808311" cy="830997"/>
          </a:xfrm>
          <a:prstGeom prst="rect">
            <a:avLst/>
          </a:prstGeom>
        </p:spPr>
        <p:txBody>
          <a:bodyPr wrap="square">
            <a:spAutoFit/>
          </a:bodyPr>
          <a:lstStyle/>
          <a:p>
            <a:pPr fontAlgn="auto">
              <a:spcBef>
                <a:spcPts val="0"/>
              </a:spcBef>
              <a:spcAft>
                <a:spcPts val="0"/>
              </a:spcAft>
              <a:defRPr/>
            </a:pPr>
            <a:r>
              <a:rPr lang="zh-CN" altLang="en-US" sz="4800" b="1" spc="300" dirty="0">
                <a:solidFill>
                  <a:schemeClr val="tx1">
                    <a:lumMod val="65000"/>
                    <a:lumOff val="35000"/>
                  </a:schemeClr>
                </a:solidFill>
                <a:latin typeface="FangSong" panose="02010609060101010101" pitchFamily="49" charset="-122"/>
                <a:ea typeface="FangSong" panose="02010609060101010101" pitchFamily="49" charset="-122"/>
                <a:sym typeface="微软雅黑" panose="020B0503020204020204" pitchFamily="34" charset="-122"/>
              </a:rPr>
              <a:t>感谢聆听</a:t>
            </a:r>
            <a:endParaRPr lang="zh-CN" altLang="en-US" sz="4800" b="1" spc="300" dirty="0">
              <a:solidFill>
                <a:schemeClr val="tx1">
                  <a:lumMod val="65000"/>
                  <a:lumOff val="35000"/>
                </a:schemeClr>
              </a:solidFill>
              <a:latin typeface="FangSong" panose="02010609060101010101" pitchFamily="49" charset="-122"/>
              <a:ea typeface="FangSong" panose="02010609060101010101" pitchFamily="49" charset="-122"/>
              <a:sym typeface="微软雅黑" panose="020B0503020204020204" pitchFamily="34" charset="-122"/>
            </a:endParaRPr>
          </a:p>
        </p:txBody>
      </p:sp>
      <p:sp>
        <p:nvSpPr>
          <p:cNvPr id="15" name="矩形 3"/>
          <p:cNvSpPr/>
          <p:nvPr/>
        </p:nvSpPr>
        <p:spPr>
          <a:xfrm>
            <a:off x="0" y="-9582"/>
            <a:ext cx="7668344" cy="4597556"/>
          </a:xfrm>
          <a:custGeom>
            <a:avLst/>
            <a:gdLst>
              <a:gd name="connsiteX0" fmla="*/ 0 w 6918835"/>
              <a:gd name="connsiteY0" fmla="*/ 0 h 3891845"/>
              <a:gd name="connsiteX1" fmla="*/ 6918835 w 6918835"/>
              <a:gd name="connsiteY1" fmla="*/ 0 h 3891845"/>
              <a:gd name="connsiteX2" fmla="*/ 6918835 w 6918835"/>
              <a:gd name="connsiteY2" fmla="*/ 3891845 h 3891845"/>
              <a:gd name="connsiteX3" fmla="*/ 0 w 6918835"/>
              <a:gd name="connsiteY3" fmla="*/ 3891845 h 3891845"/>
              <a:gd name="connsiteX4" fmla="*/ 0 w 6918835"/>
              <a:gd name="connsiteY4" fmla="*/ 0 h 3891845"/>
              <a:gd name="connsiteX0-1" fmla="*/ 0 w 6918835"/>
              <a:gd name="connsiteY0-2" fmla="*/ 0 h 3891845"/>
              <a:gd name="connsiteX1-3" fmla="*/ 6918835 w 6918835"/>
              <a:gd name="connsiteY1-4" fmla="*/ 0 h 3891845"/>
              <a:gd name="connsiteX2-5" fmla="*/ 0 w 6918835"/>
              <a:gd name="connsiteY2-6" fmla="*/ 3891845 h 3891845"/>
              <a:gd name="connsiteX3-7" fmla="*/ 0 w 6918835"/>
              <a:gd name="connsiteY3-8" fmla="*/ 0 h 3891845"/>
              <a:gd name="connsiteX0-9" fmla="*/ 0 w 6918835"/>
              <a:gd name="connsiteY0-10" fmla="*/ 0 h 3770353"/>
              <a:gd name="connsiteX1-11" fmla="*/ 6918835 w 6918835"/>
              <a:gd name="connsiteY1-12" fmla="*/ 0 h 3770353"/>
              <a:gd name="connsiteX2-13" fmla="*/ 0 w 6918835"/>
              <a:gd name="connsiteY2-14" fmla="*/ 3770353 h 3770353"/>
              <a:gd name="connsiteX3-15" fmla="*/ 0 w 6918835"/>
              <a:gd name="connsiteY3-16" fmla="*/ 0 h 3770353"/>
            </a:gdLst>
            <a:ahLst/>
            <a:cxnLst>
              <a:cxn ang="0">
                <a:pos x="connsiteX0-1" y="connsiteY0-2"/>
              </a:cxn>
              <a:cxn ang="0">
                <a:pos x="connsiteX1-3" y="connsiteY1-4"/>
              </a:cxn>
              <a:cxn ang="0">
                <a:pos x="connsiteX2-5" y="connsiteY2-6"/>
              </a:cxn>
              <a:cxn ang="0">
                <a:pos x="connsiteX3-7" y="connsiteY3-8"/>
              </a:cxn>
            </a:cxnLst>
            <a:rect l="l" t="t" r="r" b="b"/>
            <a:pathLst>
              <a:path w="6918835" h="3770353">
                <a:moveTo>
                  <a:pt x="0" y="0"/>
                </a:moveTo>
                <a:lnTo>
                  <a:pt x="6918835" y="0"/>
                </a:lnTo>
                <a:lnTo>
                  <a:pt x="0" y="3770353"/>
                </a:lnTo>
                <a:lnTo>
                  <a:pt x="0" y="0"/>
                </a:ln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圆角 15"/>
          <p:cNvSpPr/>
          <p:nvPr/>
        </p:nvSpPr>
        <p:spPr>
          <a:xfrm rot="19844542">
            <a:off x="1599246" y="2847815"/>
            <a:ext cx="2174453" cy="211136"/>
          </a:xfrm>
          <a:prstGeom prst="roundRect">
            <a:avLst>
              <a:gd name="adj" fmla="val 50000"/>
            </a:avLst>
          </a:prstGeom>
          <a:solidFill>
            <a:srgbClr val="7F86A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rot="19844542">
            <a:off x="2888483" y="1490557"/>
            <a:ext cx="3900511" cy="605252"/>
          </a:xfrm>
          <a:prstGeom prst="roundRect">
            <a:avLst>
              <a:gd name="adj" fmla="val 50000"/>
            </a:avLst>
          </a:prstGeom>
          <a:solidFill>
            <a:srgbClr val="37415C">
              <a:alpha val="61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rot="19844542">
            <a:off x="1877735" y="1610883"/>
            <a:ext cx="3900511" cy="605252"/>
          </a:xfrm>
          <a:prstGeom prst="roundRect">
            <a:avLst>
              <a:gd name="adj" fmla="val 50000"/>
            </a:avLst>
          </a:prstGeom>
          <a:solidFill>
            <a:srgbClr val="76A6D7">
              <a:alpha val="65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p:cNvSpPr/>
          <p:nvPr/>
        </p:nvSpPr>
        <p:spPr>
          <a:xfrm rot="19844542">
            <a:off x="6876273" y="4438097"/>
            <a:ext cx="2983475" cy="232798"/>
          </a:xfrm>
          <a:prstGeom prst="roundRect">
            <a:avLst>
              <a:gd name="adj" fmla="val 50000"/>
            </a:avLst>
          </a:prstGeom>
          <a:solidFill>
            <a:srgbClr val="37415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rot="19844542">
            <a:off x="6322846" y="4723032"/>
            <a:ext cx="2174453" cy="211136"/>
          </a:xfrm>
          <a:prstGeom prst="roundRect">
            <a:avLst>
              <a:gd name="adj" fmla="val 50000"/>
            </a:avLst>
          </a:prstGeom>
          <a:solidFill>
            <a:srgbClr val="76A6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2" presetClass="entr" presetSubtype="3" fill="hold" grpId="0" nodeType="withEffect" p14:presetBounceEnd="38000">
                                      <p:stCondLst>
                                        <p:cond delay="250"/>
                                      </p:stCondLst>
                                      <p:childTnLst>
                                        <p:set>
                                          <p:cBhvr>
                                            <p:cTn id="9" dur="1" fill="hold">
                                              <p:stCondLst>
                                                <p:cond delay="0"/>
                                              </p:stCondLst>
                                            </p:cTn>
                                            <p:tgtEl>
                                              <p:spTgt spid="18"/>
                                            </p:tgtEl>
                                            <p:attrNameLst>
                                              <p:attrName>style.visibility</p:attrName>
                                            </p:attrNameLst>
                                          </p:cBhvr>
                                          <p:to>
                                            <p:strVal val="visible"/>
                                          </p:to>
                                        </p:set>
                                        <p:anim calcmode="lin" valueType="num" p14:bounceEnd="38000">
                                          <p:cBhvr additive="base">
                                            <p:cTn id="10" dur="750" fill="hold"/>
                                            <p:tgtEl>
                                              <p:spTgt spid="18"/>
                                            </p:tgtEl>
                                            <p:attrNameLst>
                                              <p:attrName>ppt_x</p:attrName>
                                            </p:attrNameLst>
                                          </p:cBhvr>
                                          <p:tavLst>
                                            <p:tav tm="0">
                                              <p:val>
                                                <p:strVal val="1+#ppt_w/2"/>
                                              </p:val>
                                            </p:tav>
                                            <p:tav tm="100000">
                                              <p:val>
                                                <p:strVal val="#ppt_x"/>
                                              </p:val>
                                            </p:tav>
                                          </p:tavLst>
                                        </p:anim>
                                        <p:anim calcmode="lin" valueType="num" p14:bounceEnd="38000">
                                          <p:cBhvr additive="base">
                                            <p:cTn id="11" dur="750" fill="hold"/>
                                            <p:tgtEl>
                                              <p:spTgt spid="18"/>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14:presetBounceEnd="38000">
                                      <p:stCondLst>
                                        <p:cond delay="500"/>
                                      </p:stCondLst>
                                      <p:childTnLst>
                                        <p:set>
                                          <p:cBhvr>
                                            <p:cTn id="13" dur="1" fill="hold">
                                              <p:stCondLst>
                                                <p:cond delay="0"/>
                                              </p:stCondLst>
                                            </p:cTn>
                                            <p:tgtEl>
                                              <p:spTgt spid="17"/>
                                            </p:tgtEl>
                                            <p:attrNameLst>
                                              <p:attrName>style.visibility</p:attrName>
                                            </p:attrNameLst>
                                          </p:cBhvr>
                                          <p:to>
                                            <p:strVal val="visible"/>
                                          </p:to>
                                        </p:set>
                                        <p:anim calcmode="lin" valueType="num" p14:bounceEnd="38000">
                                          <p:cBhvr additive="base">
                                            <p:cTn id="14" dur="750" fill="hold"/>
                                            <p:tgtEl>
                                              <p:spTgt spid="17"/>
                                            </p:tgtEl>
                                            <p:attrNameLst>
                                              <p:attrName>ppt_x</p:attrName>
                                            </p:attrNameLst>
                                          </p:cBhvr>
                                          <p:tavLst>
                                            <p:tav tm="0">
                                              <p:val>
                                                <p:strVal val="1+#ppt_w/2"/>
                                              </p:val>
                                            </p:tav>
                                            <p:tav tm="100000">
                                              <p:val>
                                                <p:strVal val="#ppt_x"/>
                                              </p:val>
                                            </p:tav>
                                          </p:tavLst>
                                        </p:anim>
                                        <p:anim calcmode="lin" valueType="num" p14:bounceEnd="38000">
                                          <p:cBhvr additive="base">
                                            <p:cTn id="15" dur="750" fill="hold"/>
                                            <p:tgtEl>
                                              <p:spTgt spid="17"/>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14:presetBounceEnd="38000">
                                      <p:stCondLst>
                                        <p:cond delay="750"/>
                                      </p:stCondLst>
                                      <p:childTnLst>
                                        <p:set>
                                          <p:cBhvr>
                                            <p:cTn id="17" dur="1" fill="hold">
                                              <p:stCondLst>
                                                <p:cond delay="0"/>
                                              </p:stCondLst>
                                            </p:cTn>
                                            <p:tgtEl>
                                              <p:spTgt spid="16"/>
                                            </p:tgtEl>
                                            <p:attrNameLst>
                                              <p:attrName>style.visibility</p:attrName>
                                            </p:attrNameLst>
                                          </p:cBhvr>
                                          <p:to>
                                            <p:strVal val="visible"/>
                                          </p:to>
                                        </p:set>
                                        <p:anim calcmode="lin" valueType="num" p14:bounceEnd="38000">
                                          <p:cBhvr additive="base">
                                            <p:cTn id="18" dur="75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19" dur="750" fill="hold"/>
                                            <p:tgtEl>
                                              <p:spTgt spid="16"/>
                                            </p:tgtEl>
                                            <p:attrNameLst>
                                              <p:attrName>ppt_y</p:attrName>
                                            </p:attrNameLst>
                                          </p:cBhvr>
                                          <p:tavLst>
                                            <p:tav tm="0">
                                              <p:val>
                                                <p:strVal val="0-#ppt_h/2"/>
                                              </p:val>
                                            </p:tav>
                                            <p:tav tm="100000">
                                              <p:val>
                                                <p:strVal val="#ppt_y"/>
                                              </p:val>
                                            </p:tav>
                                          </p:tavLst>
                                        </p:anim>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par>
                              <p:cTn id="27" fill="hold">
                                <p:stCondLst>
                                  <p:cond delay="1000"/>
                                </p:stCondLst>
                                <p:childTnLst>
                                  <p:par>
                                    <p:cTn id="28" presetID="5" presetClass="entr" presetSubtype="1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checkerboard(across)">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7" grpId="0" animBg="1"/>
          <p:bldP spid="18" grpId="0" animBg="1"/>
          <p:bldP spid="19" grpId="0" animBg="1"/>
          <p:bldP spid="2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2" presetClass="entr" presetSubtype="3" fill="hold" grpId="0" nodeType="withEffect">
                                      <p:stCondLst>
                                        <p:cond delay="25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750" fill="hold"/>
                                            <p:tgtEl>
                                              <p:spTgt spid="18"/>
                                            </p:tgtEl>
                                            <p:attrNameLst>
                                              <p:attrName>ppt_x</p:attrName>
                                            </p:attrNameLst>
                                          </p:cBhvr>
                                          <p:tavLst>
                                            <p:tav tm="0">
                                              <p:val>
                                                <p:strVal val="1+#ppt_w/2"/>
                                              </p:val>
                                            </p:tav>
                                            <p:tav tm="100000">
                                              <p:val>
                                                <p:strVal val="#ppt_x"/>
                                              </p:val>
                                            </p:tav>
                                          </p:tavLst>
                                        </p:anim>
                                        <p:anim calcmode="lin" valueType="num">
                                          <p:cBhvr additive="base">
                                            <p:cTn id="11" dur="750" fill="hold"/>
                                            <p:tgtEl>
                                              <p:spTgt spid="18"/>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stCondLst>
                                        <p:cond delay="50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750" fill="hold"/>
                                            <p:tgtEl>
                                              <p:spTgt spid="17"/>
                                            </p:tgtEl>
                                            <p:attrNameLst>
                                              <p:attrName>ppt_x</p:attrName>
                                            </p:attrNameLst>
                                          </p:cBhvr>
                                          <p:tavLst>
                                            <p:tav tm="0">
                                              <p:val>
                                                <p:strVal val="1+#ppt_w/2"/>
                                              </p:val>
                                            </p:tav>
                                            <p:tav tm="100000">
                                              <p:val>
                                                <p:strVal val="#ppt_x"/>
                                              </p:val>
                                            </p:tav>
                                          </p:tavLst>
                                        </p:anim>
                                        <p:anim calcmode="lin" valueType="num">
                                          <p:cBhvr additive="base">
                                            <p:cTn id="15" dur="750" fill="hold"/>
                                            <p:tgtEl>
                                              <p:spTgt spid="17"/>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75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750" fill="hold"/>
                                            <p:tgtEl>
                                              <p:spTgt spid="16"/>
                                            </p:tgtEl>
                                            <p:attrNameLst>
                                              <p:attrName>ppt_x</p:attrName>
                                            </p:attrNameLst>
                                          </p:cBhvr>
                                          <p:tavLst>
                                            <p:tav tm="0">
                                              <p:val>
                                                <p:strVal val="1+#ppt_w/2"/>
                                              </p:val>
                                            </p:tav>
                                            <p:tav tm="100000">
                                              <p:val>
                                                <p:strVal val="#ppt_x"/>
                                              </p:val>
                                            </p:tav>
                                          </p:tavLst>
                                        </p:anim>
                                        <p:anim calcmode="lin" valueType="num">
                                          <p:cBhvr additive="base">
                                            <p:cTn id="19" dur="750" fill="hold"/>
                                            <p:tgtEl>
                                              <p:spTgt spid="16"/>
                                            </p:tgtEl>
                                            <p:attrNameLst>
                                              <p:attrName>ppt_y</p:attrName>
                                            </p:attrNameLst>
                                          </p:cBhvr>
                                          <p:tavLst>
                                            <p:tav tm="0">
                                              <p:val>
                                                <p:strVal val="0-#ppt_h/2"/>
                                              </p:val>
                                            </p:tav>
                                            <p:tav tm="100000">
                                              <p:val>
                                                <p:strVal val="#ppt_y"/>
                                              </p:val>
                                            </p:tav>
                                          </p:tavLst>
                                        </p:anim>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par>
                              <p:cTn id="27" fill="hold">
                                <p:stCondLst>
                                  <p:cond delay="1000"/>
                                </p:stCondLst>
                                <p:childTnLst>
                                  <p:par>
                                    <p:cTn id="28" presetID="5" presetClass="entr" presetSubtype="1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checkerboard(across)">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7" grpId="0" animBg="1"/>
          <p:bldP spid="18" grpId="0" animBg="1"/>
          <p:bldP spid="19" grpId="0" animBg="1"/>
          <p:bldP spid="20" grpId="0" animBg="1"/>
        </p:bldLst>
      </p:timing>
    </mc:Fallback>
  </mc:AlternateContent>
</p:sld>
</file>

<file path=ppt/theme/theme1.xml><?xml version="1.0" encoding="utf-8"?>
<a:theme xmlns:a="http://schemas.openxmlformats.org/drawingml/2006/main" name="第一PPT，www.1ppt.com">
  <a:themeElements>
    <a:clrScheme name="自定义 237">
      <a:dk1>
        <a:srgbClr val="000000"/>
      </a:dk1>
      <a:lt1>
        <a:srgbClr val="FFFFFF"/>
      </a:lt1>
      <a:dk2>
        <a:srgbClr val="778495"/>
      </a:dk2>
      <a:lt2>
        <a:srgbClr val="F0F0F0"/>
      </a:lt2>
      <a:accent1>
        <a:srgbClr val="76A6D7"/>
      </a:accent1>
      <a:accent2>
        <a:srgbClr val="37415C"/>
      </a:accent2>
      <a:accent3>
        <a:srgbClr val="76A6D7"/>
      </a:accent3>
      <a:accent4>
        <a:srgbClr val="37415C"/>
      </a:accent4>
      <a:accent5>
        <a:srgbClr val="76A6D7"/>
      </a:accent5>
      <a:accent6>
        <a:srgbClr val="37415C"/>
      </a:accent6>
      <a:hlink>
        <a:srgbClr val="76A6D7"/>
      </a:hlink>
      <a:folHlink>
        <a:srgbClr val="37415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37">
    <a:dk1>
      <a:srgbClr val="000000"/>
    </a:dk1>
    <a:lt1>
      <a:srgbClr val="FFFFFF"/>
    </a:lt1>
    <a:dk2>
      <a:srgbClr val="778495"/>
    </a:dk2>
    <a:lt2>
      <a:srgbClr val="F0F0F0"/>
    </a:lt2>
    <a:accent1>
      <a:srgbClr val="76A6D7"/>
    </a:accent1>
    <a:accent2>
      <a:srgbClr val="37415C"/>
    </a:accent2>
    <a:accent3>
      <a:srgbClr val="76A6D7"/>
    </a:accent3>
    <a:accent4>
      <a:srgbClr val="37415C"/>
    </a:accent4>
    <a:accent5>
      <a:srgbClr val="76A6D7"/>
    </a:accent5>
    <a:accent6>
      <a:srgbClr val="37415C"/>
    </a:accent6>
    <a:hlink>
      <a:srgbClr val="76A6D7"/>
    </a:hlink>
    <a:folHlink>
      <a:srgbClr val="37415C"/>
    </a:folHlink>
  </a:clrScheme>
</a:themeOverride>
</file>

<file path=ppt/theme/themeOverride2.xml><?xml version="1.0" encoding="utf-8"?>
<a:themeOverride xmlns:a="http://schemas.openxmlformats.org/drawingml/2006/main">
  <a:clrScheme name="自定义 237">
    <a:dk1>
      <a:srgbClr val="000000"/>
    </a:dk1>
    <a:lt1>
      <a:srgbClr val="FFFFFF"/>
    </a:lt1>
    <a:dk2>
      <a:srgbClr val="778495"/>
    </a:dk2>
    <a:lt2>
      <a:srgbClr val="F0F0F0"/>
    </a:lt2>
    <a:accent1>
      <a:srgbClr val="76A6D7"/>
    </a:accent1>
    <a:accent2>
      <a:srgbClr val="37415C"/>
    </a:accent2>
    <a:accent3>
      <a:srgbClr val="76A6D7"/>
    </a:accent3>
    <a:accent4>
      <a:srgbClr val="37415C"/>
    </a:accent4>
    <a:accent5>
      <a:srgbClr val="76A6D7"/>
    </a:accent5>
    <a:accent6>
      <a:srgbClr val="37415C"/>
    </a:accent6>
    <a:hlink>
      <a:srgbClr val="76A6D7"/>
    </a:hlink>
    <a:folHlink>
      <a:srgbClr val="37415C"/>
    </a:folHlink>
  </a:clrScheme>
</a:themeOverride>
</file>

<file path=ppt/theme/themeOverride3.xml><?xml version="1.0" encoding="utf-8"?>
<a:themeOverride xmlns:a="http://schemas.openxmlformats.org/drawingml/2006/main">
  <a:clrScheme name="自定义 237">
    <a:dk1>
      <a:srgbClr val="000000"/>
    </a:dk1>
    <a:lt1>
      <a:srgbClr val="FFFFFF"/>
    </a:lt1>
    <a:dk2>
      <a:srgbClr val="778495"/>
    </a:dk2>
    <a:lt2>
      <a:srgbClr val="F0F0F0"/>
    </a:lt2>
    <a:accent1>
      <a:srgbClr val="76A6D7"/>
    </a:accent1>
    <a:accent2>
      <a:srgbClr val="37415C"/>
    </a:accent2>
    <a:accent3>
      <a:srgbClr val="76A6D7"/>
    </a:accent3>
    <a:accent4>
      <a:srgbClr val="37415C"/>
    </a:accent4>
    <a:accent5>
      <a:srgbClr val="76A6D7"/>
    </a:accent5>
    <a:accent6>
      <a:srgbClr val="37415C"/>
    </a:accent6>
    <a:hlink>
      <a:srgbClr val="76A6D7"/>
    </a:hlink>
    <a:folHlink>
      <a:srgbClr val="37415C"/>
    </a:folHlink>
  </a:clrScheme>
</a:themeOverride>
</file>

<file path=ppt/theme/themeOverride4.xml><?xml version="1.0" encoding="utf-8"?>
<a:themeOverride xmlns:a="http://schemas.openxmlformats.org/drawingml/2006/main">
  <a:clrScheme name="自定义 237">
    <a:dk1>
      <a:srgbClr val="000000"/>
    </a:dk1>
    <a:lt1>
      <a:srgbClr val="FFFFFF"/>
    </a:lt1>
    <a:dk2>
      <a:srgbClr val="778495"/>
    </a:dk2>
    <a:lt2>
      <a:srgbClr val="F0F0F0"/>
    </a:lt2>
    <a:accent1>
      <a:srgbClr val="76A6D7"/>
    </a:accent1>
    <a:accent2>
      <a:srgbClr val="37415C"/>
    </a:accent2>
    <a:accent3>
      <a:srgbClr val="76A6D7"/>
    </a:accent3>
    <a:accent4>
      <a:srgbClr val="37415C"/>
    </a:accent4>
    <a:accent5>
      <a:srgbClr val="76A6D7"/>
    </a:accent5>
    <a:accent6>
      <a:srgbClr val="37415C"/>
    </a:accent6>
    <a:hlink>
      <a:srgbClr val="76A6D7"/>
    </a:hlink>
    <a:folHlink>
      <a:srgbClr val="37415C"/>
    </a:folHlink>
  </a:clrScheme>
</a:themeOverride>
</file>

<file path=ppt/theme/themeOverride5.xml><?xml version="1.0" encoding="utf-8"?>
<a:themeOverride xmlns:a="http://schemas.openxmlformats.org/drawingml/2006/main">
  <a:clrScheme name="自定义 237">
    <a:dk1>
      <a:srgbClr val="000000"/>
    </a:dk1>
    <a:lt1>
      <a:srgbClr val="FFFFFF"/>
    </a:lt1>
    <a:dk2>
      <a:srgbClr val="778495"/>
    </a:dk2>
    <a:lt2>
      <a:srgbClr val="F0F0F0"/>
    </a:lt2>
    <a:accent1>
      <a:srgbClr val="76A6D7"/>
    </a:accent1>
    <a:accent2>
      <a:srgbClr val="37415C"/>
    </a:accent2>
    <a:accent3>
      <a:srgbClr val="76A6D7"/>
    </a:accent3>
    <a:accent4>
      <a:srgbClr val="37415C"/>
    </a:accent4>
    <a:accent5>
      <a:srgbClr val="76A6D7"/>
    </a:accent5>
    <a:accent6>
      <a:srgbClr val="37415C"/>
    </a:accent6>
    <a:hlink>
      <a:srgbClr val="76A6D7"/>
    </a:hlink>
    <a:folHlink>
      <a:srgbClr val="37415C"/>
    </a:folHlink>
  </a:clrScheme>
</a:themeOverride>
</file>

<file path=ppt/theme/themeOverride6.xml><?xml version="1.0" encoding="utf-8"?>
<a:themeOverride xmlns:a="http://schemas.openxmlformats.org/drawingml/2006/main">
  <a:clrScheme name="自定义 237">
    <a:dk1>
      <a:srgbClr val="000000"/>
    </a:dk1>
    <a:lt1>
      <a:srgbClr val="FFFFFF"/>
    </a:lt1>
    <a:dk2>
      <a:srgbClr val="778495"/>
    </a:dk2>
    <a:lt2>
      <a:srgbClr val="F0F0F0"/>
    </a:lt2>
    <a:accent1>
      <a:srgbClr val="76A6D7"/>
    </a:accent1>
    <a:accent2>
      <a:srgbClr val="37415C"/>
    </a:accent2>
    <a:accent3>
      <a:srgbClr val="76A6D7"/>
    </a:accent3>
    <a:accent4>
      <a:srgbClr val="37415C"/>
    </a:accent4>
    <a:accent5>
      <a:srgbClr val="76A6D7"/>
    </a:accent5>
    <a:accent6>
      <a:srgbClr val="37415C"/>
    </a:accent6>
    <a:hlink>
      <a:srgbClr val="76A6D7"/>
    </a:hlink>
    <a:folHlink>
      <a:srgbClr val="37415C"/>
    </a:folHlink>
  </a:clrScheme>
</a:themeOverride>
</file>

<file path=docProps/app.xml><?xml version="1.0" encoding="utf-8"?>
<Properties xmlns="http://schemas.openxmlformats.org/officeDocument/2006/extended-properties" xmlns:vt="http://schemas.openxmlformats.org/officeDocument/2006/docPropsVTypes">
  <TotalTime>0</TotalTime>
  <Words>6639</Words>
  <Application>WPS 文字</Application>
  <PresentationFormat>全屏显示(16:9)</PresentationFormat>
  <Paragraphs>270</Paragraphs>
  <Slides>34</Slides>
  <Notes>6</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34</vt:i4>
      </vt:variant>
    </vt:vector>
  </HeadingPairs>
  <TitlesOfParts>
    <vt:vector size="59" baseType="lpstr">
      <vt:lpstr>Arial</vt:lpstr>
      <vt:lpstr>宋体</vt:lpstr>
      <vt:lpstr>Wingdings</vt:lpstr>
      <vt:lpstr>微软雅黑</vt:lpstr>
      <vt:lpstr>汉仪旗黑</vt:lpstr>
      <vt:lpstr>仿宋</vt:lpstr>
      <vt:lpstr>方正仿宋_GBK</vt:lpstr>
      <vt:lpstr>汉仪中宋简</vt:lpstr>
      <vt:lpstr>Impact</vt:lpstr>
      <vt:lpstr>FangSong</vt:lpstr>
      <vt:lpstr>黑体</vt:lpstr>
      <vt:lpstr>汉仪中黑KW</vt:lpstr>
      <vt:lpstr>U.S. 101</vt:lpstr>
      <vt:lpstr>苹方-简</vt:lpstr>
      <vt:lpstr>Roboto</vt:lpstr>
      <vt:lpstr>Open Sans Light</vt:lpstr>
      <vt:lpstr>Wingdings</vt:lpstr>
      <vt:lpstr>Arial Bold</vt:lpstr>
      <vt:lpstr>仿宋</vt:lpstr>
      <vt:lpstr>宋体</vt:lpstr>
      <vt:lpstr>汉仪书宋二KW</vt:lpstr>
      <vt:lpstr>Calibri</vt:lpstr>
      <vt:lpstr>Helvetica Neue</vt:lpstr>
      <vt:lpstr>Arial Unicode MS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user</dc:creator>
  <cp:keywords>第一PPT模板网-WWW.1PPT.COM</cp:keywords>
  <cp:lastModifiedBy>Swag</cp:lastModifiedBy>
  <cp:revision>857</cp:revision>
  <dcterms:created xsi:type="dcterms:W3CDTF">2023-05-26T06:26:34Z</dcterms:created>
  <dcterms:modified xsi:type="dcterms:W3CDTF">2023-05-26T06:26:34Z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2052-5.4.1.7920</vt:lpwstr>
  </property>
  <property fmtid="{D5CDD505-2E9C-101B-9397-08002B2CF9AE}" pid="3" name="ICV">
    <vt:lpwstr>D61772470351E7091A517064AC113B97_43</vt:lpwstr>
  </property>
</Properties>
</file>