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olors1.xml" ContentType="application/vnd.ms-office.chartcolorstyle+xml"/>
  <Override PartName="/ppt/charts/colors10.xml" ContentType="application/vnd.ms-office.chartcolorstyle+xml"/>
  <Override PartName="/ppt/charts/colors1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colors8.xml" ContentType="application/vnd.ms-office.chartcolorstyle+xml"/>
  <Override PartName="/ppt/charts/colors9.xml" ContentType="application/vnd.ms-office.chartcolorstyle+xml"/>
  <Override PartName="/ppt/charts/style1.xml" ContentType="application/vnd.ms-office.chartstyle+xml"/>
  <Override PartName="/ppt/charts/style10.xml" ContentType="application/vnd.ms-office.chartstyle+xml"/>
  <Override PartName="/ppt/charts/style1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harts/style8.xml" ContentType="application/vnd.ms-office.chartstyle+xml"/>
  <Override PartName="/ppt/charts/style9.xml" ContentType="application/vnd.ms-office.chartstyle+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2" firstSlideNum="0" showSpecialPlsOnTitleSld="0">
  <p:sldMasterIdLst>
    <p:sldMasterId id="2147483648" r:id="rId1"/>
  </p:sldMasterIdLst>
  <p:notesMasterIdLst>
    <p:notesMasterId r:id="rId4"/>
  </p:notesMasterIdLst>
  <p:sldIdLst>
    <p:sldId id="256" r:id="rId3"/>
    <p:sldId id="257" r:id="rId5"/>
    <p:sldId id="258" r:id="rId6"/>
    <p:sldId id="259" r:id="rId7"/>
    <p:sldId id="262" r:id="rId8"/>
    <p:sldId id="270" r:id="rId9"/>
    <p:sldId id="355" r:id="rId10"/>
    <p:sldId id="361" r:id="rId11"/>
    <p:sldId id="362" r:id="rId12"/>
    <p:sldId id="363" r:id="rId13"/>
    <p:sldId id="364" r:id="rId14"/>
    <p:sldId id="365" r:id="rId15"/>
    <p:sldId id="314" r:id="rId16"/>
    <p:sldId id="315" r:id="rId17"/>
    <p:sldId id="349" r:id="rId18"/>
    <p:sldId id="268" r:id="rId19"/>
    <p:sldId id="366" r:id="rId20"/>
    <p:sldId id="367" r:id="rId21"/>
    <p:sldId id="316" r:id="rId22"/>
    <p:sldId id="368" r:id="rId23"/>
    <p:sldId id="317" r:id="rId24"/>
    <p:sldId id="380" r:id="rId25"/>
    <p:sldId id="381" r:id="rId26"/>
    <p:sldId id="382" r:id="rId27"/>
    <p:sldId id="383" r:id="rId28"/>
    <p:sldId id="343" r:id="rId29"/>
    <p:sldId id="352" r:id="rId30"/>
    <p:sldId id="385" r:id="rId31"/>
    <p:sldId id="379" r:id="rId32"/>
    <p:sldId id="374" r:id="rId33"/>
    <p:sldId id="261"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4" autoAdjust="0"/>
    <p:restoredTop sz="94985" autoAdjust="0"/>
  </p:normalViewPr>
  <p:slideViewPr>
    <p:cSldViewPr snapToGrid="0">
      <p:cViewPr varScale="1">
        <p:scale>
          <a:sx n="109" d="100"/>
          <a:sy n="109" d="100"/>
        </p:scale>
        <p:origin x="696" y="102"/>
      </p:cViewPr>
      <p:guideLst>
        <p:guide orient="horz" pos="2160"/>
        <p:guide pos="384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package" Target="../embeddings/Workbook7.xlsx"/></Relationships>
</file>

<file path=ppt/charts/_rels/chart8.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package" Target="../embeddings/Workbook8.xlsx"/></Relationships>
</file>

<file path=ppt/charts/_rels/chart9.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package" Target="../embeddings/Workbook9.xlsx"/></Relationships>
</file>

<file path=ppt/charts/_rels/chart10.xml.rels><?xml version="1.0" encoding="UTF-8" standalone="yes"?>
<Relationships xmlns="http://schemas.openxmlformats.org/package/2006/relationships"><Relationship Id="rId3" Type="http://schemas.microsoft.com/office/2011/relationships/chartColorStyle" Target="colors9.xml"/><Relationship Id="rId2" Type="http://schemas.microsoft.com/office/2011/relationships/chartStyle" Target="style9.xml"/><Relationship Id="rId1" Type="http://schemas.openxmlformats.org/officeDocument/2006/relationships/package" Target="../embeddings/Workbook10.xlsx"/></Relationships>
</file>

<file path=ppt/charts/_rels/chart11.xml.rels><?xml version="1.0" encoding="UTF-8" standalone="yes"?>
<Relationships xmlns="http://schemas.openxmlformats.org/package/2006/relationships"><Relationship Id="rId3" Type="http://schemas.microsoft.com/office/2011/relationships/chartColorStyle" Target="colors10.xml"/><Relationship Id="rId2" Type="http://schemas.microsoft.com/office/2011/relationships/chartStyle" Target="style10.xml"/><Relationship Id="rId1" Type="http://schemas.openxmlformats.org/officeDocument/2006/relationships/package" Target="../embeddings/Workbook11.xlsx"/></Relationships>
</file>

<file path=ppt/charts/_rels/chart12.xml.rels><?xml version="1.0" encoding="UTF-8" standalone="yes"?>
<Relationships xmlns="http://schemas.openxmlformats.org/package/2006/relationships"><Relationship Id="rId3" Type="http://schemas.microsoft.com/office/2011/relationships/chartColorStyle" Target="colors11.xml"/><Relationship Id="rId2" Type="http://schemas.microsoft.com/office/2011/relationships/chartStyle" Target="style11.xml"/><Relationship Id="rId1" Type="http://schemas.openxmlformats.org/officeDocument/2006/relationships/package" Target="../embeddings/Workbook1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1" i="0" u="none" strike="noStrike" kern="1200" cap="all" spc="50" baseline="0">
                <a:solidFill>
                  <a:schemeClr val="tx1">
                    <a:lumMod val="65000"/>
                    <a:lumOff val="35000"/>
                  </a:schemeClr>
                </a:solidFill>
                <a:latin typeface="+mn-lt"/>
                <a:ea typeface="+mn-ea"/>
                <a:cs typeface="+mn-cs"/>
              </a:defRPr>
            </a:pPr>
            <a:r>
              <a:rPr lang="zh-CN" dirty="0">
                <a:latin typeface="楷体" panose="02010609060101010101" pitchFamily="49" charset="-122"/>
                <a:ea typeface="楷体" panose="02010609060101010101" pitchFamily="49" charset="-122"/>
              </a:rPr>
              <a:t>业务类型</a:t>
            </a:r>
            <a:endParaRPr lang="zh-CN" dirty="0">
              <a:latin typeface="楷体" panose="02010609060101010101" pitchFamily="49" charset="-122"/>
              <a:ea typeface="楷体" panose="02010609060101010101" pitchFamily="49" charset="-122"/>
            </a:endParaRPr>
          </a:p>
        </c:rich>
      </c:tx>
      <c:layout/>
      <c:overlay val="0"/>
      <c:spPr>
        <a:noFill/>
        <a:ln>
          <a:noFill/>
        </a:ln>
        <a:effectLst/>
      </c:spPr>
    </c:title>
    <c:autoTitleDeleted val="0"/>
    <c:plotArea>
      <c:layout/>
      <c:pieChart>
        <c:varyColors val="1"/>
        <c:ser>
          <c:idx val="0"/>
          <c:order val="0"/>
          <c:tx>
            <c:strRef>
              <c:f>Sheet1!$B$1</c:f>
              <c:strCache>
                <c:ptCount val="1"/>
                <c:pt idx="0">
                  <c:v>销售额</c:v>
                </c:pt>
              </c:strCache>
            </c:strRef>
          </c:tx>
          <c:spPr>
            <a:ln>
              <a:noFill/>
            </a:ln>
            <a:scene3d>
              <a:camera prst="orthographicFront"/>
              <a:lightRig rig="threePt" dir="t"/>
            </a:scene3d>
          </c:spPr>
          <c:explosion val="0"/>
          <c:dPt>
            <c:idx val="0"/>
            <c:bubble3D val="0"/>
            <c:spPr>
              <a:solidFill>
                <a:schemeClr val="accent1"/>
              </a:solidFill>
              <a:ln>
                <a:noFill/>
              </a:ln>
              <a:effectLst/>
              <a:scene3d>
                <a:camera prst="orthographicFront"/>
                <a:lightRig rig="threePt" dir="t"/>
              </a:scene3d>
            </c:spPr>
          </c:dPt>
          <c:dPt>
            <c:idx val="1"/>
            <c:bubble3D val="0"/>
            <c:spPr>
              <a:solidFill>
                <a:schemeClr val="accent2"/>
              </a:solidFill>
              <a:ln>
                <a:noFill/>
              </a:ln>
              <a:effectLst/>
              <a:scene3d>
                <a:camera prst="orthographicFront"/>
                <a:lightRig rig="threePt" dir="t"/>
              </a:scene3d>
            </c:spPr>
          </c:dPt>
          <c:dPt>
            <c:idx val="2"/>
            <c:bubble3D val="0"/>
            <c:spPr>
              <a:solidFill>
                <a:schemeClr val="accent3"/>
              </a:solidFill>
              <a:ln>
                <a:noFill/>
              </a:ln>
              <a:effectLst/>
              <a:scene3d>
                <a:camera prst="orthographicFront"/>
                <a:lightRig rig="threePt" dir="t"/>
              </a:scene3d>
            </c:spPr>
          </c:dPt>
          <c:dPt>
            <c:idx val="3"/>
            <c:bubble3D val="0"/>
            <c:spPr>
              <a:solidFill>
                <a:schemeClr val="accent4"/>
              </a:solidFill>
              <a:ln>
                <a:noFill/>
              </a:ln>
              <a:effectLst/>
              <a:scene3d>
                <a:camera prst="orthographicFront"/>
                <a:lightRig rig="threePt" dir="t"/>
              </a:scene3d>
            </c:spPr>
          </c:dPt>
          <c:dPt>
            <c:idx val="4"/>
            <c:bubble3D val="0"/>
            <c:spPr>
              <a:solidFill>
                <a:schemeClr val="accent5"/>
              </a:solidFill>
              <a:ln>
                <a:noFill/>
              </a:ln>
              <a:effectLst/>
              <a:scene3d>
                <a:camera prst="orthographicFront"/>
                <a:lightRig rig="threePt" dir="t"/>
              </a:scene3d>
            </c:spPr>
          </c:dPt>
          <c:dPt>
            <c:idx val="5"/>
            <c:bubble3D val="0"/>
            <c:spPr>
              <a:solidFill>
                <a:schemeClr val="accent6"/>
              </a:solidFill>
              <a:ln>
                <a:noFill/>
              </a:ln>
              <a:effectLst/>
              <a:scene3d>
                <a:camera prst="orthographicFront"/>
                <a:lightRig rig="threePt" dir="t"/>
              </a:scene3d>
            </c:spPr>
          </c:dPt>
          <c:dPt>
            <c:idx val="6"/>
            <c:bubble3D val="0"/>
            <c:spPr>
              <a:solidFill>
                <a:schemeClr val="accent1">
                  <a:lumMod val="60000"/>
                </a:schemeClr>
              </a:solidFill>
              <a:ln>
                <a:noFill/>
              </a:ln>
              <a:effectLst/>
              <a:scene3d>
                <a:camera prst="orthographicFront"/>
                <a:lightRig rig="threePt" dir="t"/>
              </a:scene3d>
            </c:spPr>
          </c:dPt>
          <c:dLbls>
            <c:dLbl>
              <c:idx val="0"/>
              <c:layout>
                <c:manualLayout>
                  <c:x val="-0.0769852452133833"/>
                  <c:y val="0.164184239184769"/>
                </c:manualLayout>
              </c:layout>
              <c:tx>
                <c:rich>
                  <a:bodyPr rot="0" spcFirstLastPara="1" vertOverflow="ellipsis" vert="horz" wrap="square" lIns="38100" tIns="19050" rIns="38100" bIns="19050" anchor="ctr" anchorCtr="1"/>
                  <a:lstStyle/>
                  <a:p>
                    <a:fld id="{f58f6a1f-d52b-416c-9e85-9afc69f229a7}" type="CATEGORYNAME">
                      <a:t>[CATEGORY NAME]</a:t>
                    </a:fld>
                    <a:endParaRPr lang="zh-CN" altLang="en-US" sz="1195" b="1" i="0" u="none" strike="noStrike" kern="1200" baseline="0">
                      <a:solidFill>
                        <a:prstClr val="white"/>
                      </a:solidFill>
                      <a:latin typeface="楷体" panose="02010609060101010101" pitchFamily="49" charset="-122"/>
                      <a:ea typeface="楷体" panose="02010609060101010101" pitchFamily="49" charset="-122"/>
                      <a:cs typeface="+mn-cs"/>
                    </a:endParaRPr>
                  </a:p>
                </c:rich>
              </c:tx>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1"/>
              <c:layout>
                <c:manualLayout>
                  <c:x val="-0.150757830704936"/>
                  <c:y val="0.0581420017738608"/>
                </c:manualLayout>
              </c:layout>
              <c:tx>
                <c:rich>
                  <a:bodyPr rot="0" spcFirstLastPara="1" vertOverflow="ellipsis" vert="horz" wrap="square" lIns="38100" tIns="19050" rIns="38100" bIns="19050" anchor="ctr" anchorCtr="0">
                    <a:spAutoFit/>
                  </a:bodyPr>
                  <a:lstStyle/>
                  <a:p>
                    <a:fld id="{502a4b9b-2500-407e-9394-5b3265c4a69a}" type="CATEGORYNAME">
                      <a:t>[CATEGORY NAME]</a:t>
                    </a:fld>
                    <a:endParaRPr lang="zh-CN" altLang="en-US" b="0" i="0" u="none" strike="noStrike" baseline="0">
                      <a:latin typeface="楷体" panose="02010609060101010101" pitchFamily="49" charset="-122"/>
                      <a:ea typeface="楷体" panose="02010609060101010101" pitchFamily="49" charset="-122"/>
                      <a:cs typeface="+mn-ea"/>
                    </a:endParaRPr>
                  </a:p>
                </c:rich>
              </c:tx>
              <c:numFmt formatCode="General" sourceLinked="1"/>
              <c:spPr>
                <a:noFill/>
                <a:ln>
                  <a:noFill/>
                </a:ln>
                <a:effectLst/>
              </c:spPr>
              <c:txPr>
                <a:bodyPr rot="0" spcFirstLastPara="1" vertOverflow="ellipsis" vert="horz" wrap="square" lIns="38100" tIns="19050" rIns="38100" bIns="19050" anchor="ctr" anchorCtr="0">
                  <a:spAutoFit/>
                </a:bodyPr>
                <a:lstStyle/>
                <a:p>
                  <a:pPr algn="ctr">
                    <a:defRPr lang="zh-CN" sz="1195" b="1" i="0" u="none" strike="noStrike" kern="1200" baseline="0">
                      <a:solidFill>
                        <a:prstClr val="white"/>
                      </a:solidFill>
                      <a:latin typeface="+mn-lt"/>
                      <a:ea typeface="+mn-ea"/>
                      <a:cs typeface="+mn-cs"/>
                    </a:defRPr>
                  </a:pPr>
                </a:p>
              </c:tx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2"/>
              <c:layout>
                <c:manualLayout>
                  <c:x val="-0.119425455305452"/>
                  <c:y val="-0.135210537323971"/>
                </c:manualLayout>
              </c:layout>
              <c:tx>
                <c:rich>
                  <a:bodyPr rot="0" spcFirstLastPara="1" vertOverflow="ellipsis" vert="horz" wrap="square" lIns="38100" tIns="19050" rIns="38100" bIns="19050" anchor="ctr" anchorCtr="0">
                    <a:spAutoFit/>
                  </a:bodyPr>
                  <a:lstStyle/>
                  <a:p>
                    <a:fld id="{b58b0e39-5199-44c1-ab8f-e7a7a816685f}" type="CATEGORYNAME">
                      <a:t>[CATEGORY NAME]</a:t>
                    </a:fld>
                    <a:endParaRPr lang="zh-CN" altLang="en-US" b="0" i="0" u="none" strike="noStrike" baseline="0">
                      <a:latin typeface="楷体" panose="02010609060101010101" pitchFamily="49" charset="-122"/>
                      <a:ea typeface="楷体" panose="02010609060101010101" pitchFamily="49" charset="-122"/>
                      <a:cs typeface="+mn-ea"/>
                    </a:endParaRPr>
                  </a:p>
                </c:rich>
              </c:tx>
              <c:numFmt formatCode="General" sourceLinked="1"/>
              <c:spPr>
                <a:noFill/>
                <a:ln>
                  <a:noFill/>
                </a:ln>
                <a:effectLst/>
              </c:spPr>
              <c:txPr>
                <a:bodyPr rot="0" spcFirstLastPara="1" vertOverflow="ellipsis" vert="horz" wrap="square" lIns="38100" tIns="19050" rIns="38100" bIns="19050" anchor="ctr" anchorCtr="0">
                  <a:spAutoFit/>
                </a:bodyPr>
                <a:lstStyle/>
                <a:p>
                  <a:pPr algn="ctr">
                    <a:defRPr lang="zh-CN" sz="1195" b="1" i="0" u="none" strike="noStrike" kern="1200" baseline="0">
                      <a:solidFill>
                        <a:prstClr val="white"/>
                      </a:solidFill>
                      <a:latin typeface="+mn-lt"/>
                      <a:ea typeface="+mn-ea"/>
                      <a:cs typeface="+mn-cs"/>
                    </a:defRPr>
                  </a:pPr>
                </a:p>
              </c:tx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3"/>
              <c:layout>
                <c:manualLayout>
                  <c:x val="0.00155585640890939"/>
                  <c:y val="-0.0878701189659887"/>
                </c:manualLayout>
              </c:layout>
              <c:tx>
                <c:rich>
                  <a:bodyPr rot="0" spcFirstLastPara="1" vertOverflow="ellipsis" vert="horz" wrap="square" lIns="38100" tIns="19050" rIns="38100" bIns="19050" anchor="ctr" anchorCtr="0">
                    <a:spAutoFit/>
                  </a:bodyPr>
                  <a:lstStyle/>
                  <a:p>
                    <a:fld id="{4e7dedf6-462b-4309-8260-a81b166b6bc8}" type="CATEGORYNAME">
                      <a:t>[CATEGORY NAME]</a:t>
                    </a:fld>
                    <a:endParaRPr lang="zh-CN" altLang="en-US" b="0" i="0" u="none" strike="noStrike" baseline="0">
                      <a:latin typeface="楷体" panose="02010609060101010101" pitchFamily="49" charset="-122"/>
                      <a:ea typeface="楷体" panose="02010609060101010101" pitchFamily="49" charset="-122"/>
                      <a:cs typeface="+mn-ea"/>
                    </a:endParaRPr>
                  </a:p>
                </c:rich>
              </c:tx>
              <c:numFmt formatCode="General" sourceLinked="1"/>
              <c:spPr>
                <a:noFill/>
                <a:ln>
                  <a:noFill/>
                </a:ln>
                <a:effectLst/>
              </c:spPr>
              <c:txPr>
                <a:bodyPr rot="0" spcFirstLastPara="1" vertOverflow="ellipsis" vert="horz" wrap="square" lIns="38100" tIns="19050" rIns="38100" bIns="19050" anchor="ctr" anchorCtr="0">
                  <a:spAutoFit/>
                </a:bodyPr>
                <a:lstStyle/>
                <a:p>
                  <a:pPr algn="ctr">
                    <a:defRPr lang="zh-CN" sz="1195" b="1" i="0" u="none" strike="noStrike" kern="1200" baseline="0">
                      <a:solidFill>
                        <a:prstClr val="white"/>
                      </a:solidFill>
                      <a:latin typeface="+mn-lt"/>
                      <a:ea typeface="+mn-ea"/>
                      <a:cs typeface="+mn-cs"/>
                    </a:defRPr>
                  </a:pPr>
                </a:p>
              </c:tx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4"/>
              <c:layout>
                <c:manualLayout>
                  <c:x val="0.108208710664244"/>
                  <c:y val="-0.129772709903114"/>
                </c:manualLayout>
              </c:layout>
              <c:tx>
                <c:rich>
                  <a:bodyPr rot="0" spcFirstLastPara="1" vertOverflow="ellipsis" vert="horz" wrap="square" lIns="38100" tIns="19050" rIns="38100" bIns="19050" anchor="ctr" anchorCtr="0">
                    <a:spAutoFit/>
                  </a:bodyPr>
                  <a:lstStyle/>
                  <a:p>
                    <a:fld id="{e8799c59-e909-4a96-aa46-c5b746058899}" type="CATEGORYNAME">
                      <a:t>[CATEGORY NAME]</a:t>
                    </a:fld>
                    <a:endParaRPr lang="zh-CN" altLang="en-US" b="0" i="0" u="none" strike="noStrike" baseline="0">
                      <a:latin typeface="楷体" panose="02010609060101010101" pitchFamily="49" charset="-122"/>
                      <a:ea typeface="楷体" panose="02010609060101010101" pitchFamily="49" charset="-122"/>
                      <a:cs typeface="+mn-ea"/>
                    </a:endParaRPr>
                  </a:p>
                </c:rich>
              </c:tx>
              <c:numFmt formatCode="General" sourceLinked="1"/>
              <c:spPr>
                <a:noFill/>
                <a:ln>
                  <a:noFill/>
                </a:ln>
                <a:effectLst/>
              </c:spPr>
              <c:txPr>
                <a:bodyPr rot="0" spcFirstLastPara="1" vertOverflow="ellipsis" vert="horz" wrap="square" lIns="38100" tIns="19050" rIns="38100" bIns="19050" anchor="ctr" anchorCtr="0">
                  <a:spAutoFit/>
                </a:bodyPr>
                <a:lstStyle/>
                <a:p>
                  <a:pPr algn="ctr">
                    <a:defRPr lang="zh-CN" sz="1195" b="1" i="0" u="none" strike="noStrike" kern="1200" baseline="0">
                      <a:solidFill>
                        <a:prstClr val="white"/>
                      </a:solidFill>
                      <a:latin typeface="+mn-lt"/>
                      <a:ea typeface="+mn-ea"/>
                      <a:cs typeface="+mn-cs"/>
                    </a:defRPr>
                  </a:pPr>
                </a:p>
              </c:tx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5"/>
              <c:layout>
                <c:manualLayout>
                  <c:x val="0.128696644385251"/>
                  <c:y val="0.0507140935016881"/>
                </c:manualLayout>
              </c:layout>
              <c:tx>
                <c:rich>
                  <a:bodyPr rot="0" spcFirstLastPara="1" vertOverflow="ellipsis" vert="horz" wrap="square" lIns="38100" tIns="19050" rIns="38100" bIns="19050" anchor="ctr" anchorCtr="0">
                    <a:spAutoFit/>
                  </a:bodyPr>
                  <a:lstStyle/>
                  <a:p>
                    <a:fld id="{b7fc571f-30e6-4d2b-9bdd-718a7267c2ba}" type="CATEGORYNAME">
                      <a:t>[CATEGORY NAME]</a:t>
                    </a:fld>
                    <a:endParaRPr lang="zh-CN" altLang="en-US" b="0" i="0" u="none" strike="noStrike" baseline="0">
                      <a:latin typeface="楷体" panose="02010609060101010101" pitchFamily="49" charset="-122"/>
                      <a:ea typeface="楷体" panose="02010609060101010101" pitchFamily="49" charset="-122"/>
                      <a:cs typeface="+mn-ea"/>
                    </a:endParaRPr>
                  </a:p>
                </c:rich>
              </c:tx>
              <c:numFmt formatCode="General" sourceLinked="1"/>
              <c:spPr>
                <a:noFill/>
                <a:ln>
                  <a:noFill/>
                </a:ln>
                <a:effectLst/>
              </c:spPr>
              <c:txPr>
                <a:bodyPr rot="0" spcFirstLastPara="1" vertOverflow="ellipsis" vert="horz" wrap="square" lIns="38100" tIns="19050" rIns="38100" bIns="19050" anchor="ctr" anchorCtr="0">
                  <a:spAutoFit/>
                </a:bodyPr>
                <a:lstStyle/>
                <a:p>
                  <a:pPr algn="ctr">
                    <a:defRPr lang="zh-CN" sz="1195" b="1" i="0" u="none" strike="noStrike" kern="1200" baseline="0">
                      <a:solidFill>
                        <a:prstClr val="white"/>
                      </a:solidFill>
                      <a:latin typeface="+mn-lt"/>
                      <a:ea typeface="+mn-ea"/>
                      <a:cs typeface="+mn-cs"/>
                    </a:defRPr>
                  </a:pPr>
                </a:p>
              </c:tx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6"/>
              <c:layout>
                <c:manualLayout>
                  <c:x val="0.0723176759866549"/>
                  <c:y val="0.164184239184769"/>
                </c:manualLayout>
              </c:layout>
              <c:tx>
                <c:rich>
                  <a:bodyPr rot="0" spcFirstLastPara="1" vertOverflow="ellipsis" vert="horz" wrap="square" lIns="38100" tIns="19050" rIns="38100" bIns="19050" anchor="ctr" anchorCtr="1"/>
                  <a:lstStyle/>
                  <a:p>
                    <a:fld id="{0b4b6fa0-b903-4c12-bcdc-61805a13a908}" type="CATEGORYNAME">
                      <a:t>[CATEGORY NAME]</a:t>
                    </a:fld>
                    <a:endParaRPr lang="zh-CN" altLang="en-US" b="0" i="0" u="none" strike="noStrike" baseline="0">
                      <a:latin typeface="楷体" panose="02010609060101010101" pitchFamily="49" charset="-122"/>
                      <a:ea typeface="楷体" panose="02010609060101010101" pitchFamily="49" charset="-122"/>
                      <a:cs typeface="+mn-ea"/>
                    </a:endParaRPr>
                  </a:p>
                </c:rich>
              </c:tx>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195" b="1" i="0" u="none" strike="noStrike" kern="1200" baseline="0">
                    <a:solidFill>
                      <a:schemeClr val="lt1"/>
                    </a:solidFill>
                    <a:latin typeface="+mn-lt"/>
                    <a:ea typeface="+mn-ea"/>
                    <a:cs typeface="+mn-cs"/>
                  </a:defRPr>
                </a:pPr>
              </a:p>
            </c:txPr>
            <c:dLblPos val="inEnd"/>
            <c:showLegendKey val="0"/>
            <c:showVal val="0"/>
            <c:showCatName val="1"/>
            <c:showSerName val="0"/>
            <c:showPercent val="1"/>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Sheet1!$A$2:$A$8</c:f>
              <c:strCache>
                <c:ptCount val="7"/>
                <c:pt idx="0">
                  <c:v>水务项目</c:v>
                </c:pt>
                <c:pt idx="1">
                  <c:v>固废处置项目</c:v>
                </c:pt>
                <c:pt idx="2">
                  <c:v>再生资源项目</c:v>
                </c:pt>
                <c:pt idx="3">
                  <c:v>绿色能源项目</c:v>
                </c:pt>
                <c:pt idx="4">
                  <c:v>双碳项目</c:v>
                </c:pt>
                <c:pt idx="5">
                  <c:v>生态治理</c:v>
                </c:pt>
                <c:pt idx="6">
                  <c:v>技术服务</c:v>
                </c:pt>
              </c:strCache>
            </c:strRef>
          </c:cat>
          <c:val>
            <c:numRef>
              <c:f>Sheet1!$B$2:$B$8</c:f>
              <c:numCache>
                <c:formatCode>General</c:formatCode>
                <c:ptCount val="7"/>
                <c:pt idx="0">
                  <c:v>1</c:v>
                </c:pt>
                <c:pt idx="1">
                  <c:v>1</c:v>
                </c:pt>
                <c:pt idx="2">
                  <c:v>1</c:v>
                </c:pt>
                <c:pt idx="3">
                  <c:v>1</c:v>
                </c:pt>
                <c:pt idx="4">
                  <c:v>1</c:v>
                </c:pt>
                <c:pt idx="5">
                  <c:v>1</c:v>
                </c:pt>
                <c:pt idx="6">
                  <c:v>1</c:v>
                </c:pt>
              </c:numCache>
            </c:numRef>
          </c:val>
        </c:ser>
        <c:dLbls>
          <c:showLegendKey val="0"/>
          <c:showVal val="0"/>
          <c:showCatName val="0"/>
          <c:showSerName val="0"/>
          <c:showPercent val="1"/>
          <c:showBubbleSize val="0"/>
          <c:showLeaderLines val="1"/>
        </c:dLbls>
        <c:firstSliceAng val="0"/>
      </c:pieChart>
      <c:spPr>
        <a:noFill/>
        <a:ln>
          <a:noFill/>
        </a:ln>
        <a:effectLst/>
      </c:spPr>
    </c:plotArea>
    <c:legend>
      <c:legendPos val="t"/>
      <c:layout>
        <c:manualLayout>
          <c:xMode val="edge"/>
          <c:yMode val="edge"/>
          <c:x val="0.0111035468993313"/>
          <c:y val="0.106604409561893"/>
          <c:w val="0.977275114010239"/>
          <c:h val="0.0539955004819995"/>
        </c:manualLayout>
      </c:layout>
      <c:overlay val="0"/>
      <c:spPr>
        <a:noFill/>
        <a:ln>
          <a:noFill/>
        </a:ln>
        <a:effectLst/>
      </c:spPr>
      <c:txPr>
        <a:bodyPr rot="0" spcFirstLastPara="1" vertOverflow="ellipsis" vert="horz" wrap="square" anchor="ctr" anchorCtr="1"/>
        <a:lstStyle/>
        <a:p>
          <a:pPr>
            <a:defRPr lang="zh-CN" sz="1500" b="0" i="0" u="none" strike="noStrike" kern="1200" baseline="0">
              <a:solidFill>
                <a:schemeClr val="tx1">
                  <a:lumMod val="65000"/>
                  <a:lumOff val="35000"/>
                </a:schemeClr>
              </a:solidFill>
              <a:latin typeface="楷体" panose="02010609060101010101" pitchFamily="49" charset="-122"/>
              <a:ea typeface="楷体" panose="02010609060101010101" pitchFamily="49" charset="-122"/>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946632531711"/>
          <c:y val="0.105637632177754"/>
          <c:w val="0.590674360054017"/>
          <c:h val="0.730682314074297"/>
        </c:manualLayout>
      </c:layout>
      <c:pieChart>
        <c:varyColors val="1"/>
        <c:ser>
          <c:idx val="0"/>
          <c:order val="0"/>
          <c:tx>
            <c:strRef>
              <c:f>Sheet1!$B$1</c:f>
              <c:strCache>
                <c:ptCount val="1"/>
                <c:pt idx="0">
                  <c:v>销售额</c:v>
                </c:pt>
              </c:strCache>
            </c:strRef>
          </c:tx>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p>
            </c:txPr>
            <c:dLblPos val="bestFit"/>
            <c:showLegendKey val="0"/>
            <c:showVal val="0"/>
            <c:showCatName val="0"/>
            <c:showSerName val="0"/>
            <c:showPercent val="1"/>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在线监测</c:v>
                </c:pt>
                <c:pt idx="1">
                  <c:v>现场执法检查</c:v>
                </c:pt>
                <c:pt idx="2">
                  <c:v>群众举报</c:v>
                </c:pt>
                <c:pt idx="3">
                  <c:v>其他</c:v>
                </c:pt>
              </c:strCache>
            </c:strRef>
          </c:cat>
          <c:val>
            <c:numRef>
              <c:f>Sheet1!$B$2:$B$5</c:f>
              <c:numCache>
                <c:formatCode>General</c:formatCode>
                <c:ptCount val="4"/>
                <c:pt idx="0">
                  <c:v>14</c:v>
                </c:pt>
                <c:pt idx="1">
                  <c:v>9</c:v>
                </c:pt>
                <c:pt idx="2">
                  <c:v>8</c:v>
                </c:pt>
                <c:pt idx="3">
                  <c:v>1</c:v>
                </c:pt>
              </c:numCache>
            </c:numRef>
          </c:val>
        </c:ser>
        <c:dLbls>
          <c:showLegendKey val="0"/>
          <c:showVal val="0"/>
          <c:showCatName val="0"/>
          <c:showSerName val="0"/>
          <c:showPercent val="0"/>
          <c:showBubbleSize val="0"/>
          <c:showLeaderLines val="0"/>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500" b="0" i="0" u="none" strike="noStrike" kern="1200" baseline="0">
              <a:solidFill>
                <a:schemeClr val="tx1">
                  <a:lumMod val="65000"/>
                  <a:lumOff val="35000"/>
                </a:schemeClr>
              </a:solidFill>
              <a:latin typeface="楷体" panose="02010609060101010101" pitchFamily="49" charset="-122"/>
              <a:ea typeface="楷体" panose="02010609060101010101" pitchFamily="49" charset="-122"/>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p>
            </c:txPr>
            <c:showLegendKey val="0"/>
            <c:showVal val="0"/>
            <c:showCatName val="0"/>
            <c:showSerName val="0"/>
            <c:showPercent val="1"/>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Sheet1!$A$2:$A$3</c:f>
              <c:strCache>
                <c:ptCount val="2"/>
                <c:pt idx="0">
                  <c:v>污水处理厂</c:v>
                </c:pt>
                <c:pt idx="1">
                  <c:v>工业污水集中处理企业</c:v>
                </c:pt>
              </c:strCache>
            </c:strRef>
          </c:cat>
          <c:val>
            <c:numRef>
              <c:f>Sheet1!$B$2:$B$3</c:f>
              <c:numCache>
                <c:formatCode>General</c:formatCode>
                <c:ptCount val="2"/>
                <c:pt idx="0">
                  <c:v>4</c:v>
                </c:pt>
                <c:pt idx="1">
                  <c:v>28</c:v>
                </c:pt>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400" b="0" i="0" u="none" strike="noStrike" kern="1200" baseline="0">
              <a:solidFill>
                <a:schemeClr val="tx1">
                  <a:lumMod val="65000"/>
                  <a:lumOff val="35000"/>
                </a:schemeClr>
              </a:solidFill>
              <a:latin typeface="楷体" panose="02010609060101010101" pitchFamily="49" charset="-122"/>
              <a:ea typeface="楷体" panose="02010609060101010101" pitchFamily="49" charset="-122"/>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946632531711"/>
          <c:y val="0.105637632177754"/>
          <c:w val="0.590674360054017"/>
          <c:h val="0.730682314074297"/>
        </c:manualLayout>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楷体" panose="02010609060101010101" pitchFamily="49" charset="-122"/>
                <a:ea typeface="楷体" panose="02010609060101010101" pitchFamily="49" charset="-122"/>
                <a:cs typeface="+mn-cs"/>
              </a:defRPr>
            </a:pPr>
            <a:r>
              <a:rPr lang="zh-CN"/>
              <a:t>各类违法行为案件数量</a:t>
            </a:r>
            <a:endParaRPr lang="zh-CN"/>
          </a:p>
        </c:rich>
      </c:tx>
      <c:layout>
        <c:manualLayout>
          <c:xMode val="edge"/>
          <c:yMode val="edge"/>
          <c:x val="0.390596539162113"/>
          <c:y val="0.00957452001592989"/>
        </c:manualLayout>
      </c:layout>
      <c:overlay val="0"/>
      <c:spPr>
        <a:noFill/>
        <a:ln>
          <a:noFill/>
        </a:ln>
        <a:effectLst/>
      </c:spPr>
    </c:title>
    <c:autoTitleDeleted val="0"/>
    <c:plotArea>
      <c:layout>
        <c:manualLayout>
          <c:layoutTarget val="inner"/>
          <c:xMode val="edge"/>
          <c:yMode val="edge"/>
          <c:x val="0.0277978572350587"/>
          <c:y val="0.109509703531019"/>
          <c:w val="0.903443597225087"/>
          <c:h val="0.470304597053113"/>
        </c:manualLayout>
      </c:layout>
      <c:barChart>
        <c:barDir val="col"/>
        <c:grouping val="stacked"/>
        <c:varyColors val="0"/>
        <c:ser>
          <c:idx val="0"/>
          <c:order val="0"/>
          <c:tx>
            <c:strRef>
              <c:f>Sheet1!$B$1</c:f>
              <c:strCache>
                <c:ptCount val="1"/>
                <c:pt idx="0">
                  <c:v>各类违法行为案件数量</c:v>
                </c:pt>
              </c:strCache>
            </c:strRef>
          </c:tx>
          <c:spPr>
            <a:solidFill>
              <a:srgbClr val="002060">
                <a:alpha val="63000"/>
              </a:srgbClr>
            </a:solidFill>
            <a:ln>
              <a:noFill/>
            </a:ln>
            <a:effectLst/>
          </c:spPr>
          <c:invertIfNegative val="0"/>
          <c:dLbls>
            <c:dLbl>
              <c:idx val="0"/>
              <c:layout>
                <c:manualLayout>
                  <c:x val="-0.00109225532491672"/>
                  <c:y val="-0.208720890211559"/>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00244496326556e-17"/>
                  <c:y val="-0.0257181332604495"/>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0110971420924413"/>
                  <c:y val="-0.0283471931380911"/>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
                  <c:y val="-0.0377221925613809"/>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8.00977985306223e-17"/>
                  <c:y val="-0.0388702608962685"/>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8.00977985306223e-17"/>
                  <c:y val="-0.0248077617613336"/>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0"/>
                  <c:y val="-0.0248077617613336"/>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8.00977985306223e-17"/>
                  <c:y val="-0.0260034432822686"/>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1.60195597061245e-16"/>
                  <c:y val="-0.0283471931380911"/>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0"/>
                  <c:y val="-0.0260034432822686"/>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楷体" panose="02010609060101010101" pitchFamily="49" charset="-122"/>
                    <a:ea typeface="楷体" panose="02010609060101010101" pitchFamily="49" charset="-122"/>
                    <a:cs typeface="+mn-cs"/>
                  </a:defRPr>
                </a:pPr>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Sheet1!$A$2:$A$11</c:f>
              <c:strCache>
                <c:ptCount val="10"/>
                <c:pt idx="0">
                  <c:v>超标排放</c:v>
                </c:pt>
                <c:pt idx="1">
                  <c:v>未按规定开展自行监测</c:v>
                </c:pt>
                <c:pt idx="2">
                  <c:v>非法处置危险废物</c:v>
                </c:pt>
                <c:pt idx="3">
                  <c:v>不正常运行污染防治设施</c:v>
                </c:pt>
                <c:pt idx="4">
                  <c:v>非法倾倒污水</c:v>
                </c:pt>
                <c:pt idx="5">
                  <c:v>非法倾倒、填埋污泥和危险废物</c:v>
                </c:pt>
                <c:pt idx="6">
                  <c:v>欺骗手段取得排污许可证</c:v>
                </c:pt>
                <c:pt idx="7">
                  <c:v>未按照规定填报排污信息</c:v>
                </c:pt>
                <c:pt idx="8">
                  <c:v>环评文件弄虚作假</c:v>
                </c:pt>
                <c:pt idx="9">
                  <c:v>未取得排污许可证</c:v>
                </c:pt>
              </c:strCache>
            </c:strRef>
          </c:cat>
          <c:val>
            <c:numRef>
              <c:f>Sheet1!$B$2:$B$11</c:f>
              <c:numCache>
                <c:formatCode>General</c:formatCode>
                <c:ptCount val="10"/>
                <c:pt idx="0">
                  <c:v>20</c:v>
                </c:pt>
                <c:pt idx="1">
                  <c:v>1</c:v>
                </c:pt>
                <c:pt idx="2">
                  <c:v>2</c:v>
                </c:pt>
                <c:pt idx="3">
                  <c:v>2</c:v>
                </c:pt>
                <c:pt idx="4">
                  <c:v>2</c:v>
                </c:pt>
                <c:pt idx="5">
                  <c:v>1</c:v>
                </c:pt>
                <c:pt idx="6">
                  <c:v>1</c:v>
                </c:pt>
                <c:pt idx="7">
                  <c:v>1</c:v>
                </c:pt>
                <c:pt idx="8">
                  <c:v>1</c:v>
                </c:pt>
                <c:pt idx="9">
                  <c:v>1</c:v>
                </c:pt>
              </c:numCache>
            </c:numRef>
          </c:val>
        </c:ser>
        <c:dLbls>
          <c:showLegendKey val="0"/>
          <c:showVal val="0"/>
          <c:showCatName val="0"/>
          <c:showSerName val="0"/>
          <c:showPercent val="0"/>
          <c:showBubbleSize val="0"/>
        </c:dLbls>
        <c:gapWidth val="150"/>
        <c:overlap val="100"/>
        <c:axId val="1404202864"/>
        <c:axId val="1404204944"/>
      </c:barChart>
      <c:catAx>
        <c:axId val="1404202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vert="eaVert" wrap="square" anchor="ctr" anchorCtr="1"/>
          <a:lstStyle/>
          <a:p>
            <a:pPr>
              <a:defRPr lang="zh-CN" sz="1195" b="0" i="0" u="none" strike="noStrike" kern="1200" baseline="0">
                <a:solidFill>
                  <a:schemeClr val="tx1">
                    <a:lumMod val="65000"/>
                    <a:lumOff val="35000"/>
                  </a:schemeClr>
                </a:solidFill>
                <a:latin typeface="楷体" panose="02010609060101010101" pitchFamily="49" charset="-122"/>
                <a:ea typeface="楷体" panose="02010609060101010101" pitchFamily="49" charset="-122"/>
                <a:cs typeface="+mn-cs"/>
              </a:defRPr>
            </a:pPr>
          </a:p>
        </c:txPr>
        <c:crossAx val="1404204944"/>
        <c:crosses val="autoZero"/>
        <c:auto val="0"/>
        <c:lblAlgn val="ctr"/>
        <c:lblOffset val="100"/>
        <c:noMultiLvlLbl val="0"/>
      </c:catAx>
      <c:valAx>
        <c:axId val="140420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楷体" panose="02010609060101010101" pitchFamily="49" charset="-122"/>
                <a:ea typeface="楷体" panose="02010609060101010101" pitchFamily="49" charset="-122"/>
                <a:cs typeface="+mn-cs"/>
              </a:defRPr>
            </a:pPr>
          </a:p>
        </c:txPr>
        <c:crossAx val="1404202864"/>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楷体" panose="02010609060101010101" pitchFamily="49" charset="-122"/>
          <a:ea typeface="楷体" panose="02010609060101010101" pitchFamily="49" charset="-122"/>
        </a:defRPr>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946632531711"/>
          <c:y val="0.105637632177754"/>
          <c:w val="0.590674360054017"/>
          <c:h val="0.730682314074297"/>
        </c:manualLayout>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cs"/>
              </a:defRPr>
            </a:pPr>
            <a:r>
              <a:rPr lang="zh-CN" sz="1600" dirty="0">
                <a:solidFill>
                  <a:schemeClr val="tx1"/>
                </a:solidFill>
                <a:latin typeface="楷体" panose="02010609060101010101" pitchFamily="49" charset="-122"/>
                <a:ea typeface="楷体" panose="02010609060101010101" pitchFamily="49" charset="-122"/>
              </a:rPr>
              <a:t>处罚结果分析</a:t>
            </a:r>
            <a:endParaRPr lang="en-US" sz="1600" dirty="0">
              <a:solidFill>
                <a:schemeClr val="tx1"/>
              </a:solidFill>
              <a:latin typeface="楷体" panose="02010609060101010101" pitchFamily="49" charset="-122"/>
              <a:ea typeface="楷体" panose="02010609060101010101" pitchFamily="49" charset="-122"/>
            </a:endParaRPr>
          </a:p>
        </c:rich>
      </c:tx>
      <c:layout/>
      <c:overlay val="0"/>
      <c:spPr>
        <a:noFill/>
        <a:ln>
          <a:noFill/>
        </a:ln>
        <a:effectLst/>
      </c:spPr>
    </c:title>
    <c:autoTitleDeleted val="0"/>
    <c:plotArea>
      <c:layout/>
      <c:doughnutChart>
        <c:varyColors val="1"/>
        <c:ser>
          <c:idx val="0"/>
          <c:order val="0"/>
          <c:tx>
            <c:strRef>
              <c:f>Sheet1!$B$1</c:f>
              <c:strCache>
                <c:ptCount val="1"/>
                <c:pt idx="0">
                  <c:v>处罚结果分析</c:v>
                </c:pt>
              </c:strCache>
            </c:strRef>
          </c:tx>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Lbl>
              <c:idx val="2"/>
              <c:layout>
                <c:manualLayout>
                  <c:x val="-0.00104057130150234"/>
                  <c:y val="0.0328124979815146"/>
                </c:manualLayout>
              </c:layout>
              <c:showLegendKey val="0"/>
              <c:showVal val="0"/>
              <c:showCatName val="1"/>
              <c:showSerName val="0"/>
              <c:showPercent val="1"/>
              <c:showBubbleSize val="0"/>
              <c:separator>
</c:separator>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楷体" panose="02010609060101010101" pitchFamily="49" charset="-122"/>
                    <a:ea typeface="楷体" panose="02010609060101010101" pitchFamily="49" charset="-122"/>
                    <a:cs typeface="+mn-cs"/>
                  </a:defRPr>
                </a:pPr>
              </a:p>
            </c:txPr>
            <c:showLegendKey val="0"/>
            <c:showVal val="0"/>
            <c:showCatName val="1"/>
            <c:showSerName val="0"/>
            <c:showPercent val="1"/>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罚款</c:v>
                </c:pt>
                <c:pt idx="1">
                  <c:v>刑事责任</c:v>
                </c:pt>
                <c:pt idx="2">
                  <c:v>罚款、刑事责任</c:v>
                </c:pt>
                <c:pt idx="3">
                  <c:v>其他</c:v>
                </c:pt>
              </c:strCache>
            </c:strRef>
          </c:cat>
          <c:val>
            <c:numRef>
              <c:f>Sheet1!$B$2:$B$5</c:f>
              <c:numCache>
                <c:formatCode>General</c:formatCode>
                <c:ptCount val="4"/>
                <c:pt idx="0">
                  <c:v>8</c:v>
                </c:pt>
                <c:pt idx="1">
                  <c:v>12</c:v>
                </c:pt>
                <c:pt idx="2">
                  <c:v>11</c:v>
                </c:pt>
                <c:pt idx="3">
                  <c:v>1</c:v>
                </c:pt>
              </c:numCache>
            </c:numRef>
          </c:val>
        </c:ser>
        <c:dLbls>
          <c:showLegendKey val="0"/>
          <c:showVal val="0"/>
          <c:showCatName val="0"/>
          <c:showSerName val="0"/>
          <c:showPercent val="1"/>
          <c:showBubbleSize val="0"/>
          <c:showLeaderLines val="1"/>
        </c:dLbls>
        <c:firstSliceAng val="0"/>
        <c:holeSize val="75"/>
      </c:doughnut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400" b="0" i="0" u="none" strike="noStrike" kern="1200" baseline="0">
              <a:solidFill>
                <a:schemeClr val="tx1">
                  <a:lumMod val="65000"/>
                  <a:lumOff val="35000"/>
                </a:schemeClr>
              </a:solidFill>
              <a:latin typeface="楷体" panose="02010609060101010101" pitchFamily="49" charset="-122"/>
              <a:ea typeface="楷体" panose="02010609060101010101" pitchFamily="49" charset="-122"/>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2130" b="1" i="0" u="none" strike="noStrike" kern="1200" cap="none" spc="0" normalizeH="0" baseline="0">
                <a:solidFill>
                  <a:schemeClr val="dk1">
                    <a:lumMod val="50000"/>
                    <a:lumOff val="50000"/>
                  </a:schemeClr>
                </a:solidFill>
                <a:latin typeface="+mj-lt"/>
                <a:ea typeface="+mj-ea"/>
                <a:cs typeface="+mj-cs"/>
              </a:defRPr>
            </a:pPr>
            <a:r>
              <a:rPr lang="zh-CN" altLang="en-US" sz="1800" b="0" dirty="0">
                <a:solidFill>
                  <a:schemeClr val="tx1"/>
                </a:solidFill>
                <a:latin typeface="楷体" panose="02010609060101010101" pitchFamily="49" charset="-122"/>
                <a:ea typeface="楷体" panose="02010609060101010101" pitchFamily="49" charset="-122"/>
              </a:rPr>
              <a:t>罚款数额</a:t>
            </a:r>
            <a:endParaRPr lang="zh-CN" altLang="en-US" sz="1800" b="0" dirty="0">
              <a:solidFill>
                <a:schemeClr val="tx1"/>
              </a:solidFill>
              <a:latin typeface="楷体" panose="02010609060101010101" pitchFamily="49" charset="-122"/>
              <a:ea typeface="楷体" panose="02010609060101010101" pitchFamily="49" charset="-122"/>
            </a:endParaRPr>
          </a:p>
        </c:rich>
      </c:tx>
      <c:layout/>
      <c:overlay val="0"/>
      <c:spPr>
        <a:noFill/>
        <a:ln>
          <a:noFill/>
        </a:ln>
        <a:effectLst/>
      </c:spPr>
    </c:title>
    <c:autoTitleDeleted val="0"/>
    <c:plotArea>
      <c:layout/>
      <c:barChart>
        <c:barDir val="col"/>
        <c:grouping val="stacked"/>
        <c:varyColors val="0"/>
        <c:ser>
          <c:idx val="0"/>
          <c:order val="0"/>
          <c:tx>
            <c:strRef>
              <c:f>Sheet1!$B$1</c:f>
              <c:strCache>
                <c:ptCount val="1"/>
                <c:pt idx="0">
                  <c:v>罚款数额</c:v>
                </c:pt>
              </c:strCache>
            </c:strRef>
          </c:tx>
          <c:spPr>
            <a:solidFill>
              <a:schemeClr val="accent1"/>
            </a:solidFill>
            <a:ln>
              <a:noFill/>
            </a:ln>
            <a:effectLst/>
          </c:spPr>
          <c:invertIfNegative val="0"/>
          <c:dLbls>
            <c:dLbl>
              <c:idx val="0"/>
              <c:layout>
                <c:manualLayout>
                  <c:x val="0"/>
                  <c:y val="-0.0680713171474444"/>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0436901008152312"/>
                  <c:y val="-0.1847650036859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0218450504076161"/>
                  <c:y val="-0.1847650036859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
                  <c:y val="-0.1847650036859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50479205534211e-16"/>
                  <c:y val="-0.335494348798118"/>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0021845102740788"/>
                  <c:y val="-0.0729335540865475"/>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dk1">
                        <a:lumMod val="75000"/>
                        <a:lumOff val="25000"/>
                      </a:schemeClr>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cat>
            <c:strRef>
              <c:f>Sheet1!$A$2:$A$7</c:f>
              <c:strCache>
                <c:ptCount val="6"/>
                <c:pt idx="0">
                  <c:v>5万以下</c:v>
                </c:pt>
                <c:pt idx="1">
                  <c:v>5万-10万</c:v>
                </c:pt>
                <c:pt idx="2">
                  <c:v>10万-30万</c:v>
                </c:pt>
                <c:pt idx="3">
                  <c:v>30万-50万</c:v>
                </c:pt>
                <c:pt idx="4">
                  <c:v>50万-100万</c:v>
                </c:pt>
                <c:pt idx="5">
                  <c:v>100万以上</c:v>
                </c:pt>
              </c:strCache>
            </c:strRef>
          </c:cat>
          <c:val>
            <c:numRef>
              <c:f>Sheet1!$B$2:$B$7</c:f>
              <c:numCache>
                <c:formatCode>General</c:formatCode>
                <c:ptCount val="6"/>
                <c:pt idx="0">
                  <c:v>1</c:v>
                </c:pt>
                <c:pt idx="1">
                  <c:v>3</c:v>
                </c:pt>
                <c:pt idx="2">
                  <c:v>3</c:v>
                </c:pt>
                <c:pt idx="3">
                  <c:v>3</c:v>
                </c:pt>
                <c:pt idx="4">
                  <c:v>6</c:v>
                </c:pt>
                <c:pt idx="5">
                  <c:v>1</c:v>
                </c:pt>
              </c:numCache>
            </c:numRef>
          </c:val>
        </c:ser>
        <c:dLbls>
          <c:showLegendKey val="0"/>
          <c:showVal val="0"/>
          <c:showCatName val="0"/>
          <c:showSerName val="0"/>
          <c:showPercent val="0"/>
          <c:showBubbleSize val="0"/>
        </c:dLbls>
        <c:gapWidth val="150"/>
        <c:overlap val="100"/>
        <c:axId val="1404204528"/>
        <c:axId val="1404187056"/>
      </c:barChart>
      <c:catAx>
        <c:axId val="1404204528"/>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0" spcFirstLastPara="1" vertOverflow="ellipsis" vert="horz" wrap="square" anchor="ctr" anchorCtr="0"/>
          <a:lstStyle/>
          <a:p>
            <a:pPr>
              <a:defRPr lang="zh-CN" sz="1195" b="0" i="0" u="none" strike="noStrike" kern="1200" cap="none" spc="0" normalizeH="0" baseline="0">
                <a:solidFill>
                  <a:schemeClr val="dk1">
                    <a:lumMod val="65000"/>
                    <a:lumOff val="35000"/>
                  </a:schemeClr>
                </a:solidFill>
                <a:latin typeface="+mn-lt"/>
                <a:ea typeface="+mn-ea"/>
                <a:cs typeface="+mn-cs"/>
              </a:defRPr>
            </a:pPr>
          </a:p>
        </c:txPr>
        <c:crossAx val="1404187056"/>
        <c:crosses val="autoZero"/>
        <c:auto val="1"/>
        <c:lblAlgn val="ctr"/>
        <c:lblOffset val="100"/>
        <c:noMultiLvlLbl val="0"/>
      </c:catAx>
      <c:valAx>
        <c:axId val="1404187056"/>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dk1">
                    <a:lumMod val="65000"/>
                    <a:lumOff val="35000"/>
                  </a:schemeClr>
                </a:solidFill>
                <a:latin typeface="+mn-lt"/>
                <a:ea typeface="+mn-ea"/>
                <a:cs typeface="+mn-cs"/>
              </a:defRPr>
            </a:pPr>
          </a:p>
        </c:txPr>
        <c:crossAx val="1404204528"/>
        <c:crosses val="autoZero"/>
        <c:crossBetween val="between"/>
      </c:valAx>
      <c:spPr>
        <a:pattFill prst="ltDnDiag">
          <a:fgClr>
            <a:schemeClr val="dk1">
              <a:lumMod val="15000"/>
              <a:lumOff val="85000"/>
            </a:schemeClr>
          </a:fgClr>
          <a:bgClr>
            <a:schemeClr val="lt1"/>
          </a:bgClr>
        </a:pattFill>
        <a:ln>
          <a:noFill/>
        </a:ln>
        <a:effectLst/>
      </c:spPr>
    </c:plotArea>
    <c:legend>
      <c:legendPos val="b"/>
      <c:layout/>
      <c:overlay val="0"/>
      <c:spPr>
        <a:noFill/>
        <a:ln>
          <a:noFill/>
        </a:ln>
        <a:effectLst/>
      </c:spPr>
      <c:txPr>
        <a:bodyPr rot="0" spcFirstLastPara="1" vertOverflow="ellipsis" vert="horz" wrap="square" anchor="ctr" anchorCtr="1"/>
        <a:lstStyle/>
        <a:p>
          <a:pPr>
            <a:defRPr lang="zh-CN" sz="1400" b="0" i="0" u="none" strike="noStrike" kern="1200" baseline="0">
              <a:solidFill>
                <a:schemeClr val="dk1">
                  <a:lumMod val="65000"/>
                  <a:lumOff val="35000"/>
                </a:schemeClr>
              </a:solidFill>
              <a:latin typeface="楷体" panose="02010609060101010101" pitchFamily="49" charset="-122"/>
              <a:ea typeface="楷体" panose="02010609060101010101" pitchFamily="49" charset="-122"/>
              <a:cs typeface="+mn-cs"/>
            </a:defRPr>
          </a:pPr>
        </a:p>
      </c:txPr>
    </c:legend>
    <c:plotVisOnly val="1"/>
    <c:dispBlanksAs val="gap"/>
    <c:showDLblsOverMax val="0"/>
  </c:chart>
  <c:spPr>
    <a:solidFill>
      <a:schemeClr val="lt1"/>
    </a:solidFill>
    <a:ln w="9525" cap="flat" cmpd="sng" algn="ctr">
      <a:noFill/>
      <a:round/>
    </a:ln>
    <a:effectLst/>
  </c:spPr>
  <c:txPr>
    <a:bodyPr/>
    <a:lstStyle/>
    <a:p>
      <a:pPr>
        <a:defRPr lang="zh-CN"/>
      </a:pP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946632531711"/>
          <c:y val="0.105637632177754"/>
          <c:w val="0.590674360054017"/>
          <c:h val="0.730682314074297"/>
        </c:manualLayout>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946632531711"/>
          <c:y val="0.105637632177754"/>
          <c:w val="0.590674360054017"/>
          <c:h val="0.730682314074297"/>
        </c:manualLayout>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03">
  <cs:axisTitle>
    <cs:lnRef idx="0"/>
    <cs:fillRef idx="0"/>
    <cs:effectRef idx="0"/>
    <cs:fontRef idx="minor">
      <a:schemeClr val="dk1">
        <a:lumMod val="65000"/>
        <a:lumOff val="35000"/>
      </a:schemeClr>
    </cs:fontRef>
    <cs:defRPr sz="1195"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5"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5" kern="1200"/>
  </cs:chartArea>
  <cs:dataLabel>
    <cs:lnRef idx="0"/>
    <cs:fillRef idx="0"/>
    <cs:effectRef idx="0"/>
    <cs:fontRef idx="minor">
      <a:schemeClr val="dk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5"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5"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5"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3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5"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5"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6630B9CF-7750-40DE-90EA-5C7CE5DADF43}" type="doc">
      <dgm:prSet loTypeId="urn:microsoft.com/office/officeart/2005/8/layout/hierarchy3" loCatId="hierarchy" qsTypeId="urn:microsoft.com/office/officeart/2005/8/quickstyle/simple1" qsCatId="simple" csTypeId="urn:microsoft.com/office/officeart/2005/8/colors/accent1_2" csCatId="accent1"/>
      <dgm:spPr/>
      <dgm:t>
        <a:bodyPr/>
        <a:lstStyle/>
        <a:p>
          <a:endParaRPr lang="zh-CN" altLang="en-US"/>
        </a:p>
      </dgm:t>
    </dgm:pt>
    <dgm:pt modelId="{2E12A2A7-3B87-4B02-81AF-74591BA413B1}">
      <dgm:prSet/>
      <dgm:spPr/>
      <dgm:t>
        <a:bodyPr/>
        <a:lstStyle/>
        <a:p>
          <a:pPr rtl="0"/>
          <a:r>
            <a:rPr lang="zh-CN" dirty="0" smtClean="0">
              <a:latin typeface="楷体" panose="02010609060101010101" pitchFamily="49" charset="-122"/>
              <a:ea typeface="楷体" panose="02010609060101010101" pitchFamily="49" charset="-122"/>
            </a:rPr>
            <a:t>环境信用评价</a:t>
          </a:r>
          <a:r>
            <a:rPr lang="en-US" dirty="0" smtClean="0">
              <a:latin typeface="楷体" panose="02010609060101010101" pitchFamily="49" charset="-122"/>
              <a:ea typeface="楷体" panose="02010609060101010101" pitchFamily="49" charset="-122"/>
            </a:rPr>
            <a:t>《</a:t>
          </a:r>
          <a:r>
            <a:rPr lang="zh-CN" dirty="0" smtClean="0">
              <a:latin typeface="楷体" panose="02010609060101010101" pitchFamily="49" charset="-122"/>
              <a:ea typeface="楷体" panose="02010609060101010101" pitchFamily="49" charset="-122"/>
            </a:rPr>
            <a:t>企业环境信用评价办法（试行）</a:t>
          </a:r>
          <a:r>
            <a:rPr lang="en-US" dirty="0" smtClean="0">
              <a:latin typeface="楷体" panose="02010609060101010101" pitchFamily="49" charset="-122"/>
              <a:ea typeface="楷体" panose="02010609060101010101" pitchFamily="49" charset="-122"/>
            </a:rPr>
            <a:t>》</a:t>
          </a:r>
          <a:endParaRPr lang="zh-CN" dirty="0">
            <a:latin typeface="楷体" panose="02010609060101010101" pitchFamily="49" charset="-122"/>
            <a:ea typeface="楷体" panose="02010609060101010101" pitchFamily="49" charset="-122"/>
          </a:endParaRPr>
        </a:p>
      </dgm:t>
    </dgm:pt>
    <dgm:pt modelId="{6C20F239-24C8-4987-A523-B0583B473F1E}" cxnId="{AB7DDE5A-E333-42B2-9105-A8D36043082D}" type="parTrans">
      <dgm:prSet/>
      <dgm:spPr/>
      <dgm:t>
        <a:bodyPr/>
        <a:lstStyle/>
        <a:p>
          <a:endParaRPr lang="zh-CN" altLang="en-US"/>
        </a:p>
      </dgm:t>
    </dgm:pt>
    <dgm:pt modelId="{8746C8F8-8A0B-47B0-BF08-6D84BA13E01B}" cxnId="{AB7DDE5A-E333-42B2-9105-A8D36043082D}" type="sibTrans">
      <dgm:prSet/>
      <dgm:spPr/>
      <dgm:t>
        <a:bodyPr/>
        <a:lstStyle/>
        <a:p>
          <a:endParaRPr lang="zh-CN" altLang="en-US"/>
        </a:p>
      </dgm:t>
    </dgm:pt>
    <dgm:pt modelId="{67318155-1616-4A1E-AAB5-54B64A48D8CC}">
      <dgm:prSet/>
      <dgm:spPr/>
      <dgm:t>
        <a:bodyPr/>
        <a:lstStyle/>
        <a:p>
          <a:pPr rtl="0"/>
          <a:r>
            <a:rPr lang="zh-CN" dirty="0" smtClean="0">
              <a:latin typeface="楷体" panose="02010609060101010101" pitchFamily="49" charset="-122"/>
              <a:ea typeface="楷体" panose="02010609060101010101" pitchFamily="49" charset="-122"/>
            </a:rPr>
            <a:t>可能受约束性或惩戒性措施管理</a:t>
          </a:r>
          <a:endParaRPr lang="zh-CN" dirty="0">
            <a:latin typeface="楷体" panose="02010609060101010101" pitchFamily="49" charset="-122"/>
            <a:ea typeface="楷体" panose="02010609060101010101" pitchFamily="49" charset="-122"/>
          </a:endParaRPr>
        </a:p>
      </dgm:t>
    </dgm:pt>
    <dgm:pt modelId="{CDA7237A-9586-476D-ADDA-7DD9618818AB}" cxnId="{2880BD23-CE5A-4963-A726-2710C3554062}" type="parTrans">
      <dgm:prSet/>
      <dgm:spPr/>
      <dgm:t>
        <a:bodyPr/>
        <a:lstStyle/>
        <a:p>
          <a:endParaRPr lang="zh-CN" altLang="en-US">
            <a:latin typeface="楷体" panose="02010609060101010101" pitchFamily="49" charset="-122"/>
            <a:ea typeface="楷体" panose="02010609060101010101" pitchFamily="49" charset="-122"/>
          </a:endParaRPr>
        </a:p>
      </dgm:t>
    </dgm:pt>
    <dgm:pt modelId="{36BAEF51-E7F5-407C-92B0-DDDEF0E53F35}" cxnId="{2880BD23-CE5A-4963-A726-2710C3554062}" type="sibTrans">
      <dgm:prSet/>
      <dgm:spPr/>
      <dgm:t>
        <a:bodyPr/>
        <a:lstStyle/>
        <a:p>
          <a:endParaRPr lang="zh-CN" altLang="en-US"/>
        </a:p>
      </dgm:t>
    </dgm:pt>
    <dgm:pt modelId="{F7291FCE-7926-4B18-B614-1259B3E54B65}">
      <dgm:prSet/>
      <dgm:spPr/>
      <dgm:t>
        <a:bodyPr/>
        <a:lstStyle/>
        <a:p>
          <a:pPr rtl="0"/>
          <a:r>
            <a:rPr lang="zh-CN" smtClean="0">
              <a:latin typeface="楷体" panose="02010609060101010101" pitchFamily="49" charset="-122"/>
              <a:ea typeface="楷体" panose="02010609060101010101" pitchFamily="49" charset="-122"/>
            </a:rPr>
            <a:t>优惠政策</a:t>
          </a:r>
          <a:endParaRPr lang="zh-CN">
            <a:latin typeface="楷体" panose="02010609060101010101" pitchFamily="49" charset="-122"/>
            <a:ea typeface="楷体" panose="02010609060101010101" pitchFamily="49" charset="-122"/>
          </a:endParaRPr>
        </a:p>
      </dgm:t>
    </dgm:pt>
    <dgm:pt modelId="{9D9DD653-7BFA-478E-8869-DF673288CC22}" cxnId="{F31DFA9C-51D5-4B31-A96E-161726845E75}" type="parTrans">
      <dgm:prSet/>
      <dgm:spPr/>
      <dgm:t>
        <a:bodyPr/>
        <a:lstStyle/>
        <a:p>
          <a:endParaRPr lang="zh-CN" altLang="en-US"/>
        </a:p>
      </dgm:t>
    </dgm:pt>
    <dgm:pt modelId="{7D2640FB-25E7-4D59-A1C5-B790959E19D8}" cxnId="{F31DFA9C-51D5-4B31-A96E-161726845E75}" type="sibTrans">
      <dgm:prSet/>
      <dgm:spPr/>
      <dgm:t>
        <a:bodyPr/>
        <a:lstStyle/>
        <a:p>
          <a:endParaRPr lang="zh-CN" altLang="en-US"/>
        </a:p>
      </dgm:t>
    </dgm:pt>
    <dgm:pt modelId="{E74BBEED-46B1-4784-8B20-5245226F512E}">
      <dgm:prSet/>
      <dgm:spPr/>
      <dgm:t>
        <a:bodyPr/>
        <a:lstStyle/>
        <a:p>
          <a:pPr rtl="0"/>
          <a:r>
            <a:rPr lang="zh-CN" smtClean="0">
              <a:latin typeface="楷体" panose="02010609060101010101" pitchFamily="49" charset="-122"/>
              <a:ea typeface="楷体" panose="02010609060101010101" pitchFamily="49" charset="-122"/>
            </a:rPr>
            <a:t>无法适用如增值税返还、排污费用减免等激励性措施</a:t>
          </a:r>
          <a:endParaRPr lang="zh-CN">
            <a:latin typeface="楷体" panose="02010609060101010101" pitchFamily="49" charset="-122"/>
            <a:ea typeface="楷体" panose="02010609060101010101" pitchFamily="49" charset="-122"/>
          </a:endParaRPr>
        </a:p>
      </dgm:t>
    </dgm:pt>
    <dgm:pt modelId="{0C956D4B-CDEF-4D68-9989-C659EB07A341}" cxnId="{F27C7C95-5230-48B6-9501-790769AADD09}" type="parTrans">
      <dgm:prSet/>
      <dgm:spPr/>
      <dgm:t>
        <a:bodyPr/>
        <a:lstStyle/>
        <a:p>
          <a:endParaRPr lang="zh-CN" altLang="en-US">
            <a:latin typeface="楷体" panose="02010609060101010101" pitchFamily="49" charset="-122"/>
            <a:ea typeface="楷体" panose="02010609060101010101" pitchFamily="49" charset="-122"/>
          </a:endParaRPr>
        </a:p>
      </dgm:t>
    </dgm:pt>
    <dgm:pt modelId="{AF90D2EB-1D8C-4815-9869-3918A27945E0}" cxnId="{F27C7C95-5230-48B6-9501-790769AADD09}" type="sibTrans">
      <dgm:prSet/>
      <dgm:spPr/>
      <dgm:t>
        <a:bodyPr/>
        <a:lstStyle/>
        <a:p>
          <a:endParaRPr lang="zh-CN" altLang="en-US"/>
        </a:p>
      </dgm:t>
    </dgm:pt>
    <dgm:pt modelId="{A7E655E5-9889-469E-ABB0-5C010F80B26A}">
      <dgm:prSet/>
      <dgm:spPr/>
      <dgm:t>
        <a:bodyPr/>
        <a:lstStyle/>
        <a:p>
          <a:pPr rtl="0"/>
          <a:r>
            <a:rPr lang="zh-CN" smtClean="0">
              <a:latin typeface="楷体" panose="02010609060101010101" pitchFamily="49" charset="-122"/>
              <a:ea typeface="楷体" panose="02010609060101010101" pitchFamily="49" charset="-122"/>
            </a:rPr>
            <a:t>商业信誉</a:t>
          </a:r>
          <a:endParaRPr lang="zh-CN">
            <a:latin typeface="楷体" panose="02010609060101010101" pitchFamily="49" charset="-122"/>
            <a:ea typeface="楷体" panose="02010609060101010101" pitchFamily="49" charset="-122"/>
          </a:endParaRPr>
        </a:p>
      </dgm:t>
    </dgm:pt>
    <dgm:pt modelId="{6E201423-E7C5-476C-B1E4-8978343C3ABC}" cxnId="{6D9EA044-6CA1-4993-AF56-818EE3874003}" type="parTrans">
      <dgm:prSet/>
      <dgm:spPr/>
      <dgm:t>
        <a:bodyPr/>
        <a:lstStyle/>
        <a:p>
          <a:endParaRPr lang="zh-CN" altLang="en-US"/>
        </a:p>
      </dgm:t>
    </dgm:pt>
    <dgm:pt modelId="{E8EEB800-A408-4B1F-BB32-9EFBF223F2E5}" cxnId="{6D9EA044-6CA1-4993-AF56-818EE3874003}" type="sibTrans">
      <dgm:prSet/>
      <dgm:spPr/>
      <dgm:t>
        <a:bodyPr/>
        <a:lstStyle/>
        <a:p>
          <a:endParaRPr lang="zh-CN" altLang="en-US"/>
        </a:p>
      </dgm:t>
    </dgm:pt>
    <dgm:pt modelId="{B0E3843D-0B3D-42B1-84AC-BB0F12012B47}">
      <dgm:prSet/>
      <dgm:spPr/>
      <dgm:t>
        <a:bodyPr/>
        <a:lstStyle/>
        <a:p>
          <a:pPr rtl="0"/>
          <a:r>
            <a:rPr lang="zh-CN" smtClean="0">
              <a:latin typeface="楷体" panose="02010609060101010101" pitchFamily="49" charset="-122"/>
              <a:ea typeface="楷体" panose="02010609060101010101" pitchFamily="49" charset="-122"/>
            </a:rPr>
            <a:t>竞争力降低</a:t>
          </a:r>
          <a:endParaRPr lang="zh-CN">
            <a:latin typeface="楷体" panose="02010609060101010101" pitchFamily="49" charset="-122"/>
            <a:ea typeface="楷体" panose="02010609060101010101" pitchFamily="49" charset="-122"/>
          </a:endParaRPr>
        </a:p>
      </dgm:t>
    </dgm:pt>
    <dgm:pt modelId="{09002F86-0AF8-4B8E-87BF-705A6AE6EAF4}" cxnId="{6D5C72F0-EABE-46AC-8733-7950F47BDA4E}" type="parTrans">
      <dgm:prSet/>
      <dgm:spPr/>
      <dgm:t>
        <a:bodyPr/>
        <a:lstStyle/>
        <a:p>
          <a:endParaRPr lang="zh-CN" altLang="en-US">
            <a:latin typeface="楷体" panose="02010609060101010101" pitchFamily="49" charset="-122"/>
            <a:ea typeface="楷体" panose="02010609060101010101" pitchFamily="49" charset="-122"/>
          </a:endParaRPr>
        </a:p>
      </dgm:t>
    </dgm:pt>
    <dgm:pt modelId="{8816871C-A489-4B8B-93D9-8DDEDD1DE005}" cxnId="{6D5C72F0-EABE-46AC-8733-7950F47BDA4E}" type="sibTrans">
      <dgm:prSet/>
      <dgm:spPr/>
      <dgm:t>
        <a:bodyPr/>
        <a:lstStyle/>
        <a:p>
          <a:endParaRPr lang="zh-CN" altLang="en-US"/>
        </a:p>
      </dgm:t>
    </dgm:pt>
    <dgm:pt modelId="{9C2258ED-B1F1-4030-B0E4-3A3056C02D21}" type="pres">
      <dgm:prSet presAssocID="{6630B9CF-7750-40DE-90EA-5C7CE5DADF43}" presName="diagram" presStyleCnt="0">
        <dgm:presLayoutVars>
          <dgm:chPref val="1"/>
          <dgm:dir/>
          <dgm:animOne val="branch"/>
          <dgm:animLvl val="lvl"/>
          <dgm:resizeHandles/>
        </dgm:presLayoutVars>
      </dgm:prSet>
      <dgm:spPr/>
      <dgm:t>
        <a:bodyPr/>
        <a:lstStyle/>
        <a:p>
          <a:endParaRPr lang="zh-CN" altLang="en-US"/>
        </a:p>
      </dgm:t>
    </dgm:pt>
    <dgm:pt modelId="{E5DB52A3-27F3-42F2-85D3-2824FB9D065E}" type="pres">
      <dgm:prSet presAssocID="{2E12A2A7-3B87-4B02-81AF-74591BA413B1}" presName="root" presStyleCnt="0"/>
      <dgm:spPr/>
    </dgm:pt>
    <dgm:pt modelId="{6124C1DA-8CD4-4A5E-84F7-8945CC76B3B3}" type="pres">
      <dgm:prSet presAssocID="{2E12A2A7-3B87-4B02-81AF-74591BA413B1}" presName="rootComposite" presStyleCnt="0"/>
      <dgm:spPr/>
    </dgm:pt>
    <dgm:pt modelId="{FD70C2F5-CFAC-45E7-8966-12C312AF2D80}" type="pres">
      <dgm:prSet presAssocID="{2E12A2A7-3B87-4B02-81AF-74591BA413B1}" presName="rootText" presStyleLbl="node1" presStyleIdx="0" presStyleCnt="3"/>
      <dgm:spPr/>
      <dgm:t>
        <a:bodyPr/>
        <a:lstStyle/>
        <a:p>
          <a:endParaRPr lang="zh-CN" altLang="en-US"/>
        </a:p>
      </dgm:t>
    </dgm:pt>
    <dgm:pt modelId="{914E250B-3C1A-4E92-8639-4803628CC759}" type="pres">
      <dgm:prSet presAssocID="{2E12A2A7-3B87-4B02-81AF-74591BA413B1}" presName="rootConnector" presStyleLbl="node1" presStyleIdx="0" presStyleCnt="3"/>
      <dgm:spPr/>
      <dgm:t>
        <a:bodyPr/>
        <a:lstStyle/>
        <a:p>
          <a:endParaRPr lang="zh-CN" altLang="en-US"/>
        </a:p>
      </dgm:t>
    </dgm:pt>
    <dgm:pt modelId="{23847C61-9F6C-489B-B857-F7EE7DCAE681}" type="pres">
      <dgm:prSet presAssocID="{2E12A2A7-3B87-4B02-81AF-74591BA413B1}" presName="childShape" presStyleCnt="0"/>
      <dgm:spPr/>
    </dgm:pt>
    <dgm:pt modelId="{17007BDE-30D9-4800-BBD8-D9667079D95C}" type="pres">
      <dgm:prSet presAssocID="{CDA7237A-9586-476D-ADDA-7DD9618818AB}" presName="Name13" presStyleLbl="parChTrans1D2" presStyleIdx="0" presStyleCnt="3"/>
      <dgm:spPr/>
      <dgm:t>
        <a:bodyPr/>
        <a:lstStyle/>
        <a:p>
          <a:endParaRPr lang="zh-CN" altLang="en-US"/>
        </a:p>
      </dgm:t>
    </dgm:pt>
    <dgm:pt modelId="{B0DD313F-B9AB-4FBB-96B4-D4614669F9E6}" type="pres">
      <dgm:prSet presAssocID="{67318155-1616-4A1E-AAB5-54B64A48D8CC}" presName="childText" presStyleLbl="bgAcc1" presStyleIdx="0" presStyleCnt="3">
        <dgm:presLayoutVars>
          <dgm:bulletEnabled val="1"/>
        </dgm:presLayoutVars>
      </dgm:prSet>
      <dgm:spPr/>
      <dgm:t>
        <a:bodyPr/>
        <a:lstStyle/>
        <a:p>
          <a:endParaRPr lang="zh-CN" altLang="en-US"/>
        </a:p>
      </dgm:t>
    </dgm:pt>
    <dgm:pt modelId="{2B96709D-D923-4EEC-A8A3-23634260A32C}" type="pres">
      <dgm:prSet presAssocID="{F7291FCE-7926-4B18-B614-1259B3E54B65}" presName="root" presStyleCnt="0"/>
      <dgm:spPr/>
    </dgm:pt>
    <dgm:pt modelId="{D5459E02-6842-4E49-91BD-F5C86A59036E}" type="pres">
      <dgm:prSet presAssocID="{F7291FCE-7926-4B18-B614-1259B3E54B65}" presName="rootComposite" presStyleCnt="0"/>
      <dgm:spPr/>
    </dgm:pt>
    <dgm:pt modelId="{DE0124E2-0A5C-4D5F-96A4-EF7AD94598E3}" type="pres">
      <dgm:prSet presAssocID="{F7291FCE-7926-4B18-B614-1259B3E54B65}" presName="rootText" presStyleLbl="node1" presStyleIdx="1" presStyleCnt="3"/>
      <dgm:spPr/>
      <dgm:t>
        <a:bodyPr/>
        <a:lstStyle/>
        <a:p>
          <a:endParaRPr lang="zh-CN" altLang="en-US"/>
        </a:p>
      </dgm:t>
    </dgm:pt>
    <dgm:pt modelId="{0F77B101-05D7-40BB-9614-7B9ADC1B29F5}" type="pres">
      <dgm:prSet presAssocID="{F7291FCE-7926-4B18-B614-1259B3E54B65}" presName="rootConnector" presStyleLbl="node1" presStyleIdx="1" presStyleCnt="3"/>
      <dgm:spPr/>
      <dgm:t>
        <a:bodyPr/>
        <a:lstStyle/>
        <a:p>
          <a:endParaRPr lang="zh-CN" altLang="en-US"/>
        </a:p>
      </dgm:t>
    </dgm:pt>
    <dgm:pt modelId="{88A6F7F6-DBE5-4495-8AB0-9FE5FB7EE25D}" type="pres">
      <dgm:prSet presAssocID="{F7291FCE-7926-4B18-B614-1259B3E54B65}" presName="childShape" presStyleCnt="0"/>
      <dgm:spPr/>
    </dgm:pt>
    <dgm:pt modelId="{130A8664-AB79-4295-86E8-0A51253A15C2}" type="pres">
      <dgm:prSet presAssocID="{0C956D4B-CDEF-4D68-9989-C659EB07A341}" presName="Name13" presStyleLbl="parChTrans1D2" presStyleIdx="1" presStyleCnt="3"/>
      <dgm:spPr/>
      <dgm:t>
        <a:bodyPr/>
        <a:lstStyle/>
        <a:p>
          <a:endParaRPr lang="zh-CN" altLang="en-US"/>
        </a:p>
      </dgm:t>
    </dgm:pt>
    <dgm:pt modelId="{1C428D30-E738-4081-92EF-091A5431AD51}" type="pres">
      <dgm:prSet presAssocID="{E74BBEED-46B1-4784-8B20-5245226F512E}" presName="childText" presStyleLbl="bgAcc1" presStyleIdx="1" presStyleCnt="3">
        <dgm:presLayoutVars>
          <dgm:bulletEnabled val="1"/>
        </dgm:presLayoutVars>
      </dgm:prSet>
      <dgm:spPr/>
      <dgm:t>
        <a:bodyPr/>
        <a:lstStyle/>
        <a:p>
          <a:endParaRPr lang="zh-CN" altLang="en-US"/>
        </a:p>
      </dgm:t>
    </dgm:pt>
    <dgm:pt modelId="{D57AF2AF-29F6-4899-85FE-4186211A4CD6}" type="pres">
      <dgm:prSet presAssocID="{A7E655E5-9889-469E-ABB0-5C010F80B26A}" presName="root" presStyleCnt="0"/>
      <dgm:spPr/>
    </dgm:pt>
    <dgm:pt modelId="{3B043328-435F-4032-9B59-13CE056FFB97}" type="pres">
      <dgm:prSet presAssocID="{A7E655E5-9889-469E-ABB0-5C010F80B26A}" presName="rootComposite" presStyleCnt="0"/>
      <dgm:spPr/>
    </dgm:pt>
    <dgm:pt modelId="{ADB4B57B-79D3-411A-B390-0C36000F2470}" type="pres">
      <dgm:prSet presAssocID="{A7E655E5-9889-469E-ABB0-5C010F80B26A}" presName="rootText" presStyleLbl="node1" presStyleIdx="2" presStyleCnt="3"/>
      <dgm:spPr/>
      <dgm:t>
        <a:bodyPr/>
        <a:lstStyle/>
        <a:p>
          <a:endParaRPr lang="zh-CN" altLang="en-US"/>
        </a:p>
      </dgm:t>
    </dgm:pt>
    <dgm:pt modelId="{66AC422B-2E93-4577-83A1-0222385D7E57}" type="pres">
      <dgm:prSet presAssocID="{A7E655E5-9889-469E-ABB0-5C010F80B26A}" presName="rootConnector" presStyleLbl="node1" presStyleIdx="2" presStyleCnt="3"/>
      <dgm:spPr/>
      <dgm:t>
        <a:bodyPr/>
        <a:lstStyle/>
        <a:p>
          <a:endParaRPr lang="zh-CN" altLang="en-US"/>
        </a:p>
      </dgm:t>
    </dgm:pt>
    <dgm:pt modelId="{7D87401B-AC0F-4AA1-980A-66D90BE06AED}" type="pres">
      <dgm:prSet presAssocID="{A7E655E5-9889-469E-ABB0-5C010F80B26A}" presName="childShape" presStyleCnt="0"/>
      <dgm:spPr/>
    </dgm:pt>
    <dgm:pt modelId="{1C117BB6-0D40-4D2C-911C-5772EC93FA4D}" type="pres">
      <dgm:prSet presAssocID="{09002F86-0AF8-4B8E-87BF-705A6AE6EAF4}" presName="Name13" presStyleLbl="parChTrans1D2" presStyleIdx="2" presStyleCnt="3"/>
      <dgm:spPr/>
      <dgm:t>
        <a:bodyPr/>
        <a:lstStyle/>
        <a:p>
          <a:endParaRPr lang="zh-CN" altLang="en-US"/>
        </a:p>
      </dgm:t>
    </dgm:pt>
    <dgm:pt modelId="{0C800656-4FE0-47EA-BA29-4FB550E0791C}" type="pres">
      <dgm:prSet presAssocID="{B0E3843D-0B3D-42B1-84AC-BB0F12012B47}" presName="childText" presStyleLbl="bgAcc1" presStyleIdx="2" presStyleCnt="3">
        <dgm:presLayoutVars>
          <dgm:bulletEnabled val="1"/>
        </dgm:presLayoutVars>
      </dgm:prSet>
      <dgm:spPr/>
      <dgm:t>
        <a:bodyPr/>
        <a:lstStyle/>
        <a:p>
          <a:endParaRPr lang="zh-CN" altLang="en-US"/>
        </a:p>
      </dgm:t>
    </dgm:pt>
  </dgm:ptLst>
  <dgm:cxnLst>
    <dgm:cxn modelId="{BE05D980-3656-4901-9360-4077322D3275}" type="presOf" srcId="{A7E655E5-9889-469E-ABB0-5C010F80B26A}" destId="{66AC422B-2E93-4577-83A1-0222385D7E57}" srcOrd="1" destOrd="0" presId="urn:microsoft.com/office/officeart/2005/8/layout/hierarchy3"/>
    <dgm:cxn modelId="{65DF7CFC-1B91-4D5A-8755-CCBBA83EFF26}" type="presOf" srcId="{E74BBEED-46B1-4784-8B20-5245226F512E}" destId="{1C428D30-E738-4081-92EF-091A5431AD51}" srcOrd="0" destOrd="0" presId="urn:microsoft.com/office/officeart/2005/8/layout/hierarchy3"/>
    <dgm:cxn modelId="{96411A5F-4876-4177-83BA-0C24F4074BB0}" type="presOf" srcId="{B0E3843D-0B3D-42B1-84AC-BB0F12012B47}" destId="{0C800656-4FE0-47EA-BA29-4FB550E0791C}" srcOrd="0" destOrd="0" presId="urn:microsoft.com/office/officeart/2005/8/layout/hierarchy3"/>
    <dgm:cxn modelId="{F27C7C95-5230-48B6-9501-790769AADD09}" srcId="{F7291FCE-7926-4B18-B614-1259B3E54B65}" destId="{E74BBEED-46B1-4784-8B20-5245226F512E}" srcOrd="0" destOrd="0" parTransId="{0C956D4B-CDEF-4D68-9989-C659EB07A341}" sibTransId="{AF90D2EB-1D8C-4815-9869-3918A27945E0}"/>
    <dgm:cxn modelId="{4C1359A5-49BD-43C9-8B3C-53538C0C52D0}" type="presOf" srcId="{F7291FCE-7926-4B18-B614-1259B3E54B65}" destId="{DE0124E2-0A5C-4D5F-96A4-EF7AD94598E3}" srcOrd="0" destOrd="0" presId="urn:microsoft.com/office/officeart/2005/8/layout/hierarchy3"/>
    <dgm:cxn modelId="{2880BD23-CE5A-4963-A726-2710C3554062}" srcId="{2E12A2A7-3B87-4B02-81AF-74591BA413B1}" destId="{67318155-1616-4A1E-AAB5-54B64A48D8CC}" srcOrd="0" destOrd="0" parTransId="{CDA7237A-9586-476D-ADDA-7DD9618818AB}" sibTransId="{36BAEF51-E7F5-407C-92B0-DDDEF0E53F35}"/>
    <dgm:cxn modelId="{F31DFA9C-51D5-4B31-A96E-161726845E75}" srcId="{6630B9CF-7750-40DE-90EA-5C7CE5DADF43}" destId="{F7291FCE-7926-4B18-B614-1259B3E54B65}" srcOrd="1" destOrd="0" parTransId="{9D9DD653-7BFA-478E-8869-DF673288CC22}" sibTransId="{7D2640FB-25E7-4D59-A1C5-B790959E19D8}"/>
    <dgm:cxn modelId="{F9AB1782-46A5-47C9-A8CC-280147818665}" type="presOf" srcId="{67318155-1616-4A1E-AAB5-54B64A48D8CC}" destId="{B0DD313F-B9AB-4FBB-96B4-D4614669F9E6}" srcOrd="0" destOrd="0" presId="urn:microsoft.com/office/officeart/2005/8/layout/hierarchy3"/>
    <dgm:cxn modelId="{6D5C72F0-EABE-46AC-8733-7950F47BDA4E}" srcId="{A7E655E5-9889-469E-ABB0-5C010F80B26A}" destId="{B0E3843D-0B3D-42B1-84AC-BB0F12012B47}" srcOrd="0" destOrd="0" parTransId="{09002F86-0AF8-4B8E-87BF-705A6AE6EAF4}" sibTransId="{8816871C-A489-4B8B-93D9-8DDEDD1DE005}"/>
    <dgm:cxn modelId="{6D9EA044-6CA1-4993-AF56-818EE3874003}" srcId="{6630B9CF-7750-40DE-90EA-5C7CE5DADF43}" destId="{A7E655E5-9889-469E-ABB0-5C010F80B26A}" srcOrd="2" destOrd="0" parTransId="{6E201423-E7C5-476C-B1E4-8978343C3ABC}" sibTransId="{E8EEB800-A408-4B1F-BB32-9EFBF223F2E5}"/>
    <dgm:cxn modelId="{AB7DDE5A-E333-42B2-9105-A8D36043082D}" srcId="{6630B9CF-7750-40DE-90EA-5C7CE5DADF43}" destId="{2E12A2A7-3B87-4B02-81AF-74591BA413B1}" srcOrd="0" destOrd="0" parTransId="{6C20F239-24C8-4987-A523-B0583B473F1E}" sibTransId="{8746C8F8-8A0B-47B0-BF08-6D84BA13E01B}"/>
    <dgm:cxn modelId="{CEE1FA1B-10FD-4CA1-BBB6-78434F590009}" type="presOf" srcId="{0C956D4B-CDEF-4D68-9989-C659EB07A341}" destId="{130A8664-AB79-4295-86E8-0A51253A15C2}" srcOrd="0" destOrd="0" presId="urn:microsoft.com/office/officeart/2005/8/layout/hierarchy3"/>
    <dgm:cxn modelId="{694428CB-2F9E-45A5-AFBA-9A85F45194FC}" type="presOf" srcId="{2E12A2A7-3B87-4B02-81AF-74591BA413B1}" destId="{914E250B-3C1A-4E92-8639-4803628CC759}" srcOrd="1" destOrd="0" presId="urn:microsoft.com/office/officeart/2005/8/layout/hierarchy3"/>
    <dgm:cxn modelId="{F713D2C8-2709-4481-B950-DE384EC4F9D1}" type="presOf" srcId="{F7291FCE-7926-4B18-B614-1259B3E54B65}" destId="{0F77B101-05D7-40BB-9614-7B9ADC1B29F5}" srcOrd="1" destOrd="0" presId="urn:microsoft.com/office/officeart/2005/8/layout/hierarchy3"/>
    <dgm:cxn modelId="{8B877846-5027-4000-BAD3-6EBCFF61B1C9}" type="presOf" srcId="{6630B9CF-7750-40DE-90EA-5C7CE5DADF43}" destId="{9C2258ED-B1F1-4030-B0E4-3A3056C02D21}" srcOrd="0" destOrd="0" presId="urn:microsoft.com/office/officeart/2005/8/layout/hierarchy3"/>
    <dgm:cxn modelId="{F5C6B997-0047-46B8-8189-B06C8A75EEC8}" type="presOf" srcId="{09002F86-0AF8-4B8E-87BF-705A6AE6EAF4}" destId="{1C117BB6-0D40-4D2C-911C-5772EC93FA4D}" srcOrd="0" destOrd="0" presId="urn:microsoft.com/office/officeart/2005/8/layout/hierarchy3"/>
    <dgm:cxn modelId="{DBDE70D9-B1FC-419C-BE9F-4F0ADA6DD04E}" type="presOf" srcId="{A7E655E5-9889-469E-ABB0-5C010F80B26A}" destId="{ADB4B57B-79D3-411A-B390-0C36000F2470}" srcOrd="0" destOrd="0" presId="urn:microsoft.com/office/officeart/2005/8/layout/hierarchy3"/>
    <dgm:cxn modelId="{1C6E5AAF-977F-483B-A87F-D018A4573FC5}" type="presOf" srcId="{2E12A2A7-3B87-4B02-81AF-74591BA413B1}" destId="{FD70C2F5-CFAC-45E7-8966-12C312AF2D80}" srcOrd="0" destOrd="0" presId="urn:microsoft.com/office/officeart/2005/8/layout/hierarchy3"/>
    <dgm:cxn modelId="{5350FF22-E05F-4267-9114-E36262C6D3C6}" type="presOf" srcId="{CDA7237A-9586-476D-ADDA-7DD9618818AB}" destId="{17007BDE-30D9-4800-BBD8-D9667079D95C}" srcOrd="0" destOrd="0" presId="urn:microsoft.com/office/officeart/2005/8/layout/hierarchy3"/>
    <dgm:cxn modelId="{61B63A5F-2847-41C2-9E3E-D3379042533D}" type="presParOf" srcId="{9C2258ED-B1F1-4030-B0E4-3A3056C02D21}" destId="{E5DB52A3-27F3-42F2-85D3-2824FB9D065E}" srcOrd="0" destOrd="0" presId="urn:microsoft.com/office/officeart/2005/8/layout/hierarchy3"/>
    <dgm:cxn modelId="{E9ABC8AB-B3B6-462F-B8B8-666EBAC62CFA}" type="presParOf" srcId="{E5DB52A3-27F3-42F2-85D3-2824FB9D065E}" destId="{6124C1DA-8CD4-4A5E-84F7-8945CC76B3B3}" srcOrd="0" destOrd="0" presId="urn:microsoft.com/office/officeart/2005/8/layout/hierarchy3"/>
    <dgm:cxn modelId="{90FF4584-2856-43D6-AE6E-199723C38EE8}" type="presParOf" srcId="{6124C1DA-8CD4-4A5E-84F7-8945CC76B3B3}" destId="{FD70C2F5-CFAC-45E7-8966-12C312AF2D80}" srcOrd="0" destOrd="0" presId="urn:microsoft.com/office/officeart/2005/8/layout/hierarchy3"/>
    <dgm:cxn modelId="{A4812B80-569F-403E-95C5-70F59D5CD581}" type="presParOf" srcId="{6124C1DA-8CD4-4A5E-84F7-8945CC76B3B3}" destId="{914E250B-3C1A-4E92-8639-4803628CC759}" srcOrd="1" destOrd="0" presId="urn:microsoft.com/office/officeart/2005/8/layout/hierarchy3"/>
    <dgm:cxn modelId="{A3EFC2A6-5B1F-4358-90BD-7DE34E56D097}" type="presParOf" srcId="{E5DB52A3-27F3-42F2-85D3-2824FB9D065E}" destId="{23847C61-9F6C-489B-B857-F7EE7DCAE681}" srcOrd="1" destOrd="0" presId="urn:microsoft.com/office/officeart/2005/8/layout/hierarchy3"/>
    <dgm:cxn modelId="{2CB509A3-F5FE-43C2-9A57-F0F2E4E56551}" type="presParOf" srcId="{23847C61-9F6C-489B-B857-F7EE7DCAE681}" destId="{17007BDE-30D9-4800-BBD8-D9667079D95C}" srcOrd="0" destOrd="0" presId="urn:microsoft.com/office/officeart/2005/8/layout/hierarchy3"/>
    <dgm:cxn modelId="{3670F95A-B772-4DF1-B575-3B247F9693D1}" type="presParOf" srcId="{23847C61-9F6C-489B-B857-F7EE7DCAE681}" destId="{B0DD313F-B9AB-4FBB-96B4-D4614669F9E6}" srcOrd="1" destOrd="0" presId="urn:microsoft.com/office/officeart/2005/8/layout/hierarchy3"/>
    <dgm:cxn modelId="{FD65EDAF-F20C-427B-9C3F-53510F01C15F}" type="presParOf" srcId="{9C2258ED-B1F1-4030-B0E4-3A3056C02D21}" destId="{2B96709D-D923-4EEC-A8A3-23634260A32C}" srcOrd="1" destOrd="0" presId="urn:microsoft.com/office/officeart/2005/8/layout/hierarchy3"/>
    <dgm:cxn modelId="{540453FA-0D93-4DE0-9D63-723D5AB11928}" type="presParOf" srcId="{2B96709D-D923-4EEC-A8A3-23634260A32C}" destId="{D5459E02-6842-4E49-91BD-F5C86A59036E}" srcOrd="0" destOrd="0" presId="urn:microsoft.com/office/officeart/2005/8/layout/hierarchy3"/>
    <dgm:cxn modelId="{2CFB282A-61C2-48A3-B4EA-3C754FB37231}" type="presParOf" srcId="{D5459E02-6842-4E49-91BD-F5C86A59036E}" destId="{DE0124E2-0A5C-4D5F-96A4-EF7AD94598E3}" srcOrd="0" destOrd="0" presId="urn:microsoft.com/office/officeart/2005/8/layout/hierarchy3"/>
    <dgm:cxn modelId="{CC1D748D-5ED6-4579-9AD6-F3A6D2B6052B}" type="presParOf" srcId="{D5459E02-6842-4E49-91BD-F5C86A59036E}" destId="{0F77B101-05D7-40BB-9614-7B9ADC1B29F5}" srcOrd="1" destOrd="0" presId="urn:microsoft.com/office/officeart/2005/8/layout/hierarchy3"/>
    <dgm:cxn modelId="{35F2BEC1-CCBF-41E5-AB29-B148B467226F}" type="presParOf" srcId="{2B96709D-D923-4EEC-A8A3-23634260A32C}" destId="{88A6F7F6-DBE5-4495-8AB0-9FE5FB7EE25D}" srcOrd="1" destOrd="0" presId="urn:microsoft.com/office/officeart/2005/8/layout/hierarchy3"/>
    <dgm:cxn modelId="{0D7CD756-BC21-4F82-8CE6-578BD9DD90AD}" type="presParOf" srcId="{88A6F7F6-DBE5-4495-8AB0-9FE5FB7EE25D}" destId="{130A8664-AB79-4295-86E8-0A51253A15C2}" srcOrd="0" destOrd="0" presId="urn:microsoft.com/office/officeart/2005/8/layout/hierarchy3"/>
    <dgm:cxn modelId="{FF31ED9C-EC11-4290-932F-686FF75D9F39}" type="presParOf" srcId="{88A6F7F6-DBE5-4495-8AB0-9FE5FB7EE25D}" destId="{1C428D30-E738-4081-92EF-091A5431AD51}" srcOrd="1" destOrd="0" presId="urn:microsoft.com/office/officeart/2005/8/layout/hierarchy3"/>
    <dgm:cxn modelId="{5B37317E-A091-4AB0-AD78-102746449338}" type="presParOf" srcId="{9C2258ED-B1F1-4030-B0E4-3A3056C02D21}" destId="{D57AF2AF-29F6-4899-85FE-4186211A4CD6}" srcOrd="2" destOrd="0" presId="urn:microsoft.com/office/officeart/2005/8/layout/hierarchy3"/>
    <dgm:cxn modelId="{C504F6B8-8080-48E1-A4F6-AA8DE326AF3F}" type="presParOf" srcId="{D57AF2AF-29F6-4899-85FE-4186211A4CD6}" destId="{3B043328-435F-4032-9B59-13CE056FFB97}" srcOrd="0" destOrd="0" presId="urn:microsoft.com/office/officeart/2005/8/layout/hierarchy3"/>
    <dgm:cxn modelId="{F86B82BD-A0E1-4CD0-83C1-2850F963E0BE}" type="presParOf" srcId="{3B043328-435F-4032-9B59-13CE056FFB97}" destId="{ADB4B57B-79D3-411A-B390-0C36000F2470}" srcOrd="0" destOrd="0" presId="urn:microsoft.com/office/officeart/2005/8/layout/hierarchy3"/>
    <dgm:cxn modelId="{93C97233-6253-4D4F-AA74-36C5C8110142}" type="presParOf" srcId="{3B043328-435F-4032-9B59-13CE056FFB97}" destId="{66AC422B-2E93-4577-83A1-0222385D7E57}" srcOrd="1" destOrd="0" presId="urn:microsoft.com/office/officeart/2005/8/layout/hierarchy3"/>
    <dgm:cxn modelId="{D16E7453-D32A-497B-9B14-D1DDA17001AA}" type="presParOf" srcId="{D57AF2AF-29F6-4899-85FE-4186211A4CD6}" destId="{7D87401B-AC0F-4AA1-980A-66D90BE06AED}" srcOrd="1" destOrd="0" presId="urn:microsoft.com/office/officeart/2005/8/layout/hierarchy3"/>
    <dgm:cxn modelId="{42D109EC-A0E8-4B78-865C-08024726B04E}" type="presParOf" srcId="{7D87401B-AC0F-4AA1-980A-66D90BE06AED}" destId="{1C117BB6-0D40-4D2C-911C-5772EC93FA4D}" srcOrd="0" destOrd="0" presId="urn:microsoft.com/office/officeart/2005/8/layout/hierarchy3"/>
    <dgm:cxn modelId="{42645D7A-593A-4568-865F-4304318E0862}" type="presParOf" srcId="{7D87401B-AC0F-4AA1-980A-66D90BE06AED}" destId="{0C800656-4FE0-47EA-BA29-4FB550E0791C}" srcOrd="1" destOrd="0" presId="urn:microsoft.com/office/officeart/2005/8/layout/hierarchy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B0A003-FAAC-4984-BCE5-65F923832C5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zh-CN" altLang="en-US"/>
        </a:p>
      </dgm:t>
    </dgm:pt>
    <dgm:pt modelId="{21BAF1DF-2F91-41BD-BEA4-1E475719CA35}">
      <dgm:prSet custT="1"/>
      <dgm:spPr>
        <a:ln>
          <a:noFill/>
        </a:ln>
      </dgm:spPr>
      <dgm:t>
        <a:bodyPr/>
        <a:lstStyle/>
        <a:p>
          <a:pPr rtl="0"/>
          <a:r>
            <a:rPr lang="zh-CN" altLang="en-US" sz="1800" b="1" dirty="0" smtClean="0">
              <a:latin typeface="楷体" panose="02010609060101010101" pitchFamily="49" charset="-122"/>
              <a:ea typeface="楷体" panose="02010609060101010101" pitchFamily="49" charset="-122"/>
            </a:rPr>
            <a:t>污泥处置合规要点</a:t>
          </a:r>
          <a:endParaRPr lang="zh-CN" altLang="en-US" sz="1800" dirty="0">
            <a:latin typeface="楷体" panose="02010609060101010101" pitchFamily="49" charset="-122"/>
            <a:ea typeface="楷体" panose="02010609060101010101" pitchFamily="49" charset="-122"/>
          </a:endParaRPr>
        </a:p>
      </dgm:t>
    </dgm:pt>
    <dgm:pt modelId="{EECB0829-B36A-495C-8187-2372C6727A11}" cxnId="{702B7092-F295-41B6-BF09-CAEF92151CFD}" type="parTrans">
      <dgm:prSet/>
      <dgm:spPr/>
      <dgm:t>
        <a:bodyPr/>
        <a:lstStyle/>
        <a:p>
          <a:endParaRPr lang="zh-CN" altLang="en-US"/>
        </a:p>
      </dgm:t>
    </dgm:pt>
    <dgm:pt modelId="{F25BE9E3-06A1-437F-BB5C-46C50B57B13C}" cxnId="{702B7092-F295-41B6-BF09-CAEF92151CFD}" type="sibTrans">
      <dgm:prSet/>
      <dgm:spPr/>
      <dgm:t>
        <a:bodyPr/>
        <a:lstStyle/>
        <a:p>
          <a:endParaRPr lang="zh-CN" altLang="en-US"/>
        </a:p>
      </dgm:t>
    </dgm:pt>
    <dgm:pt modelId="{0243730B-5179-4807-9559-5FE63F74AF86}">
      <dgm:prSet custT="1"/>
      <dgm:spPr>
        <a:ln>
          <a:noFill/>
        </a:ln>
      </dgm:spPr>
      <dgm:t>
        <a:bodyPr/>
        <a:lstStyle/>
        <a:p>
          <a:pPr rtl="0"/>
          <a:r>
            <a:rPr lang="zh-CN" altLang="en-US" sz="1700" smtClean="0">
              <a:latin typeface="楷体" panose="02010609060101010101" pitchFamily="49" charset="-122"/>
              <a:ea typeface="楷体" panose="02010609060101010101" pitchFamily="49" charset="-122"/>
            </a:rPr>
            <a:t>污泥处置责任主体是谁？</a:t>
          </a:r>
          <a:endParaRPr lang="zh-CN" altLang="en-US" sz="1700">
            <a:latin typeface="楷体" panose="02010609060101010101" pitchFamily="49" charset="-122"/>
            <a:ea typeface="楷体" panose="02010609060101010101" pitchFamily="49" charset="-122"/>
          </a:endParaRPr>
        </a:p>
      </dgm:t>
    </dgm:pt>
    <dgm:pt modelId="{9391F4B4-0062-47F2-9CD5-1089C44ABE66}" cxnId="{B8E8BE8A-BF6F-4C64-AB13-550D1AC441F1}" type="parTrans">
      <dgm:prSet/>
      <dgm:spPr/>
      <dgm:t>
        <a:bodyPr/>
        <a:lstStyle/>
        <a:p>
          <a:endParaRPr lang="zh-CN" altLang="en-US" sz="1700">
            <a:latin typeface="楷体" panose="02010609060101010101" pitchFamily="49" charset="-122"/>
            <a:ea typeface="楷体" panose="02010609060101010101" pitchFamily="49" charset="-122"/>
          </a:endParaRPr>
        </a:p>
      </dgm:t>
    </dgm:pt>
    <dgm:pt modelId="{957B0CBD-5A31-49FF-AFAB-7AB5FA13D964}" cxnId="{B8E8BE8A-BF6F-4C64-AB13-550D1AC441F1}" type="sibTrans">
      <dgm:prSet/>
      <dgm:spPr/>
      <dgm:t>
        <a:bodyPr/>
        <a:lstStyle/>
        <a:p>
          <a:endParaRPr lang="zh-CN" altLang="en-US"/>
        </a:p>
      </dgm:t>
    </dgm:pt>
    <dgm:pt modelId="{F4D9F5F7-8AB1-40F4-8751-01BBA79B22F9}">
      <dgm:prSet custT="1"/>
      <dgm:spPr>
        <a:ln>
          <a:noFill/>
        </a:ln>
      </dgm:spPr>
      <dgm:t>
        <a:bodyPr/>
        <a:lstStyle/>
        <a:p>
          <a:pPr rtl="0"/>
          <a:r>
            <a:rPr lang="zh-CN" altLang="en-US" sz="1700" dirty="0" smtClean="0">
              <a:latin typeface="楷体" panose="02010609060101010101" pitchFamily="49" charset="-122"/>
              <a:ea typeface="楷体" panose="02010609060101010101" pitchFamily="49" charset="-122"/>
            </a:rPr>
            <a:t>污泥处置的工艺流程发生变化如何办理环评手续？</a:t>
          </a:r>
          <a:endParaRPr lang="zh-CN" altLang="en-US" sz="1700" dirty="0">
            <a:latin typeface="楷体" panose="02010609060101010101" pitchFamily="49" charset="-122"/>
            <a:ea typeface="楷体" panose="02010609060101010101" pitchFamily="49" charset="-122"/>
          </a:endParaRPr>
        </a:p>
      </dgm:t>
    </dgm:pt>
    <dgm:pt modelId="{D406C1B0-EC11-4409-8E2A-C122F3D92E44}" cxnId="{9E33C87B-3993-48E2-8126-0B1CD545A087}" type="parTrans">
      <dgm:prSet/>
      <dgm:spPr/>
      <dgm:t>
        <a:bodyPr/>
        <a:lstStyle/>
        <a:p>
          <a:endParaRPr lang="zh-CN" altLang="en-US" sz="1700">
            <a:latin typeface="楷体" panose="02010609060101010101" pitchFamily="49" charset="-122"/>
            <a:ea typeface="楷体" panose="02010609060101010101" pitchFamily="49" charset="-122"/>
          </a:endParaRPr>
        </a:p>
      </dgm:t>
    </dgm:pt>
    <dgm:pt modelId="{64E78800-EB41-44D5-A21F-F22F9D09980D}" cxnId="{9E33C87B-3993-48E2-8126-0B1CD545A087}" type="sibTrans">
      <dgm:prSet/>
      <dgm:spPr/>
      <dgm:t>
        <a:bodyPr/>
        <a:lstStyle/>
        <a:p>
          <a:endParaRPr lang="zh-CN" altLang="en-US"/>
        </a:p>
      </dgm:t>
    </dgm:pt>
    <dgm:pt modelId="{9BBC00C4-2DBB-43A7-8E26-7878C6D47C58}">
      <dgm:prSet custT="1"/>
      <dgm:spPr>
        <a:ln>
          <a:noFill/>
        </a:ln>
      </dgm:spPr>
      <dgm:t>
        <a:bodyPr/>
        <a:lstStyle/>
        <a:p>
          <a:pPr rtl="0"/>
          <a:r>
            <a:rPr lang="zh-CN" altLang="en-US" sz="1700" smtClean="0">
              <a:latin typeface="楷体" panose="02010609060101010101" pitchFamily="49" charset="-122"/>
              <a:ea typeface="楷体" panose="02010609060101010101" pitchFamily="49" charset="-122"/>
            </a:rPr>
            <a:t>污泥处置应达到怎样的标准？</a:t>
          </a:r>
          <a:endParaRPr lang="zh-CN" altLang="en-US" sz="1700">
            <a:latin typeface="楷体" panose="02010609060101010101" pitchFamily="49" charset="-122"/>
            <a:ea typeface="楷体" panose="02010609060101010101" pitchFamily="49" charset="-122"/>
          </a:endParaRPr>
        </a:p>
      </dgm:t>
    </dgm:pt>
    <dgm:pt modelId="{AF219B3B-39AB-4683-8FC3-EF7E7718F27D}" cxnId="{5129ADD6-96E5-460D-876F-017DECF2C5A1}" type="parTrans">
      <dgm:prSet/>
      <dgm:spPr/>
      <dgm:t>
        <a:bodyPr/>
        <a:lstStyle/>
        <a:p>
          <a:endParaRPr lang="zh-CN" altLang="en-US" sz="1700">
            <a:latin typeface="楷体" panose="02010609060101010101" pitchFamily="49" charset="-122"/>
            <a:ea typeface="楷体" panose="02010609060101010101" pitchFamily="49" charset="-122"/>
          </a:endParaRPr>
        </a:p>
      </dgm:t>
    </dgm:pt>
    <dgm:pt modelId="{6C151435-0DB6-4EF9-872F-98EAD261A019}" cxnId="{5129ADD6-96E5-460D-876F-017DECF2C5A1}" type="sibTrans">
      <dgm:prSet/>
      <dgm:spPr/>
      <dgm:t>
        <a:bodyPr/>
        <a:lstStyle/>
        <a:p>
          <a:endParaRPr lang="zh-CN" altLang="en-US"/>
        </a:p>
      </dgm:t>
    </dgm:pt>
    <dgm:pt modelId="{D01BBEBD-B12D-4985-AD4E-AAD0C46FA30E}" type="pres">
      <dgm:prSet presAssocID="{C3B0A003-FAAC-4984-BCE5-65F923832C51}" presName="hierChild1" presStyleCnt="0">
        <dgm:presLayoutVars>
          <dgm:orgChart val="1"/>
          <dgm:chPref val="1"/>
          <dgm:dir/>
          <dgm:animOne val="branch"/>
          <dgm:animLvl val="lvl"/>
          <dgm:resizeHandles/>
        </dgm:presLayoutVars>
      </dgm:prSet>
      <dgm:spPr/>
      <dgm:t>
        <a:bodyPr/>
        <a:lstStyle/>
        <a:p>
          <a:endParaRPr lang="zh-CN" altLang="en-US"/>
        </a:p>
      </dgm:t>
    </dgm:pt>
    <dgm:pt modelId="{8D117275-3299-4130-9C8B-395D162EFD7C}" type="pres">
      <dgm:prSet presAssocID="{21BAF1DF-2F91-41BD-BEA4-1E475719CA35}" presName="hierRoot1" presStyleCnt="0">
        <dgm:presLayoutVars>
          <dgm:hierBranch val="init"/>
        </dgm:presLayoutVars>
      </dgm:prSet>
      <dgm:spPr/>
    </dgm:pt>
    <dgm:pt modelId="{2EF0126A-69EB-4B39-87DD-2869E2FAFA1D}" type="pres">
      <dgm:prSet presAssocID="{21BAF1DF-2F91-41BD-BEA4-1E475719CA35}" presName="rootComposite1" presStyleCnt="0"/>
      <dgm:spPr/>
    </dgm:pt>
    <dgm:pt modelId="{A6A53CEA-27E9-4962-8F0B-CDAFB19824C3}" type="pres">
      <dgm:prSet presAssocID="{21BAF1DF-2F91-41BD-BEA4-1E475719CA35}" presName="rootText1" presStyleLbl="node0" presStyleIdx="0" presStyleCnt="1" custScaleX="121425">
        <dgm:presLayoutVars>
          <dgm:chPref val="3"/>
        </dgm:presLayoutVars>
      </dgm:prSet>
      <dgm:spPr/>
      <dgm:t>
        <a:bodyPr/>
        <a:lstStyle/>
        <a:p>
          <a:endParaRPr lang="zh-CN" altLang="en-US"/>
        </a:p>
      </dgm:t>
    </dgm:pt>
    <dgm:pt modelId="{0C6C4244-D916-404F-9980-CB88B647DA6F}" type="pres">
      <dgm:prSet presAssocID="{21BAF1DF-2F91-41BD-BEA4-1E475719CA35}" presName="rootConnector1" presStyleLbl="node1" presStyleIdx="0" presStyleCnt="0"/>
      <dgm:spPr/>
      <dgm:t>
        <a:bodyPr/>
        <a:lstStyle/>
        <a:p>
          <a:endParaRPr lang="zh-CN" altLang="en-US"/>
        </a:p>
      </dgm:t>
    </dgm:pt>
    <dgm:pt modelId="{632885A9-77BD-43AA-AE23-11B046CB5EA0}" type="pres">
      <dgm:prSet presAssocID="{21BAF1DF-2F91-41BD-BEA4-1E475719CA35}" presName="hierChild2" presStyleCnt="0"/>
      <dgm:spPr/>
    </dgm:pt>
    <dgm:pt modelId="{EE60D435-B06F-4E3D-A043-3A8A385257D7}" type="pres">
      <dgm:prSet presAssocID="{9391F4B4-0062-47F2-9CD5-1089C44ABE66}" presName="Name37" presStyleLbl="parChTrans1D2" presStyleIdx="0" presStyleCnt="3"/>
      <dgm:spPr/>
      <dgm:t>
        <a:bodyPr/>
        <a:lstStyle/>
        <a:p>
          <a:endParaRPr lang="zh-CN" altLang="en-US"/>
        </a:p>
      </dgm:t>
    </dgm:pt>
    <dgm:pt modelId="{11022D0E-4EB5-46EA-BB8D-45DBD74E58B7}" type="pres">
      <dgm:prSet presAssocID="{0243730B-5179-4807-9559-5FE63F74AF86}" presName="hierRoot2" presStyleCnt="0">
        <dgm:presLayoutVars>
          <dgm:hierBranch val="init"/>
        </dgm:presLayoutVars>
      </dgm:prSet>
      <dgm:spPr/>
    </dgm:pt>
    <dgm:pt modelId="{5855EC9D-7374-41AF-BB9D-DC35293668A6}" type="pres">
      <dgm:prSet presAssocID="{0243730B-5179-4807-9559-5FE63F74AF86}" presName="rootComposite" presStyleCnt="0"/>
      <dgm:spPr/>
    </dgm:pt>
    <dgm:pt modelId="{280BB729-5338-4797-809F-EE8730A6286F}" type="pres">
      <dgm:prSet presAssocID="{0243730B-5179-4807-9559-5FE63F74AF86}" presName="rootText" presStyleLbl="node2" presStyleIdx="0" presStyleCnt="3">
        <dgm:presLayoutVars>
          <dgm:chPref val="3"/>
        </dgm:presLayoutVars>
      </dgm:prSet>
      <dgm:spPr/>
      <dgm:t>
        <a:bodyPr/>
        <a:lstStyle/>
        <a:p>
          <a:endParaRPr lang="zh-CN" altLang="en-US"/>
        </a:p>
      </dgm:t>
    </dgm:pt>
    <dgm:pt modelId="{7A77B3DB-36D8-42AA-B7FA-0558688E2514}" type="pres">
      <dgm:prSet presAssocID="{0243730B-5179-4807-9559-5FE63F74AF86}" presName="rootConnector" presStyleLbl="node2" presStyleIdx="0" presStyleCnt="3"/>
      <dgm:spPr/>
      <dgm:t>
        <a:bodyPr/>
        <a:lstStyle/>
        <a:p>
          <a:endParaRPr lang="zh-CN" altLang="en-US"/>
        </a:p>
      </dgm:t>
    </dgm:pt>
    <dgm:pt modelId="{EC781CC7-2AFC-4464-820D-E7C52CA1BE1F}" type="pres">
      <dgm:prSet presAssocID="{0243730B-5179-4807-9559-5FE63F74AF86}" presName="hierChild4" presStyleCnt="0"/>
      <dgm:spPr/>
    </dgm:pt>
    <dgm:pt modelId="{440342D1-61A4-4A81-8C09-4C16F00945BF}" type="pres">
      <dgm:prSet presAssocID="{0243730B-5179-4807-9559-5FE63F74AF86}" presName="hierChild5" presStyleCnt="0"/>
      <dgm:spPr/>
    </dgm:pt>
    <dgm:pt modelId="{9A40A23C-5191-4D61-94E0-B9CA1CF9625D}" type="pres">
      <dgm:prSet presAssocID="{D406C1B0-EC11-4409-8E2A-C122F3D92E44}" presName="Name37" presStyleLbl="parChTrans1D2" presStyleIdx="1" presStyleCnt="3"/>
      <dgm:spPr/>
      <dgm:t>
        <a:bodyPr/>
        <a:lstStyle/>
        <a:p>
          <a:endParaRPr lang="zh-CN" altLang="en-US"/>
        </a:p>
      </dgm:t>
    </dgm:pt>
    <dgm:pt modelId="{50964E57-7954-4F70-A664-A628BE86C91A}" type="pres">
      <dgm:prSet presAssocID="{F4D9F5F7-8AB1-40F4-8751-01BBA79B22F9}" presName="hierRoot2" presStyleCnt="0">
        <dgm:presLayoutVars>
          <dgm:hierBranch val="init"/>
        </dgm:presLayoutVars>
      </dgm:prSet>
      <dgm:spPr/>
    </dgm:pt>
    <dgm:pt modelId="{E958FFDC-233B-4B5A-BFB3-A87DB2CF0F9C}" type="pres">
      <dgm:prSet presAssocID="{F4D9F5F7-8AB1-40F4-8751-01BBA79B22F9}" presName="rootComposite" presStyleCnt="0"/>
      <dgm:spPr/>
    </dgm:pt>
    <dgm:pt modelId="{372A6399-64FF-4768-8179-FCF7FD7DF27B}" type="pres">
      <dgm:prSet presAssocID="{F4D9F5F7-8AB1-40F4-8751-01BBA79B22F9}" presName="rootText" presStyleLbl="node2" presStyleIdx="1" presStyleCnt="3">
        <dgm:presLayoutVars>
          <dgm:chPref val="3"/>
        </dgm:presLayoutVars>
      </dgm:prSet>
      <dgm:spPr/>
      <dgm:t>
        <a:bodyPr/>
        <a:lstStyle/>
        <a:p>
          <a:endParaRPr lang="zh-CN" altLang="en-US"/>
        </a:p>
      </dgm:t>
    </dgm:pt>
    <dgm:pt modelId="{FC66398F-09AC-4277-AF99-58676AE7F91F}" type="pres">
      <dgm:prSet presAssocID="{F4D9F5F7-8AB1-40F4-8751-01BBA79B22F9}" presName="rootConnector" presStyleLbl="node2" presStyleIdx="1" presStyleCnt="3"/>
      <dgm:spPr/>
      <dgm:t>
        <a:bodyPr/>
        <a:lstStyle/>
        <a:p>
          <a:endParaRPr lang="zh-CN" altLang="en-US"/>
        </a:p>
      </dgm:t>
    </dgm:pt>
    <dgm:pt modelId="{E40F2E21-FCF5-4514-87AF-0590E03210B6}" type="pres">
      <dgm:prSet presAssocID="{F4D9F5F7-8AB1-40F4-8751-01BBA79B22F9}" presName="hierChild4" presStyleCnt="0"/>
      <dgm:spPr/>
    </dgm:pt>
    <dgm:pt modelId="{1D0085B4-062C-4D55-AB53-E2F1F2F3EF5A}" type="pres">
      <dgm:prSet presAssocID="{F4D9F5F7-8AB1-40F4-8751-01BBA79B22F9}" presName="hierChild5" presStyleCnt="0"/>
      <dgm:spPr/>
    </dgm:pt>
    <dgm:pt modelId="{2F76AC6C-0750-4798-B9F7-A3AF18293AD8}" type="pres">
      <dgm:prSet presAssocID="{AF219B3B-39AB-4683-8FC3-EF7E7718F27D}" presName="Name37" presStyleLbl="parChTrans1D2" presStyleIdx="2" presStyleCnt="3"/>
      <dgm:spPr/>
      <dgm:t>
        <a:bodyPr/>
        <a:lstStyle/>
        <a:p>
          <a:endParaRPr lang="zh-CN" altLang="en-US"/>
        </a:p>
      </dgm:t>
    </dgm:pt>
    <dgm:pt modelId="{6585476A-542F-4202-B910-71F2A3B4D8B0}" type="pres">
      <dgm:prSet presAssocID="{9BBC00C4-2DBB-43A7-8E26-7878C6D47C58}" presName="hierRoot2" presStyleCnt="0">
        <dgm:presLayoutVars>
          <dgm:hierBranch val="init"/>
        </dgm:presLayoutVars>
      </dgm:prSet>
      <dgm:spPr/>
    </dgm:pt>
    <dgm:pt modelId="{B65469ED-D301-4A94-AB81-7CEE827D94A8}" type="pres">
      <dgm:prSet presAssocID="{9BBC00C4-2DBB-43A7-8E26-7878C6D47C58}" presName="rootComposite" presStyleCnt="0"/>
      <dgm:spPr/>
    </dgm:pt>
    <dgm:pt modelId="{453E8AD6-39F0-40E8-A7A1-F90708C4D22C}" type="pres">
      <dgm:prSet presAssocID="{9BBC00C4-2DBB-43A7-8E26-7878C6D47C58}" presName="rootText" presStyleLbl="node2" presStyleIdx="2" presStyleCnt="3">
        <dgm:presLayoutVars>
          <dgm:chPref val="3"/>
        </dgm:presLayoutVars>
      </dgm:prSet>
      <dgm:spPr/>
      <dgm:t>
        <a:bodyPr/>
        <a:lstStyle/>
        <a:p>
          <a:endParaRPr lang="zh-CN" altLang="en-US"/>
        </a:p>
      </dgm:t>
    </dgm:pt>
    <dgm:pt modelId="{8300E1AC-35BC-491C-B041-060CF6F8217E}" type="pres">
      <dgm:prSet presAssocID="{9BBC00C4-2DBB-43A7-8E26-7878C6D47C58}" presName="rootConnector" presStyleLbl="node2" presStyleIdx="2" presStyleCnt="3"/>
      <dgm:spPr/>
      <dgm:t>
        <a:bodyPr/>
        <a:lstStyle/>
        <a:p>
          <a:endParaRPr lang="zh-CN" altLang="en-US"/>
        </a:p>
      </dgm:t>
    </dgm:pt>
    <dgm:pt modelId="{8B0AA8E8-9D40-48DC-9361-C51C0083C7A7}" type="pres">
      <dgm:prSet presAssocID="{9BBC00C4-2DBB-43A7-8E26-7878C6D47C58}" presName="hierChild4" presStyleCnt="0"/>
      <dgm:spPr/>
    </dgm:pt>
    <dgm:pt modelId="{FA7B2A6B-98A1-4441-896F-3C1D12CCF88A}" type="pres">
      <dgm:prSet presAssocID="{9BBC00C4-2DBB-43A7-8E26-7878C6D47C58}" presName="hierChild5" presStyleCnt="0"/>
      <dgm:spPr/>
    </dgm:pt>
    <dgm:pt modelId="{052CF6F0-4CA4-44AF-AA85-7922C8F35FDD}" type="pres">
      <dgm:prSet presAssocID="{21BAF1DF-2F91-41BD-BEA4-1E475719CA35}" presName="hierChild3" presStyleCnt="0"/>
      <dgm:spPr/>
    </dgm:pt>
  </dgm:ptLst>
  <dgm:cxnLst>
    <dgm:cxn modelId="{0CF18352-DB97-4386-920A-BF3CC9F9A927}" type="presOf" srcId="{9BBC00C4-2DBB-43A7-8E26-7878C6D47C58}" destId="{453E8AD6-39F0-40E8-A7A1-F90708C4D22C}" srcOrd="0" destOrd="0" presId="urn:microsoft.com/office/officeart/2005/8/layout/orgChart1"/>
    <dgm:cxn modelId="{0ED13F05-BBC1-4C76-AFA3-048AD85248DD}" type="presOf" srcId="{F4D9F5F7-8AB1-40F4-8751-01BBA79B22F9}" destId="{FC66398F-09AC-4277-AF99-58676AE7F91F}" srcOrd="1" destOrd="0" presId="urn:microsoft.com/office/officeart/2005/8/layout/orgChart1"/>
    <dgm:cxn modelId="{3D264CBC-3116-4257-A99D-57575A5B190E}" type="presOf" srcId="{21BAF1DF-2F91-41BD-BEA4-1E475719CA35}" destId="{A6A53CEA-27E9-4962-8F0B-CDAFB19824C3}" srcOrd="0" destOrd="0" presId="urn:microsoft.com/office/officeart/2005/8/layout/orgChart1"/>
    <dgm:cxn modelId="{7C6B91D6-08CB-48A9-9547-C5254FFC9BF8}" type="presOf" srcId="{D406C1B0-EC11-4409-8E2A-C122F3D92E44}" destId="{9A40A23C-5191-4D61-94E0-B9CA1CF9625D}" srcOrd="0" destOrd="0" presId="urn:microsoft.com/office/officeart/2005/8/layout/orgChart1"/>
    <dgm:cxn modelId="{A39B8ECE-EC86-45CF-8404-67021727D144}" type="presOf" srcId="{F4D9F5F7-8AB1-40F4-8751-01BBA79B22F9}" destId="{372A6399-64FF-4768-8179-FCF7FD7DF27B}" srcOrd="0" destOrd="0" presId="urn:microsoft.com/office/officeart/2005/8/layout/orgChart1"/>
    <dgm:cxn modelId="{9542898C-97F0-4E88-A5EF-D19F5AF66C48}" type="presOf" srcId="{21BAF1DF-2F91-41BD-BEA4-1E475719CA35}" destId="{0C6C4244-D916-404F-9980-CB88B647DA6F}" srcOrd="1" destOrd="0" presId="urn:microsoft.com/office/officeart/2005/8/layout/orgChart1"/>
    <dgm:cxn modelId="{DCA2214A-5F1E-41F6-A28D-8D0DC42072F1}" type="presOf" srcId="{C3B0A003-FAAC-4984-BCE5-65F923832C51}" destId="{D01BBEBD-B12D-4985-AD4E-AAD0C46FA30E}" srcOrd="0" destOrd="0" presId="urn:microsoft.com/office/officeart/2005/8/layout/orgChart1"/>
    <dgm:cxn modelId="{702B7092-F295-41B6-BF09-CAEF92151CFD}" srcId="{C3B0A003-FAAC-4984-BCE5-65F923832C51}" destId="{21BAF1DF-2F91-41BD-BEA4-1E475719CA35}" srcOrd="0" destOrd="0" parTransId="{EECB0829-B36A-495C-8187-2372C6727A11}" sibTransId="{F25BE9E3-06A1-437F-BB5C-46C50B57B13C}"/>
    <dgm:cxn modelId="{44B0398E-81A3-475C-AAAE-12CA70684CD5}" type="presOf" srcId="{9BBC00C4-2DBB-43A7-8E26-7878C6D47C58}" destId="{8300E1AC-35BC-491C-B041-060CF6F8217E}" srcOrd="1" destOrd="0" presId="urn:microsoft.com/office/officeart/2005/8/layout/orgChart1"/>
    <dgm:cxn modelId="{8704E479-D1E6-4D74-B3C1-C78198C1F111}" type="presOf" srcId="{0243730B-5179-4807-9559-5FE63F74AF86}" destId="{7A77B3DB-36D8-42AA-B7FA-0558688E2514}" srcOrd="1" destOrd="0" presId="urn:microsoft.com/office/officeart/2005/8/layout/orgChart1"/>
    <dgm:cxn modelId="{546F7436-9A6A-4F78-9605-DED5F2D371C8}" type="presOf" srcId="{0243730B-5179-4807-9559-5FE63F74AF86}" destId="{280BB729-5338-4797-809F-EE8730A6286F}" srcOrd="0" destOrd="0" presId="urn:microsoft.com/office/officeart/2005/8/layout/orgChart1"/>
    <dgm:cxn modelId="{5129ADD6-96E5-460D-876F-017DECF2C5A1}" srcId="{21BAF1DF-2F91-41BD-BEA4-1E475719CA35}" destId="{9BBC00C4-2DBB-43A7-8E26-7878C6D47C58}" srcOrd="2" destOrd="0" parTransId="{AF219B3B-39AB-4683-8FC3-EF7E7718F27D}" sibTransId="{6C151435-0DB6-4EF9-872F-98EAD261A019}"/>
    <dgm:cxn modelId="{4E210795-9315-406A-B5FE-D75BA6D1BEE2}" type="presOf" srcId="{AF219B3B-39AB-4683-8FC3-EF7E7718F27D}" destId="{2F76AC6C-0750-4798-B9F7-A3AF18293AD8}" srcOrd="0" destOrd="0" presId="urn:microsoft.com/office/officeart/2005/8/layout/orgChart1"/>
    <dgm:cxn modelId="{B8E8BE8A-BF6F-4C64-AB13-550D1AC441F1}" srcId="{21BAF1DF-2F91-41BD-BEA4-1E475719CA35}" destId="{0243730B-5179-4807-9559-5FE63F74AF86}" srcOrd="0" destOrd="0" parTransId="{9391F4B4-0062-47F2-9CD5-1089C44ABE66}" sibTransId="{957B0CBD-5A31-49FF-AFAB-7AB5FA13D964}"/>
    <dgm:cxn modelId="{1204213C-BC3E-45F9-BD90-0B85CD3AF2E2}" type="presOf" srcId="{9391F4B4-0062-47F2-9CD5-1089C44ABE66}" destId="{EE60D435-B06F-4E3D-A043-3A8A385257D7}" srcOrd="0" destOrd="0" presId="urn:microsoft.com/office/officeart/2005/8/layout/orgChart1"/>
    <dgm:cxn modelId="{9E33C87B-3993-48E2-8126-0B1CD545A087}" srcId="{21BAF1DF-2F91-41BD-BEA4-1E475719CA35}" destId="{F4D9F5F7-8AB1-40F4-8751-01BBA79B22F9}" srcOrd="1" destOrd="0" parTransId="{D406C1B0-EC11-4409-8E2A-C122F3D92E44}" sibTransId="{64E78800-EB41-44D5-A21F-F22F9D09980D}"/>
    <dgm:cxn modelId="{57D412E9-D810-4429-9C2E-F54F14D35DEA}" type="presParOf" srcId="{D01BBEBD-B12D-4985-AD4E-AAD0C46FA30E}" destId="{8D117275-3299-4130-9C8B-395D162EFD7C}" srcOrd="0" destOrd="0" presId="urn:microsoft.com/office/officeart/2005/8/layout/orgChart1"/>
    <dgm:cxn modelId="{2540102B-F3F2-4F93-A284-A2372BE83729}" type="presParOf" srcId="{8D117275-3299-4130-9C8B-395D162EFD7C}" destId="{2EF0126A-69EB-4B39-87DD-2869E2FAFA1D}" srcOrd="0" destOrd="0" presId="urn:microsoft.com/office/officeart/2005/8/layout/orgChart1"/>
    <dgm:cxn modelId="{D0BC4E68-9C96-451F-AA00-0F9BC6A3C99D}" type="presParOf" srcId="{2EF0126A-69EB-4B39-87DD-2869E2FAFA1D}" destId="{A6A53CEA-27E9-4962-8F0B-CDAFB19824C3}" srcOrd="0" destOrd="0" presId="urn:microsoft.com/office/officeart/2005/8/layout/orgChart1"/>
    <dgm:cxn modelId="{7D45E049-6D90-4A8C-B21A-4168498AD53F}" type="presParOf" srcId="{2EF0126A-69EB-4B39-87DD-2869E2FAFA1D}" destId="{0C6C4244-D916-404F-9980-CB88B647DA6F}" srcOrd="1" destOrd="0" presId="urn:microsoft.com/office/officeart/2005/8/layout/orgChart1"/>
    <dgm:cxn modelId="{FD37B519-0026-4929-8F18-D04B82DCDF28}" type="presParOf" srcId="{8D117275-3299-4130-9C8B-395D162EFD7C}" destId="{632885A9-77BD-43AA-AE23-11B046CB5EA0}" srcOrd="1" destOrd="0" presId="urn:microsoft.com/office/officeart/2005/8/layout/orgChart1"/>
    <dgm:cxn modelId="{2E14E97E-8B25-42D2-AF34-0D1352E112DC}" type="presParOf" srcId="{632885A9-77BD-43AA-AE23-11B046CB5EA0}" destId="{EE60D435-B06F-4E3D-A043-3A8A385257D7}" srcOrd="0" destOrd="0" presId="urn:microsoft.com/office/officeart/2005/8/layout/orgChart1"/>
    <dgm:cxn modelId="{09F0B50A-EE80-4984-8136-B0FD010CF23E}" type="presParOf" srcId="{632885A9-77BD-43AA-AE23-11B046CB5EA0}" destId="{11022D0E-4EB5-46EA-BB8D-45DBD74E58B7}" srcOrd="1" destOrd="0" presId="urn:microsoft.com/office/officeart/2005/8/layout/orgChart1"/>
    <dgm:cxn modelId="{1BD26A02-A113-41B8-86DA-77CD8028C4D5}" type="presParOf" srcId="{11022D0E-4EB5-46EA-BB8D-45DBD74E58B7}" destId="{5855EC9D-7374-41AF-BB9D-DC35293668A6}" srcOrd="0" destOrd="0" presId="urn:microsoft.com/office/officeart/2005/8/layout/orgChart1"/>
    <dgm:cxn modelId="{7DAE90C8-B3C3-4AD9-A284-71EEE05ADD8B}" type="presParOf" srcId="{5855EC9D-7374-41AF-BB9D-DC35293668A6}" destId="{280BB729-5338-4797-809F-EE8730A6286F}" srcOrd="0" destOrd="0" presId="urn:microsoft.com/office/officeart/2005/8/layout/orgChart1"/>
    <dgm:cxn modelId="{15147F34-FE91-4467-B1CE-72EF3BE34409}" type="presParOf" srcId="{5855EC9D-7374-41AF-BB9D-DC35293668A6}" destId="{7A77B3DB-36D8-42AA-B7FA-0558688E2514}" srcOrd="1" destOrd="0" presId="urn:microsoft.com/office/officeart/2005/8/layout/orgChart1"/>
    <dgm:cxn modelId="{AC847064-818D-4DAD-87FE-9833DCF99AD6}" type="presParOf" srcId="{11022D0E-4EB5-46EA-BB8D-45DBD74E58B7}" destId="{EC781CC7-2AFC-4464-820D-E7C52CA1BE1F}" srcOrd="1" destOrd="0" presId="urn:microsoft.com/office/officeart/2005/8/layout/orgChart1"/>
    <dgm:cxn modelId="{E78AA6C9-7E5A-43A6-8BAD-F2343E1030AB}" type="presParOf" srcId="{11022D0E-4EB5-46EA-BB8D-45DBD74E58B7}" destId="{440342D1-61A4-4A81-8C09-4C16F00945BF}" srcOrd="2" destOrd="0" presId="urn:microsoft.com/office/officeart/2005/8/layout/orgChart1"/>
    <dgm:cxn modelId="{45E0F764-A59A-47D2-AE7F-65FEAFB3F65B}" type="presParOf" srcId="{632885A9-77BD-43AA-AE23-11B046CB5EA0}" destId="{9A40A23C-5191-4D61-94E0-B9CA1CF9625D}" srcOrd="2" destOrd="0" presId="urn:microsoft.com/office/officeart/2005/8/layout/orgChart1"/>
    <dgm:cxn modelId="{DB55335B-3E09-4A10-8BA8-1CED83FB1D08}" type="presParOf" srcId="{632885A9-77BD-43AA-AE23-11B046CB5EA0}" destId="{50964E57-7954-4F70-A664-A628BE86C91A}" srcOrd="3" destOrd="0" presId="urn:microsoft.com/office/officeart/2005/8/layout/orgChart1"/>
    <dgm:cxn modelId="{F6254F12-0891-4C67-BA20-5CB0D6D20E17}" type="presParOf" srcId="{50964E57-7954-4F70-A664-A628BE86C91A}" destId="{E958FFDC-233B-4B5A-BFB3-A87DB2CF0F9C}" srcOrd="0" destOrd="0" presId="urn:microsoft.com/office/officeart/2005/8/layout/orgChart1"/>
    <dgm:cxn modelId="{642016EA-5855-4AC3-A611-353011A49C52}" type="presParOf" srcId="{E958FFDC-233B-4B5A-BFB3-A87DB2CF0F9C}" destId="{372A6399-64FF-4768-8179-FCF7FD7DF27B}" srcOrd="0" destOrd="0" presId="urn:microsoft.com/office/officeart/2005/8/layout/orgChart1"/>
    <dgm:cxn modelId="{365ED64B-3BC3-4268-8D6E-D450DFE89486}" type="presParOf" srcId="{E958FFDC-233B-4B5A-BFB3-A87DB2CF0F9C}" destId="{FC66398F-09AC-4277-AF99-58676AE7F91F}" srcOrd="1" destOrd="0" presId="urn:microsoft.com/office/officeart/2005/8/layout/orgChart1"/>
    <dgm:cxn modelId="{E9645BB4-1399-4E23-B460-B296FD9F9D81}" type="presParOf" srcId="{50964E57-7954-4F70-A664-A628BE86C91A}" destId="{E40F2E21-FCF5-4514-87AF-0590E03210B6}" srcOrd="1" destOrd="0" presId="urn:microsoft.com/office/officeart/2005/8/layout/orgChart1"/>
    <dgm:cxn modelId="{CCEAD49E-6C8B-4A80-A073-B6A3E152FEB0}" type="presParOf" srcId="{50964E57-7954-4F70-A664-A628BE86C91A}" destId="{1D0085B4-062C-4D55-AB53-E2F1F2F3EF5A}" srcOrd="2" destOrd="0" presId="urn:microsoft.com/office/officeart/2005/8/layout/orgChart1"/>
    <dgm:cxn modelId="{73E73293-4192-4229-B4A8-9FB9EECC0640}" type="presParOf" srcId="{632885A9-77BD-43AA-AE23-11B046CB5EA0}" destId="{2F76AC6C-0750-4798-B9F7-A3AF18293AD8}" srcOrd="4" destOrd="0" presId="urn:microsoft.com/office/officeart/2005/8/layout/orgChart1"/>
    <dgm:cxn modelId="{6AE77A95-C5E3-4E7E-B118-202279C56306}" type="presParOf" srcId="{632885A9-77BD-43AA-AE23-11B046CB5EA0}" destId="{6585476A-542F-4202-B910-71F2A3B4D8B0}" srcOrd="5" destOrd="0" presId="urn:microsoft.com/office/officeart/2005/8/layout/orgChart1"/>
    <dgm:cxn modelId="{54E7BCD5-AEF8-422D-9AFC-B7525AE72F34}" type="presParOf" srcId="{6585476A-542F-4202-B910-71F2A3B4D8B0}" destId="{B65469ED-D301-4A94-AB81-7CEE827D94A8}" srcOrd="0" destOrd="0" presId="urn:microsoft.com/office/officeart/2005/8/layout/orgChart1"/>
    <dgm:cxn modelId="{E3949848-7A5A-46A4-9769-66F16E1EF930}" type="presParOf" srcId="{B65469ED-D301-4A94-AB81-7CEE827D94A8}" destId="{453E8AD6-39F0-40E8-A7A1-F90708C4D22C}" srcOrd="0" destOrd="0" presId="urn:microsoft.com/office/officeart/2005/8/layout/orgChart1"/>
    <dgm:cxn modelId="{A1588815-2755-4317-B960-C3F9D61B593C}" type="presParOf" srcId="{B65469ED-D301-4A94-AB81-7CEE827D94A8}" destId="{8300E1AC-35BC-491C-B041-060CF6F8217E}" srcOrd="1" destOrd="0" presId="urn:microsoft.com/office/officeart/2005/8/layout/orgChart1"/>
    <dgm:cxn modelId="{3F4F4791-3894-452D-B061-8C48E3F0CC0A}" type="presParOf" srcId="{6585476A-542F-4202-B910-71F2A3B4D8B0}" destId="{8B0AA8E8-9D40-48DC-9361-C51C0083C7A7}" srcOrd="1" destOrd="0" presId="urn:microsoft.com/office/officeart/2005/8/layout/orgChart1"/>
    <dgm:cxn modelId="{58C66411-E0D1-44EA-B30B-5B5FE52FC6AC}" type="presParOf" srcId="{6585476A-542F-4202-B910-71F2A3B4D8B0}" destId="{FA7B2A6B-98A1-4441-896F-3C1D12CCF88A}" srcOrd="2" destOrd="0" presId="urn:microsoft.com/office/officeart/2005/8/layout/orgChart1"/>
    <dgm:cxn modelId="{8F65EBB7-993B-4F12-AC3F-DC992967EECA}" type="presParOf" srcId="{8D117275-3299-4130-9C8B-395D162EFD7C}" destId="{052CF6F0-4CA4-44AF-AA85-7922C8F35FDD}" srcOrd="2" destOrd="0" presId="urn:microsoft.com/office/officeart/2005/8/layout/orgChar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0582422" cy="2841232"/>
        <a:chOff x="0" y="0"/>
        <a:chExt cx="10582422" cy="2841232"/>
      </a:xfrm>
    </dsp:grpSpPr>
    <dsp:sp modelId="{FD70C2F5-CFAC-45E7-8966-12C312AF2D80}">
      <dsp:nvSpPr>
        <dsp:cNvPr id="3" name="圆角矩形 2"/>
        <dsp:cNvSpPr/>
      </dsp:nvSpPr>
      <dsp:spPr bwMode="white">
        <a:xfrm>
          <a:off x="871517" y="0"/>
          <a:ext cx="2525540" cy="1262770"/>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43815" tIns="29210" rIns="43815" bIns="2921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rtl="0">
            <a:lnSpc>
              <a:spcPct val="100000"/>
            </a:lnSpc>
            <a:spcBef>
              <a:spcPct val="0"/>
            </a:spcBef>
            <a:spcAft>
              <a:spcPct val="35000"/>
            </a:spcAft>
          </a:pPr>
          <a:r>
            <a:rPr lang="zh-CN" dirty="0" smtClean="0">
              <a:latin typeface="楷体" panose="02010609060101010101" pitchFamily="49" charset="-122"/>
              <a:ea typeface="楷体" panose="02010609060101010101" pitchFamily="49" charset="-122"/>
            </a:rPr>
            <a:t>环境信用评价</a:t>
          </a:r>
          <a:r>
            <a:rPr lang="en-US" dirty="0" smtClean="0">
              <a:latin typeface="楷体" panose="02010609060101010101" pitchFamily="49" charset="-122"/>
              <a:ea typeface="楷体" panose="02010609060101010101" pitchFamily="49" charset="-122"/>
            </a:rPr>
            <a:t>《</a:t>
          </a:r>
          <a:r>
            <a:rPr lang="zh-CN" dirty="0" smtClean="0">
              <a:latin typeface="楷体" panose="02010609060101010101" pitchFamily="49" charset="-122"/>
              <a:ea typeface="楷体" panose="02010609060101010101" pitchFamily="49" charset="-122"/>
            </a:rPr>
            <a:t>企业环境信用评价办法（试行）</a:t>
          </a:r>
          <a:r>
            <a:rPr lang="en-US" dirty="0" smtClean="0">
              <a:latin typeface="楷体" panose="02010609060101010101" pitchFamily="49" charset="-122"/>
              <a:ea typeface="楷体" panose="02010609060101010101" pitchFamily="49" charset="-122"/>
            </a:rPr>
            <a:t>》</a:t>
          </a:r>
          <a:endParaRPr lang="zh-CN" dirty="0">
            <a:latin typeface="楷体" panose="02010609060101010101" pitchFamily="49" charset="-122"/>
            <a:ea typeface="楷体" panose="02010609060101010101" pitchFamily="49" charset="-122"/>
          </a:endParaRPr>
        </a:p>
      </dsp:txBody>
      <dsp:txXfrm>
        <a:off x="871517" y="0"/>
        <a:ext cx="2525540" cy="1262770"/>
      </dsp:txXfrm>
    </dsp:sp>
    <dsp:sp modelId="{17007BDE-30D9-4800-BBD8-D9667079D95C}">
      <dsp:nvSpPr>
        <dsp:cNvPr id="5" name="任意多边形 4"/>
        <dsp:cNvSpPr/>
      </dsp:nvSpPr>
      <dsp:spPr bwMode="white">
        <a:xfrm>
          <a:off x="1124071" y="1262770"/>
          <a:ext cx="252554" cy="947077"/>
        </a:xfrm>
        <a:custGeom>
          <a:avLst/>
          <a:gdLst/>
          <a:ahLst/>
          <a:cxnLst/>
          <a:pathLst>
            <a:path w="398" h="1491">
              <a:moveTo>
                <a:pt x="0" y="0"/>
              </a:moveTo>
              <a:lnTo>
                <a:pt x="0" y="1491"/>
              </a:lnTo>
              <a:lnTo>
                <a:pt x="398" y="1491"/>
              </a:lnTo>
            </a:path>
          </a:pathLst>
        </a:custGeom>
      </dsp:spPr>
      <dsp:style>
        <a:lnRef idx="2">
          <a:schemeClr val="accent1">
            <a:shade val="60000"/>
          </a:schemeClr>
        </a:lnRef>
        <a:fillRef idx="0">
          <a:schemeClr val="accent1"/>
        </a:fillRef>
        <a:effectRef idx="0">
          <a:scrgbClr r="0" g="0" b="0"/>
        </a:effectRef>
        <a:fontRef idx="minor"/>
      </dsp:style>
      <dsp:txXfrm>
        <a:off x="1124071" y="1262770"/>
        <a:ext cx="252554" cy="947077"/>
      </dsp:txXfrm>
    </dsp:sp>
    <dsp:sp modelId="{B0DD313F-B9AB-4FBB-96B4-D4614669F9E6}">
      <dsp:nvSpPr>
        <dsp:cNvPr id="6" name="圆角矩形 5"/>
        <dsp:cNvSpPr/>
      </dsp:nvSpPr>
      <dsp:spPr bwMode="white">
        <a:xfrm>
          <a:off x="1376625" y="1578462"/>
          <a:ext cx="2020432" cy="1262770"/>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34290" tIns="22860" rIns="34290" bIns="22860" anchor="ctr"/>
        <a:lstStyle>
          <a:lvl1pPr algn="ctr">
            <a:defRPr sz="18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rtl="0">
            <a:lnSpc>
              <a:spcPct val="100000"/>
            </a:lnSpc>
            <a:spcBef>
              <a:spcPct val="0"/>
            </a:spcBef>
            <a:spcAft>
              <a:spcPct val="35000"/>
            </a:spcAft>
          </a:pPr>
          <a:r>
            <a:rPr lang="zh-CN" dirty="0" smtClean="0">
              <a:solidFill>
                <a:schemeClr val="dk1"/>
              </a:solidFill>
              <a:latin typeface="楷体" panose="02010609060101010101" pitchFamily="49" charset="-122"/>
              <a:ea typeface="楷体" panose="02010609060101010101" pitchFamily="49" charset="-122"/>
            </a:rPr>
            <a:t>可能受约束性或惩戒性措施管理</a:t>
          </a:r>
          <a:endParaRPr lang="zh-CN" dirty="0">
            <a:solidFill>
              <a:schemeClr val="dk1"/>
            </a:solidFill>
            <a:latin typeface="楷体" panose="02010609060101010101" pitchFamily="49" charset="-122"/>
            <a:ea typeface="楷体" panose="02010609060101010101" pitchFamily="49" charset="-122"/>
          </a:endParaRPr>
        </a:p>
      </dsp:txBody>
      <dsp:txXfrm>
        <a:off x="1376625" y="1578462"/>
        <a:ext cx="2020432" cy="1262770"/>
      </dsp:txXfrm>
    </dsp:sp>
    <dsp:sp modelId="{DE0124E2-0A5C-4D5F-96A4-EF7AD94598E3}">
      <dsp:nvSpPr>
        <dsp:cNvPr id="7" name="圆角矩形 6"/>
        <dsp:cNvSpPr/>
      </dsp:nvSpPr>
      <dsp:spPr bwMode="white">
        <a:xfrm>
          <a:off x="4028441" y="0"/>
          <a:ext cx="2525540" cy="1262770"/>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43815" tIns="29210" rIns="43815" bIns="2921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rtl="0">
            <a:lnSpc>
              <a:spcPct val="100000"/>
            </a:lnSpc>
            <a:spcBef>
              <a:spcPct val="0"/>
            </a:spcBef>
            <a:spcAft>
              <a:spcPct val="35000"/>
            </a:spcAft>
          </a:pPr>
          <a:r>
            <a:rPr lang="zh-CN" smtClean="0">
              <a:latin typeface="楷体" panose="02010609060101010101" pitchFamily="49" charset="-122"/>
              <a:ea typeface="楷体" panose="02010609060101010101" pitchFamily="49" charset="-122"/>
            </a:rPr>
            <a:t>优惠政策</a:t>
          </a:r>
          <a:endParaRPr lang="zh-CN">
            <a:latin typeface="楷体" panose="02010609060101010101" pitchFamily="49" charset="-122"/>
            <a:ea typeface="楷体" panose="02010609060101010101" pitchFamily="49" charset="-122"/>
          </a:endParaRPr>
        </a:p>
      </dsp:txBody>
      <dsp:txXfrm>
        <a:off x="4028441" y="0"/>
        <a:ext cx="2525540" cy="1262770"/>
      </dsp:txXfrm>
    </dsp:sp>
    <dsp:sp modelId="{130A8664-AB79-4295-86E8-0A51253A15C2}">
      <dsp:nvSpPr>
        <dsp:cNvPr id="9" name="任意多边形 8"/>
        <dsp:cNvSpPr/>
      </dsp:nvSpPr>
      <dsp:spPr bwMode="white">
        <a:xfrm>
          <a:off x="4280995" y="1262770"/>
          <a:ext cx="252554" cy="947077"/>
        </a:xfrm>
        <a:custGeom>
          <a:avLst/>
          <a:gdLst/>
          <a:ahLst/>
          <a:cxnLst/>
          <a:pathLst>
            <a:path w="398" h="1491">
              <a:moveTo>
                <a:pt x="0" y="0"/>
              </a:moveTo>
              <a:lnTo>
                <a:pt x="0" y="1491"/>
              </a:lnTo>
              <a:lnTo>
                <a:pt x="398" y="1491"/>
              </a:lnTo>
            </a:path>
          </a:pathLst>
        </a:custGeom>
      </dsp:spPr>
      <dsp:style>
        <a:lnRef idx="2">
          <a:schemeClr val="accent1">
            <a:shade val="60000"/>
          </a:schemeClr>
        </a:lnRef>
        <a:fillRef idx="0">
          <a:schemeClr val="accent1"/>
        </a:fillRef>
        <a:effectRef idx="0">
          <a:scrgbClr r="0" g="0" b="0"/>
        </a:effectRef>
        <a:fontRef idx="minor"/>
      </dsp:style>
      <dsp:txXfrm>
        <a:off x="4280995" y="1262770"/>
        <a:ext cx="252554" cy="947077"/>
      </dsp:txXfrm>
    </dsp:sp>
    <dsp:sp modelId="{1C428D30-E738-4081-92EF-091A5431AD51}">
      <dsp:nvSpPr>
        <dsp:cNvPr id="10" name="圆角矩形 9"/>
        <dsp:cNvSpPr/>
      </dsp:nvSpPr>
      <dsp:spPr bwMode="white">
        <a:xfrm>
          <a:off x="4533549" y="1578462"/>
          <a:ext cx="2020432" cy="1262770"/>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34290" tIns="22860" rIns="34290" bIns="22860" anchor="ctr"/>
        <a:lstStyle>
          <a:lvl1pPr algn="ctr">
            <a:defRPr sz="18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rtl="0">
            <a:lnSpc>
              <a:spcPct val="100000"/>
            </a:lnSpc>
            <a:spcBef>
              <a:spcPct val="0"/>
            </a:spcBef>
            <a:spcAft>
              <a:spcPct val="35000"/>
            </a:spcAft>
          </a:pPr>
          <a:r>
            <a:rPr lang="zh-CN" smtClean="0">
              <a:solidFill>
                <a:schemeClr val="dk1"/>
              </a:solidFill>
              <a:latin typeface="楷体" panose="02010609060101010101" pitchFamily="49" charset="-122"/>
              <a:ea typeface="楷体" panose="02010609060101010101" pitchFamily="49" charset="-122"/>
            </a:rPr>
            <a:t>无法适用如增值税返还、排污费用减免等激励性措施</a:t>
          </a:r>
          <a:endParaRPr lang="zh-CN">
            <a:solidFill>
              <a:schemeClr val="dk1"/>
            </a:solidFill>
            <a:latin typeface="楷体" panose="02010609060101010101" pitchFamily="49" charset="-122"/>
            <a:ea typeface="楷体" panose="02010609060101010101" pitchFamily="49" charset="-122"/>
          </a:endParaRPr>
        </a:p>
      </dsp:txBody>
      <dsp:txXfrm>
        <a:off x="4533549" y="1578462"/>
        <a:ext cx="2020432" cy="1262770"/>
      </dsp:txXfrm>
    </dsp:sp>
    <dsp:sp modelId="{ADB4B57B-79D3-411A-B390-0C36000F2470}">
      <dsp:nvSpPr>
        <dsp:cNvPr id="11" name="圆角矩形 10"/>
        <dsp:cNvSpPr/>
      </dsp:nvSpPr>
      <dsp:spPr bwMode="white">
        <a:xfrm>
          <a:off x="7185366" y="0"/>
          <a:ext cx="2525540" cy="1262770"/>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43815" tIns="29210" rIns="43815" bIns="2921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rtl="0">
            <a:lnSpc>
              <a:spcPct val="100000"/>
            </a:lnSpc>
            <a:spcBef>
              <a:spcPct val="0"/>
            </a:spcBef>
            <a:spcAft>
              <a:spcPct val="35000"/>
            </a:spcAft>
          </a:pPr>
          <a:r>
            <a:rPr lang="zh-CN" smtClean="0">
              <a:latin typeface="楷体" panose="02010609060101010101" pitchFamily="49" charset="-122"/>
              <a:ea typeface="楷体" panose="02010609060101010101" pitchFamily="49" charset="-122"/>
            </a:rPr>
            <a:t>商业信誉</a:t>
          </a:r>
          <a:endParaRPr lang="zh-CN">
            <a:latin typeface="楷体" panose="02010609060101010101" pitchFamily="49" charset="-122"/>
            <a:ea typeface="楷体" panose="02010609060101010101" pitchFamily="49" charset="-122"/>
          </a:endParaRPr>
        </a:p>
      </dsp:txBody>
      <dsp:txXfrm>
        <a:off x="7185366" y="0"/>
        <a:ext cx="2525540" cy="1262770"/>
      </dsp:txXfrm>
    </dsp:sp>
    <dsp:sp modelId="{1C117BB6-0D40-4D2C-911C-5772EC93FA4D}">
      <dsp:nvSpPr>
        <dsp:cNvPr id="13" name="任意多边形 12"/>
        <dsp:cNvSpPr/>
      </dsp:nvSpPr>
      <dsp:spPr bwMode="white">
        <a:xfrm>
          <a:off x="7437920" y="1262770"/>
          <a:ext cx="252554" cy="947077"/>
        </a:xfrm>
        <a:custGeom>
          <a:avLst/>
          <a:gdLst/>
          <a:ahLst/>
          <a:cxnLst/>
          <a:pathLst>
            <a:path w="398" h="1491">
              <a:moveTo>
                <a:pt x="0" y="0"/>
              </a:moveTo>
              <a:lnTo>
                <a:pt x="0" y="1491"/>
              </a:lnTo>
              <a:lnTo>
                <a:pt x="398" y="1491"/>
              </a:lnTo>
            </a:path>
          </a:pathLst>
        </a:custGeom>
      </dsp:spPr>
      <dsp:style>
        <a:lnRef idx="2">
          <a:schemeClr val="accent1">
            <a:shade val="60000"/>
          </a:schemeClr>
        </a:lnRef>
        <a:fillRef idx="0">
          <a:schemeClr val="accent1"/>
        </a:fillRef>
        <a:effectRef idx="0">
          <a:scrgbClr r="0" g="0" b="0"/>
        </a:effectRef>
        <a:fontRef idx="minor"/>
      </dsp:style>
      <dsp:txXfrm>
        <a:off x="7437920" y="1262770"/>
        <a:ext cx="252554" cy="947077"/>
      </dsp:txXfrm>
    </dsp:sp>
    <dsp:sp modelId="{0C800656-4FE0-47EA-BA29-4FB550E0791C}">
      <dsp:nvSpPr>
        <dsp:cNvPr id="14" name="圆角矩形 13"/>
        <dsp:cNvSpPr/>
      </dsp:nvSpPr>
      <dsp:spPr bwMode="white">
        <a:xfrm>
          <a:off x="7690474" y="1578462"/>
          <a:ext cx="2020432" cy="1262770"/>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34290" tIns="22860" rIns="34290" bIns="22860" anchor="ctr"/>
        <a:lstStyle>
          <a:lvl1pPr algn="ctr">
            <a:defRPr sz="18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rtl="0">
            <a:lnSpc>
              <a:spcPct val="100000"/>
            </a:lnSpc>
            <a:spcBef>
              <a:spcPct val="0"/>
            </a:spcBef>
            <a:spcAft>
              <a:spcPct val="35000"/>
            </a:spcAft>
          </a:pPr>
          <a:r>
            <a:rPr lang="zh-CN" smtClean="0">
              <a:solidFill>
                <a:schemeClr val="dk1"/>
              </a:solidFill>
              <a:latin typeface="楷体" panose="02010609060101010101" pitchFamily="49" charset="-122"/>
              <a:ea typeface="楷体" panose="02010609060101010101" pitchFamily="49" charset="-122"/>
            </a:rPr>
            <a:t>竞争力降低</a:t>
          </a:r>
          <a:endParaRPr lang="zh-CN">
            <a:solidFill>
              <a:schemeClr val="dk1"/>
            </a:solidFill>
            <a:latin typeface="楷体" panose="02010609060101010101" pitchFamily="49" charset="-122"/>
            <a:ea typeface="楷体" panose="02010609060101010101" pitchFamily="49" charset="-122"/>
          </a:endParaRPr>
        </a:p>
      </dsp:txBody>
      <dsp:txXfrm>
        <a:off x="7690474" y="1578462"/>
        <a:ext cx="2020432" cy="1262770"/>
      </dsp:txXfrm>
    </dsp:sp>
    <dsp:sp modelId="{914E250B-3C1A-4E92-8639-4803628CC759}">
      <dsp:nvSpPr>
        <dsp:cNvPr id="4" name="圆角矩形 3" hidden="1"/>
        <dsp:cNvSpPr/>
      </dsp:nvSpPr>
      <dsp:spPr>
        <a:xfrm>
          <a:off x="871517" y="0"/>
          <a:ext cx="505108" cy="1262770"/>
        </a:xfrm>
        <a:prstGeom prst="roundRect">
          <a:avLst>
            <a:gd name="adj" fmla="val 10000"/>
          </a:avLst>
        </a:prstGeom>
      </dsp:spPr>
      <dsp:txXfrm>
        <a:off x="871517" y="0"/>
        <a:ext cx="505108" cy="1262770"/>
      </dsp:txXfrm>
    </dsp:sp>
    <dsp:sp modelId="{0F77B101-05D7-40BB-9614-7B9ADC1B29F5}">
      <dsp:nvSpPr>
        <dsp:cNvPr id="8" name="圆角矩形 7" hidden="1"/>
        <dsp:cNvSpPr/>
      </dsp:nvSpPr>
      <dsp:spPr>
        <a:xfrm>
          <a:off x="4028441" y="0"/>
          <a:ext cx="505108" cy="1262770"/>
        </a:xfrm>
        <a:prstGeom prst="roundRect">
          <a:avLst>
            <a:gd name="adj" fmla="val 10000"/>
          </a:avLst>
        </a:prstGeom>
      </dsp:spPr>
      <dsp:txXfrm>
        <a:off x="4028441" y="0"/>
        <a:ext cx="505108" cy="1262770"/>
      </dsp:txXfrm>
    </dsp:sp>
    <dsp:sp modelId="{66AC422B-2E93-4577-83A1-0222385D7E57}">
      <dsp:nvSpPr>
        <dsp:cNvPr id="12" name="圆角矩形 11" hidden="1"/>
        <dsp:cNvSpPr/>
      </dsp:nvSpPr>
      <dsp:spPr>
        <a:xfrm>
          <a:off x="7185366" y="0"/>
          <a:ext cx="505108" cy="1262770"/>
        </a:xfrm>
        <a:prstGeom prst="roundRect">
          <a:avLst>
            <a:gd name="adj" fmla="val 10000"/>
          </a:avLst>
        </a:prstGeom>
      </dsp:spPr>
      <dsp:txXfrm>
        <a:off x="7185366" y="0"/>
        <a:ext cx="505108" cy="1262770"/>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021053" cy="4472917"/>
        <a:chOff x="0" y="0"/>
        <a:chExt cx="8021053" cy="4472917"/>
      </a:xfrm>
    </dsp:grpSpPr>
    <dsp:sp modelId="{EE60D435-B06F-4E3D-A043-3A8A385257D7}">
      <dsp:nvSpPr>
        <dsp:cNvPr id="5" name="任意多边形 4"/>
        <dsp:cNvSpPr/>
      </dsp:nvSpPr>
      <dsp:spPr bwMode="white">
        <a:xfrm>
          <a:off x="1172669" y="1990198"/>
          <a:ext cx="2837858" cy="492521"/>
        </a:xfrm>
        <a:custGeom>
          <a:avLst/>
          <a:gdLst/>
          <a:ahLst/>
          <a:cxnLst/>
          <a:pathLst>
            <a:path w="4469" h="776">
              <a:moveTo>
                <a:pt x="4469" y="0"/>
              </a:moveTo>
              <a:lnTo>
                <a:pt x="4469" y="388"/>
              </a:lnTo>
              <a:lnTo>
                <a:pt x="0" y="388"/>
              </a:lnTo>
              <a:lnTo>
                <a:pt x="0" y="776"/>
              </a:lnTo>
            </a:path>
          </a:pathLst>
        </a:custGeom>
      </dsp:spPr>
      <dsp:style>
        <a:lnRef idx="2">
          <a:schemeClr val="accent1">
            <a:shade val="60000"/>
          </a:schemeClr>
        </a:lnRef>
        <a:fillRef idx="0">
          <a:schemeClr val="accent1"/>
        </a:fillRef>
        <a:effectRef idx="0">
          <a:scrgbClr r="0" g="0" b="0"/>
        </a:effectRef>
        <a:fontRef idx="minor"/>
      </dsp:style>
      <dsp:txXfrm>
        <a:off x="1172669" y="1990198"/>
        <a:ext cx="2837858" cy="492521"/>
      </dsp:txXfrm>
    </dsp:sp>
    <dsp:sp modelId="{9A40A23C-5191-4D61-94E0-B9CA1CF9625D}">
      <dsp:nvSpPr>
        <dsp:cNvPr id="8" name="任意多边形 7"/>
        <dsp:cNvSpPr/>
      </dsp:nvSpPr>
      <dsp:spPr bwMode="white">
        <a:xfrm>
          <a:off x="4010526" y="1990198"/>
          <a:ext cx="0" cy="492521"/>
        </a:xfrm>
        <a:custGeom>
          <a:avLst/>
          <a:gdLst/>
          <a:ahLst/>
          <a:cxnLst/>
          <a:pathLst>
            <a:path h="776">
              <a:moveTo>
                <a:pt x="0" y="0"/>
              </a:moveTo>
              <a:lnTo>
                <a:pt x="0" y="776"/>
              </a:lnTo>
            </a:path>
          </a:pathLst>
        </a:custGeom>
      </dsp:spPr>
      <dsp:style>
        <a:lnRef idx="2">
          <a:schemeClr val="accent1">
            <a:shade val="60000"/>
          </a:schemeClr>
        </a:lnRef>
        <a:fillRef idx="0">
          <a:schemeClr val="accent1"/>
        </a:fillRef>
        <a:effectRef idx="0">
          <a:scrgbClr r="0" g="0" b="0"/>
        </a:effectRef>
        <a:fontRef idx="minor"/>
      </dsp:style>
      <dsp:txXfrm>
        <a:off x="4010526" y="1990198"/>
        <a:ext cx="0" cy="492521"/>
      </dsp:txXfrm>
    </dsp:sp>
    <dsp:sp modelId="{2F76AC6C-0750-4798-B9F7-A3AF18293AD8}">
      <dsp:nvSpPr>
        <dsp:cNvPr id="11" name="任意多边形 10"/>
        <dsp:cNvSpPr/>
      </dsp:nvSpPr>
      <dsp:spPr bwMode="white">
        <a:xfrm>
          <a:off x="4010526" y="1990198"/>
          <a:ext cx="2837858" cy="492521"/>
        </a:xfrm>
        <a:custGeom>
          <a:avLst/>
          <a:gdLst/>
          <a:ahLst/>
          <a:cxnLst/>
          <a:pathLst>
            <a:path w="4469" h="776">
              <a:moveTo>
                <a:pt x="0" y="0"/>
              </a:moveTo>
              <a:lnTo>
                <a:pt x="0" y="388"/>
              </a:lnTo>
              <a:lnTo>
                <a:pt x="4469" y="388"/>
              </a:lnTo>
              <a:lnTo>
                <a:pt x="4469" y="776"/>
              </a:lnTo>
            </a:path>
          </a:pathLst>
        </a:custGeom>
      </dsp:spPr>
      <dsp:style>
        <a:lnRef idx="2">
          <a:schemeClr val="accent1">
            <a:shade val="60000"/>
          </a:schemeClr>
        </a:lnRef>
        <a:fillRef idx="0">
          <a:schemeClr val="accent1"/>
        </a:fillRef>
        <a:effectRef idx="0">
          <a:scrgbClr r="0" g="0" b="0"/>
        </a:effectRef>
        <a:fontRef idx="minor"/>
      </dsp:style>
      <dsp:txXfrm>
        <a:off x="4010526" y="1990198"/>
        <a:ext cx="2837858" cy="492521"/>
      </dsp:txXfrm>
    </dsp:sp>
    <dsp:sp modelId="{A6A53CEA-27E9-4962-8F0B-CDAFB19824C3}">
      <dsp:nvSpPr>
        <dsp:cNvPr id="3" name="矩形 2"/>
        <dsp:cNvSpPr/>
      </dsp:nvSpPr>
      <dsp:spPr bwMode="white">
        <a:xfrm>
          <a:off x="2586614" y="817530"/>
          <a:ext cx="2847826" cy="1172669"/>
        </a:xfrm>
        <a:prstGeom prst="rect">
          <a:avLst/>
        </a:prstGeom>
        <a:ln>
          <a:noFill/>
        </a:ln>
      </dsp:spPr>
      <dsp:style>
        <a:lnRef idx="2">
          <a:schemeClr val="lt1"/>
        </a:lnRef>
        <a:fillRef idx="1">
          <a:schemeClr val="accent1"/>
        </a:fillRef>
        <a:effectRef idx="0">
          <a:scrgbClr r="0" g="0" b="0"/>
        </a:effectRef>
        <a:fontRef idx="minor">
          <a:schemeClr val="lt1"/>
        </a:fontRef>
      </dsp:style>
      <dsp:txBody>
        <a:bodyPr lIns="11430" tIns="11430" rIns="11430" bIns="1143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altLang="en-US" sz="1800" b="1" dirty="0" smtClean="0">
              <a:latin typeface="楷体" panose="02010609060101010101" pitchFamily="49" charset="-122"/>
              <a:ea typeface="楷体" panose="02010609060101010101" pitchFamily="49" charset="-122"/>
            </a:rPr>
            <a:t>污泥处置合规要点</a:t>
          </a:r>
          <a:endParaRPr lang="zh-CN" altLang="en-US" sz="1800" dirty="0">
            <a:latin typeface="楷体" panose="02010609060101010101" pitchFamily="49" charset="-122"/>
            <a:ea typeface="楷体" panose="02010609060101010101" pitchFamily="49" charset="-122"/>
          </a:endParaRPr>
        </a:p>
      </dsp:txBody>
      <dsp:txXfrm>
        <a:off x="2586614" y="817530"/>
        <a:ext cx="2847826" cy="1172669"/>
      </dsp:txXfrm>
    </dsp:sp>
    <dsp:sp modelId="{280BB729-5338-4797-809F-EE8730A6286F}">
      <dsp:nvSpPr>
        <dsp:cNvPr id="6" name="矩形 5"/>
        <dsp:cNvSpPr/>
      </dsp:nvSpPr>
      <dsp:spPr bwMode="white">
        <a:xfrm>
          <a:off x="0" y="2482719"/>
          <a:ext cx="2345337" cy="1172669"/>
        </a:xfrm>
        <a:prstGeom prst="rect">
          <a:avLst/>
        </a:prstGeom>
        <a:ln>
          <a:noFill/>
        </a:ln>
      </dsp:spPr>
      <dsp:style>
        <a:lnRef idx="2">
          <a:schemeClr val="lt1"/>
        </a:lnRef>
        <a:fillRef idx="1">
          <a:schemeClr val="accent1"/>
        </a:fillRef>
        <a:effectRef idx="0">
          <a:scrgbClr r="0" g="0" b="0"/>
        </a:effectRef>
        <a:fontRef idx="minor">
          <a:schemeClr val="lt1"/>
        </a:fontRef>
      </dsp:style>
      <dsp:txBody>
        <a:bodyPr lIns="10795" tIns="10795" rIns="10795" bIns="1079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altLang="en-US" sz="1700" smtClean="0">
              <a:latin typeface="楷体" panose="02010609060101010101" pitchFamily="49" charset="-122"/>
              <a:ea typeface="楷体" panose="02010609060101010101" pitchFamily="49" charset="-122"/>
            </a:rPr>
            <a:t>污泥处置责任主体是谁？</a:t>
          </a:r>
          <a:endParaRPr lang="zh-CN" altLang="en-US" sz="1700">
            <a:latin typeface="楷体" panose="02010609060101010101" pitchFamily="49" charset="-122"/>
            <a:ea typeface="楷体" panose="02010609060101010101" pitchFamily="49" charset="-122"/>
          </a:endParaRPr>
        </a:p>
      </dsp:txBody>
      <dsp:txXfrm>
        <a:off x="0" y="2482719"/>
        <a:ext cx="2345337" cy="1172669"/>
      </dsp:txXfrm>
    </dsp:sp>
    <dsp:sp modelId="{372A6399-64FF-4768-8179-FCF7FD7DF27B}">
      <dsp:nvSpPr>
        <dsp:cNvPr id="9" name="矩形 8"/>
        <dsp:cNvSpPr/>
      </dsp:nvSpPr>
      <dsp:spPr bwMode="white">
        <a:xfrm>
          <a:off x="2837858" y="2482719"/>
          <a:ext cx="2345337" cy="1172669"/>
        </a:xfrm>
        <a:prstGeom prst="rect">
          <a:avLst/>
        </a:prstGeom>
        <a:ln>
          <a:noFill/>
        </a:ln>
      </dsp:spPr>
      <dsp:style>
        <a:lnRef idx="2">
          <a:schemeClr val="lt1"/>
        </a:lnRef>
        <a:fillRef idx="1">
          <a:schemeClr val="accent1"/>
        </a:fillRef>
        <a:effectRef idx="0">
          <a:scrgbClr r="0" g="0" b="0"/>
        </a:effectRef>
        <a:fontRef idx="minor">
          <a:schemeClr val="lt1"/>
        </a:fontRef>
      </dsp:style>
      <dsp:txBody>
        <a:bodyPr lIns="10795" tIns="10795" rIns="10795" bIns="1079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altLang="en-US" sz="1700" dirty="0" smtClean="0">
              <a:latin typeface="楷体" panose="02010609060101010101" pitchFamily="49" charset="-122"/>
              <a:ea typeface="楷体" panose="02010609060101010101" pitchFamily="49" charset="-122"/>
            </a:rPr>
            <a:t>污泥处置的工艺流程发生变化如何办理环评手续？</a:t>
          </a:r>
          <a:endParaRPr lang="zh-CN" altLang="en-US" sz="1700" dirty="0">
            <a:latin typeface="楷体" panose="02010609060101010101" pitchFamily="49" charset="-122"/>
            <a:ea typeface="楷体" panose="02010609060101010101" pitchFamily="49" charset="-122"/>
          </a:endParaRPr>
        </a:p>
      </dsp:txBody>
      <dsp:txXfrm>
        <a:off x="2837858" y="2482719"/>
        <a:ext cx="2345337" cy="1172669"/>
      </dsp:txXfrm>
    </dsp:sp>
    <dsp:sp modelId="{453E8AD6-39F0-40E8-A7A1-F90708C4D22C}">
      <dsp:nvSpPr>
        <dsp:cNvPr id="12" name="矩形 11"/>
        <dsp:cNvSpPr/>
      </dsp:nvSpPr>
      <dsp:spPr bwMode="white">
        <a:xfrm>
          <a:off x="5675716" y="2482719"/>
          <a:ext cx="2345337" cy="1172669"/>
        </a:xfrm>
        <a:prstGeom prst="rect">
          <a:avLst/>
        </a:prstGeom>
        <a:ln>
          <a:noFill/>
        </a:ln>
      </dsp:spPr>
      <dsp:style>
        <a:lnRef idx="2">
          <a:schemeClr val="lt1"/>
        </a:lnRef>
        <a:fillRef idx="1">
          <a:schemeClr val="accent1"/>
        </a:fillRef>
        <a:effectRef idx="0">
          <a:scrgbClr r="0" g="0" b="0"/>
        </a:effectRef>
        <a:fontRef idx="minor">
          <a:schemeClr val="lt1"/>
        </a:fontRef>
      </dsp:style>
      <dsp:txBody>
        <a:bodyPr lIns="10795" tIns="10795" rIns="10795" bIns="1079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zh-CN" altLang="en-US" sz="1700" smtClean="0">
              <a:latin typeface="楷体" panose="02010609060101010101" pitchFamily="49" charset="-122"/>
              <a:ea typeface="楷体" panose="02010609060101010101" pitchFamily="49" charset="-122"/>
            </a:rPr>
            <a:t>污泥处置应达到怎样的标准？</a:t>
          </a:r>
          <a:endParaRPr lang="zh-CN" altLang="en-US" sz="1700">
            <a:latin typeface="楷体" panose="02010609060101010101" pitchFamily="49" charset="-122"/>
            <a:ea typeface="楷体" panose="02010609060101010101" pitchFamily="49" charset="-122"/>
          </a:endParaRPr>
        </a:p>
      </dsp:txBody>
      <dsp:txXfrm>
        <a:off x="5675716" y="2482719"/>
        <a:ext cx="2345337" cy="1172669"/>
      </dsp:txXfrm>
    </dsp:sp>
    <dsp:sp modelId="{0C6C4244-D916-404F-9980-CB88B647DA6F}">
      <dsp:nvSpPr>
        <dsp:cNvPr id="4" name="矩形 3" hidden="1"/>
        <dsp:cNvSpPr/>
      </dsp:nvSpPr>
      <dsp:spPr>
        <a:xfrm>
          <a:off x="2586614" y="817530"/>
          <a:ext cx="569565" cy="1172669"/>
        </a:xfrm>
        <a:prstGeom prst="rect">
          <a:avLst/>
        </a:prstGeom>
      </dsp:spPr>
      <dsp:txXfrm>
        <a:off x="2586614" y="817530"/>
        <a:ext cx="569565" cy="1172669"/>
      </dsp:txXfrm>
    </dsp:sp>
    <dsp:sp modelId="{7A77B3DB-36D8-42AA-B7FA-0558688E2514}">
      <dsp:nvSpPr>
        <dsp:cNvPr id="7" name="矩形 6" hidden="1"/>
        <dsp:cNvSpPr/>
      </dsp:nvSpPr>
      <dsp:spPr>
        <a:xfrm>
          <a:off x="0" y="2482719"/>
          <a:ext cx="469067" cy="1172669"/>
        </a:xfrm>
        <a:prstGeom prst="rect">
          <a:avLst/>
        </a:prstGeom>
      </dsp:spPr>
      <dsp:txXfrm>
        <a:off x="0" y="2482719"/>
        <a:ext cx="469067" cy="1172669"/>
      </dsp:txXfrm>
    </dsp:sp>
    <dsp:sp modelId="{FC66398F-09AC-4277-AF99-58676AE7F91F}">
      <dsp:nvSpPr>
        <dsp:cNvPr id="10" name="矩形 9" hidden="1"/>
        <dsp:cNvSpPr/>
      </dsp:nvSpPr>
      <dsp:spPr>
        <a:xfrm>
          <a:off x="2837858" y="2482719"/>
          <a:ext cx="469067" cy="1172669"/>
        </a:xfrm>
        <a:prstGeom prst="rect">
          <a:avLst/>
        </a:prstGeom>
      </dsp:spPr>
      <dsp:txXfrm>
        <a:off x="2837858" y="2482719"/>
        <a:ext cx="469067" cy="1172669"/>
      </dsp:txXfrm>
    </dsp:sp>
    <dsp:sp modelId="{8300E1AC-35BC-491C-B041-060CF6F8217E}">
      <dsp:nvSpPr>
        <dsp:cNvPr id="13" name="矩形 12" hidden="1"/>
        <dsp:cNvSpPr/>
      </dsp:nvSpPr>
      <dsp:spPr>
        <a:xfrm>
          <a:off x="5675716" y="2482719"/>
          <a:ext cx="469067" cy="1172669"/>
        </a:xfrm>
        <a:prstGeom prst="rect">
          <a:avLst/>
        </a:prstGeom>
      </dsp:spPr>
      <dsp:txXfrm>
        <a:off x="5675716" y="2482719"/>
        <a:ext cx="469067" cy="117266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linDir" val="fromT"/>
              <dgm:param type="chAlign" val="l"/>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srcNode" val="rootConnector"/>
                        <dgm:param type="dim" val="1D"/>
                        <dgm:param type="endSty" val="noArr"/>
                        <dgm:param type="connRout" val="bend"/>
                        <dgm:param type="begPts" val="bCtr"/>
                        <dgm:param type="endPts" val="midL"/>
                      </dgm:alg>
                    </dgm:if>
                    <dgm:else name="Name16">
                      <dgm:alg type="conn">
                        <dgm:param type="srcNode" val="rootConnector"/>
                        <dgm:param type="dim" val="1D"/>
                        <dgm:param type="endSty" val="noArr"/>
                        <dgm:param type="connRout" val="bend"/>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4C651D-1872-4BFD-A971-228E46281AF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09CB08-D6B8-4F37-9CBD-E56D69A92C0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1.32/76</a:t>
            </a:r>
            <a:r>
              <a:rPr lang="zh-CN" altLang="en-US" dirty="0" smtClean="0"/>
              <a:t>件</a:t>
            </a:r>
            <a:endParaRPr lang="zh-CN" altLang="en-US" dirty="0"/>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0" dirty="0" smtClean="0">
                <a:latin typeface="楷体" panose="02010609060101010101" pitchFamily="49" charset="-122"/>
                <a:ea typeface="楷体" panose="02010609060101010101" pitchFamily="49" charset="-122"/>
              </a:rPr>
              <a:t>危险废物，是指列入国家危险废物名录或者根据国家规定的危险废物鉴别标准和鉴别方法认定的具有危险特性的固体废物。（</a:t>
            </a:r>
            <a:r>
              <a:rPr lang="en-US" altLang="zh-CN" sz="1200" b="0" dirty="0" smtClean="0">
                <a:latin typeface="楷体" panose="02010609060101010101" pitchFamily="49" charset="-122"/>
                <a:ea typeface="楷体" panose="02010609060101010101" pitchFamily="49" charset="-122"/>
              </a:rPr>
              <a:t>《</a:t>
            </a:r>
            <a:r>
              <a:rPr lang="zh-CN" altLang="en-US" sz="1200" b="0" i="0" kern="1200" dirty="0" smtClean="0">
                <a:solidFill>
                  <a:schemeClr val="tx1"/>
                </a:solidFill>
                <a:effectLst/>
                <a:latin typeface="楷体" panose="02010609060101010101" pitchFamily="49" charset="-122"/>
                <a:ea typeface="楷体" panose="02010609060101010101" pitchFamily="49" charset="-122"/>
                <a:cs typeface="+mn-cs"/>
              </a:rPr>
              <a:t>中华人民共和国固体废物污染环境防治法（</a:t>
            </a:r>
            <a:r>
              <a:rPr lang="en-US" altLang="zh-CN" sz="1200" b="0" i="0" kern="1200" dirty="0" smtClean="0">
                <a:solidFill>
                  <a:schemeClr val="tx1"/>
                </a:solidFill>
                <a:effectLst/>
                <a:latin typeface="楷体" panose="02010609060101010101" pitchFamily="49" charset="-122"/>
                <a:ea typeface="楷体" panose="02010609060101010101" pitchFamily="49" charset="-122"/>
                <a:cs typeface="+mn-cs"/>
              </a:rPr>
              <a:t>2020</a:t>
            </a:r>
            <a:r>
              <a:rPr lang="zh-CN" altLang="en-US" sz="1200" b="0" i="0" kern="1200" dirty="0" smtClean="0">
                <a:solidFill>
                  <a:schemeClr val="tx1"/>
                </a:solidFill>
                <a:effectLst/>
                <a:latin typeface="楷体" panose="02010609060101010101" pitchFamily="49" charset="-122"/>
                <a:ea typeface="楷体" panose="02010609060101010101" pitchFamily="49" charset="-122"/>
                <a:cs typeface="+mn-cs"/>
              </a:rPr>
              <a:t>修订）</a:t>
            </a:r>
            <a:r>
              <a:rPr lang="en-US" altLang="zh-CN" sz="1200" b="0" dirty="0" smtClean="0">
                <a:latin typeface="楷体" panose="02010609060101010101" pitchFamily="49" charset="-122"/>
                <a:ea typeface="楷体" panose="02010609060101010101" pitchFamily="49" charset="-122"/>
              </a:rPr>
              <a:t>》</a:t>
            </a:r>
            <a:r>
              <a:rPr lang="zh-CN" altLang="en-US" sz="1200" b="0" dirty="0" smtClean="0">
                <a:latin typeface="楷体" panose="02010609060101010101" pitchFamily="49" charset="-122"/>
                <a:ea typeface="楷体" panose="02010609060101010101" pitchFamily="49" charset="-122"/>
              </a:rPr>
              <a:t>第</a:t>
            </a:r>
            <a:r>
              <a:rPr lang="en-US" altLang="zh-CN" sz="1200" b="0" dirty="0" smtClean="0">
                <a:latin typeface="楷体" panose="02010609060101010101" pitchFamily="49" charset="-122"/>
                <a:ea typeface="楷体" panose="02010609060101010101" pitchFamily="49" charset="-122"/>
              </a:rPr>
              <a:t>124</a:t>
            </a:r>
            <a:r>
              <a:rPr lang="zh-CN" altLang="en-US" sz="1200" b="0" dirty="0" smtClean="0">
                <a:latin typeface="楷体" panose="02010609060101010101" pitchFamily="49" charset="-122"/>
                <a:ea typeface="楷体" panose="02010609060101010101" pitchFamily="49" charset="-122"/>
              </a:rPr>
              <a:t>条第</a:t>
            </a:r>
            <a:r>
              <a:rPr lang="en-US" altLang="zh-CN" sz="1200" b="0" dirty="0" smtClean="0">
                <a:latin typeface="楷体" panose="02010609060101010101" pitchFamily="49" charset="-122"/>
                <a:ea typeface="楷体" panose="02010609060101010101" pitchFamily="49" charset="-122"/>
              </a:rPr>
              <a:t>1</a:t>
            </a:r>
            <a:r>
              <a:rPr lang="zh-CN" altLang="en-US" sz="1200" b="0" dirty="0" smtClean="0">
                <a:latin typeface="楷体" panose="02010609060101010101" pitchFamily="49" charset="-122"/>
                <a:ea typeface="楷体" panose="02010609060101010101" pitchFamily="49" charset="-122"/>
              </a:rPr>
              <a:t>款第</a:t>
            </a:r>
            <a:r>
              <a:rPr lang="en-US" altLang="zh-CN" sz="1200" b="0" dirty="0" smtClean="0">
                <a:latin typeface="楷体" panose="02010609060101010101" pitchFamily="49" charset="-122"/>
                <a:ea typeface="楷体" panose="02010609060101010101" pitchFamily="49" charset="-122"/>
              </a:rPr>
              <a:t>6</a:t>
            </a:r>
            <a:r>
              <a:rPr lang="zh-CN" altLang="en-US" sz="1200" b="0" dirty="0" smtClean="0">
                <a:latin typeface="楷体" panose="02010609060101010101" pitchFamily="49" charset="-122"/>
                <a:ea typeface="楷体" panose="02010609060101010101" pitchFamily="49" charset="-122"/>
              </a:rPr>
              <a:t>项）</a:t>
            </a:r>
            <a:endParaRPr kumimoji="0" lang="en-US" altLang="zh-CN" sz="1200" b="0"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endParaRPr>
          </a:p>
          <a:p>
            <a:endParaRPr lang="zh-CN" altLang="en-US" dirty="0"/>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200" dirty="0" smtClean="0">
                <a:solidFill>
                  <a:schemeClr val="tx1"/>
                </a:solidFill>
                <a:effectLst/>
                <a:latin typeface="+mn-lt"/>
                <a:ea typeface="+mn-ea"/>
                <a:cs typeface="+mn-cs"/>
              </a:rPr>
              <a:t>民事责任：</a:t>
            </a:r>
            <a:r>
              <a:rPr lang="zh-CN" altLang="zh-CN" sz="1200" kern="1200" dirty="0" smtClean="0">
                <a:solidFill>
                  <a:schemeClr val="tx1"/>
                </a:solidFill>
                <a:effectLst/>
                <a:latin typeface="+mn-lt"/>
                <a:ea typeface="+mn-ea"/>
                <a:cs typeface="+mn-cs"/>
              </a:rPr>
              <a:t>多见于相关产废单位出于“逐利”的心理，私自倾倒、排放危废或者将危废交给不具有危废经营许可证的相关主体进行处置的过程中。</a:t>
            </a:r>
            <a:endParaRPr lang="zh-CN" altLang="zh-CN" sz="1200" kern="1200" dirty="0" smtClean="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200" dirty="0" smtClean="0">
                <a:solidFill>
                  <a:schemeClr val="tx1"/>
                </a:solidFill>
                <a:effectLst/>
                <a:latin typeface="+mn-lt"/>
                <a:ea typeface="+mn-ea"/>
                <a:cs typeface="+mn-cs"/>
              </a:rPr>
              <a:t>民事责任：</a:t>
            </a:r>
            <a:r>
              <a:rPr lang="zh-CN" altLang="zh-CN" sz="1200" kern="1200" dirty="0" smtClean="0">
                <a:solidFill>
                  <a:schemeClr val="tx1"/>
                </a:solidFill>
                <a:effectLst/>
                <a:latin typeface="+mn-lt"/>
                <a:ea typeface="+mn-ea"/>
                <a:cs typeface="+mn-cs"/>
              </a:rPr>
              <a:t>多见于相关产废单位出于“逐利”的心理，私自倾倒、排放危废或者将危废交给不具有危废经营许可证的相关主体进行处置的过程中。</a:t>
            </a:r>
            <a:endParaRPr lang="zh-CN" altLang="zh-CN" sz="1200" kern="1200" dirty="0" smtClean="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0" dirty="0" smtClean="0">
                <a:latin typeface="楷体" panose="02010609060101010101" pitchFamily="49" charset="-122"/>
                <a:ea typeface="楷体" panose="02010609060101010101" pitchFamily="49" charset="-122"/>
              </a:rPr>
              <a:t>危险废物，是指列入国家危险废物名录或者根据国家规定的危险废物鉴别标准和鉴别方法认定的具有危险特性的固体废物。（</a:t>
            </a:r>
            <a:r>
              <a:rPr lang="en-US" altLang="zh-CN" sz="1200" b="0" dirty="0" smtClean="0">
                <a:latin typeface="楷体" panose="02010609060101010101" pitchFamily="49" charset="-122"/>
                <a:ea typeface="楷体" panose="02010609060101010101" pitchFamily="49" charset="-122"/>
              </a:rPr>
              <a:t>《</a:t>
            </a:r>
            <a:r>
              <a:rPr lang="zh-CN" altLang="en-US" sz="1200" b="0" i="0" kern="1200" dirty="0" smtClean="0">
                <a:solidFill>
                  <a:schemeClr val="tx1"/>
                </a:solidFill>
                <a:effectLst/>
                <a:latin typeface="楷体" panose="02010609060101010101" pitchFamily="49" charset="-122"/>
                <a:ea typeface="楷体" panose="02010609060101010101" pitchFamily="49" charset="-122"/>
                <a:cs typeface="+mn-cs"/>
              </a:rPr>
              <a:t>中华人民共和国固体废物污染环境防治法（</a:t>
            </a:r>
            <a:r>
              <a:rPr lang="en-US" altLang="zh-CN" sz="1200" b="0" i="0" kern="1200" dirty="0" smtClean="0">
                <a:solidFill>
                  <a:schemeClr val="tx1"/>
                </a:solidFill>
                <a:effectLst/>
                <a:latin typeface="楷体" panose="02010609060101010101" pitchFamily="49" charset="-122"/>
                <a:ea typeface="楷体" panose="02010609060101010101" pitchFamily="49" charset="-122"/>
                <a:cs typeface="+mn-cs"/>
              </a:rPr>
              <a:t>2020</a:t>
            </a:r>
            <a:r>
              <a:rPr lang="zh-CN" altLang="en-US" sz="1200" b="0" i="0" kern="1200" dirty="0" smtClean="0">
                <a:solidFill>
                  <a:schemeClr val="tx1"/>
                </a:solidFill>
                <a:effectLst/>
                <a:latin typeface="楷体" panose="02010609060101010101" pitchFamily="49" charset="-122"/>
                <a:ea typeface="楷体" panose="02010609060101010101" pitchFamily="49" charset="-122"/>
                <a:cs typeface="+mn-cs"/>
              </a:rPr>
              <a:t>修订）</a:t>
            </a:r>
            <a:r>
              <a:rPr lang="en-US" altLang="zh-CN" sz="1200" b="0" dirty="0" smtClean="0">
                <a:latin typeface="楷体" panose="02010609060101010101" pitchFamily="49" charset="-122"/>
                <a:ea typeface="楷体" panose="02010609060101010101" pitchFamily="49" charset="-122"/>
              </a:rPr>
              <a:t>》</a:t>
            </a:r>
            <a:r>
              <a:rPr lang="zh-CN" altLang="en-US" sz="1200" b="0" dirty="0" smtClean="0">
                <a:latin typeface="楷体" panose="02010609060101010101" pitchFamily="49" charset="-122"/>
                <a:ea typeface="楷体" panose="02010609060101010101" pitchFamily="49" charset="-122"/>
              </a:rPr>
              <a:t>第</a:t>
            </a:r>
            <a:r>
              <a:rPr lang="en-US" altLang="zh-CN" sz="1200" b="0" dirty="0" smtClean="0">
                <a:latin typeface="楷体" panose="02010609060101010101" pitchFamily="49" charset="-122"/>
                <a:ea typeface="楷体" panose="02010609060101010101" pitchFamily="49" charset="-122"/>
              </a:rPr>
              <a:t>124</a:t>
            </a:r>
            <a:r>
              <a:rPr lang="zh-CN" altLang="en-US" sz="1200" b="0" dirty="0" smtClean="0">
                <a:latin typeface="楷体" panose="02010609060101010101" pitchFamily="49" charset="-122"/>
                <a:ea typeface="楷体" panose="02010609060101010101" pitchFamily="49" charset="-122"/>
              </a:rPr>
              <a:t>条第</a:t>
            </a:r>
            <a:r>
              <a:rPr lang="en-US" altLang="zh-CN" sz="1200" b="0" dirty="0" smtClean="0">
                <a:latin typeface="楷体" panose="02010609060101010101" pitchFamily="49" charset="-122"/>
                <a:ea typeface="楷体" panose="02010609060101010101" pitchFamily="49" charset="-122"/>
              </a:rPr>
              <a:t>1</a:t>
            </a:r>
            <a:r>
              <a:rPr lang="zh-CN" altLang="en-US" sz="1200" b="0" dirty="0" smtClean="0">
                <a:latin typeface="楷体" panose="02010609060101010101" pitchFamily="49" charset="-122"/>
                <a:ea typeface="楷体" panose="02010609060101010101" pitchFamily="49" charset="-122"/>
              </a:rPr>
              <a:t>款第</a:t>
            </a:r>
            <a:r>
              <a:rPr lang="en-US" altLang="zh-CN" sz="1200" b="0" dirty="0" smtClean="0">
                <a:latin typeface="楷体" panose="02010609060101010101" pitchFamily="49" charset="-122"/>
                <a:ea typeface="楷体" panose="02010609060101010101" pitchFamily="49" charset="-122"/>
              </a:rPr>
              <a:t>6</a:t>
            </a:r>
            <a:r>
              <a:rPr lang="zh-CN" altLang="en-US" sz="1200" b="0" dirty="0" smtClean="0">
                <a:latin typeface="楷体" panose="02010609060101010101" pitchFamily="49" charset="-122"/>
                <a:ea typeface="楷体" panose="02010609060101010101" pitchFamily="49" charset="-122"/>
              </a:rPr>
              <a:t>项）</a:t>
            </a:r>
            <a:endParaRPr kumimoji="0" lang="en-US" altLang="zh-CN" sz="1200" b="0"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endParaRPr>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45D2DAF-7A11-4887-8CD5-B116BE4C2387}"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0" dirty="0" smtClean="0">
                <a:latin typeface="楷体" panose="02010609060101010101" pitchFamily="49" charset="-122"/>
                <a:ea typeface="楷体" panose="02010609060101010101" pitchFamily="49" charset="-122"/>
              </a:rPr>
              <a:t>危险废物，是指列入国家危险废物名录或者根据国家规定的危险废物鉴别标准和鉴别方法认定的具有危险特性的固体废物。（</a:t>
            </a:r>
            <a:r>
              <a:rPr lang="en-US" altLang="zh-CN" sz="1200" b="0" dirty="0" smtClean="0">
                <a:latin typeface="楷体" panose="02010609060101010101" pitchFamily="49" charset="-122"/>
                <a:ea typeface="楷体" panose="02010609060101010101" pitchFamily="49" charset="-122"/>
              </a:rPr>
              <a:t>《</a:t>
            </a:r>
            <a:r>
              <a:rPr lang="zh-CN" altLang="en-US" sz="1200" b="0" i="0" kern="1200" dirty="0" smtClean="0">
                <a:solidFill>
                  <a:schemeClr val="tx1"/>
                </a:solidFill>
                <a:effectLst/>
                <a:latin typeface="楷体" panose="02010609060101010101" pitchFamily="49" charset="-122"/>
                <a:ea typeface="楷体" panose="02010609060101010101" pitchFamily="49" charset="-122"/>
                <a:cs typeface="+mn-cs"/>
              </a:rPr>
              <a:t>中华人民共和国固体废物污染环境防治法（</a:t>
            </a:r>
            <a:r>
              <a:rPr lang="en-US" altLang="zh-CN" sz="1200" b="0" i="0" kern="1200" dirty="0" smtClean="0">
                <a:solidFill>
                  <a:schemeClr val="tx1"/>
                </a:solidFill>
                <a:effectLst/>
                <a:latin typeface="楷体" panose="02010609060101010101" pitchFamily="49" charset="-122"/>
                <a:ea typeface="楷体" panose="02010609060101010101" pitchFamily="49" charset="-122"/>
                <a:cs typeface="+mn-cs"/>
              </a:rPr>
              <a:t>2020</a:t>
            </a:r>
            <a:r>
              <a:rPr lang="zh-CN" altLang="en-US" sz="1200" b="0" i="0" kern="1200" dirty="0" smtClean="0">
                <a:solidFill>
                  <a:schemeClr val="tx1"/>
                </a:solidFill>
                <a:effectLst/>
                <a:latin typeface="楷体" panose="02010609060101010101" pitchFamily="49" charset="-122"/>
                <a:ea typeface="楷体" panose="02010609060101010101" pitchFamily="49" charset="-122"/>
                <a:cs typeface="+mn-cs"/>
              </a:rPr>
              <a:t>修订）</a:t>
            </a:r>
            <a:r>
              <a:rPr lang="en-US" altLang="zh-CN" sz="1200" b="0" dirty="0" smtClean="0">
                <a:latin typeface="楷体" panose="02010609060101010101" pitchFamily="49" charset="-122"/>
                <a:ea typeface="楷体" panose="02010609060101010101" pitchFamily="49" charset="-122"/>
              </a:rPr>
              <a:t>》</a:t>
            </a:r>
            <a:r>
              <a:rPr lang="zh-CN" altLang="en-US" sz="1200" b="0" dirty="0" smtClean="0">
                <a:latin typeface="楷体" panose="02010609060101010101" pitchFamily="49" charset="-122"/>
                <a:ea typeface="楷体" panose="02010609060101010101" pitchFamily="49" charset="-122"/>
              </a:rPr>
              <a:t>第</a:t>
            </a:r>
            <a:r>
              <a:rPr lang="en-US" altLang="zh-CN" sz="1200" b="0" dirty="0" smtClean="0">
                <a:latin typeface="楷体" panose="02010609060101010101" pitchFamily="49" charset="-122"/>
                <a:ea typeface="楷体" panose="02010609060101010101" pitchFamily="49" charset="-122"/>
              </a:rPr>
              <a:t>124</a:t>
            </a:r>
            <a:r>
              <a:rPr lang="zh-CN" altLang="en-US" sz="1200" b="0" dirty="0" smtClean="0">
                <a:latin typeface="楷体" panose="02010609060101010101" pitchFamily="49" charset="-122"/>
                <a:ea typeface="楷体" panose="02010609060101010101" pitchFamily="49" charset="-122"/>
              </a:rPr>
              <a:t>条第</a:t>
            </a:r>
            <a:r>
              <a:rPr lang="en-US" altLang="zh-CN" sz="1200" b="0" dirty="0" smtClean="0">
                <a:latin typeface="楷体" panose="02010609060101010101" pitchFamily="49" charset="-122"/>
                <a:ea typeface="楷体" panose="02010609060101010101" pitchFamily="49" charset="-122"/>
              </a:rPr>
              <a:t>1</a:t>
            </a:r>
            <a:r>
              <a:rPr lang="zh-CN" altLang="en-US" sz="1200" b="0" dirty="0" smtClean="0">
                <a:latin typeface="楷体" panose="02010609060101010101" pitchFamily="49" charset="-122"/>
                <a:ea typeface="楷体" panose="02010609060101010101" pitchFamily="49" charset="-122"/>
              </a:rPr>
              <a:t>款第</a:t>
            </a:r>
            <a:r>
              <a:rPr lang="en-US" altLang="zh-CN" sz="1200" b="0" dirty="0" smtClean="0">
                <a:latin typeface="楷体" panose="02010609060101010101" pitchFamily="49" charset="-122"/>
                <a:ea typeface="楷体" panose="02010609060101010101" pitchFamily="49" charset="-122"/>
              </a:rPr>
              <a:t>6</a:t>
            </a:r>
            <a:r>
              <a:rPr lang="zh-CN" altLang="en-US" sz="1200" b="0" dirty="0" smtClean="0">
                <a:latin typeface="楷体" panose="02010609060101010101" pitchFamily="49" charset="-122"/>
                <a:ea typeface="楷体" panose="02010609060101010101" pitchFamily="49" charset="-122"/>
              </a:rPr>
              <a:t>项）</a:t>
            </a:r>
            <a:endParaRPr kumimoji="0" lang="en-US" altLang="zh-CN" sz="1200" b="0"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endParaRPr>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45D2DAF-7A11-4887-8CD5-B116BE4C2387}"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EB60698B-2C80-47A1-9677-934B41D212A5}"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A0B667D-68C5-4591-9C9E-54166566DC9D}"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0E344223-6B77-453E-B3D4-860AA49C6933}"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C63A16D-4F33-46CC-9FFC-6C32E44C30A2}" type="datetime1">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C30C6068-944E-4982-A19D-8E54CB88EBF4}" type="datetime1">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CF24D2D-FB98-4BC9-90C9-F7D9BDC2DB61}" type="datetime1">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C56339F-E14D-4549-88C5-381322EC1F99}" type="datetime1">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3994A58-3752-4D48-BD22-62397398B8BC}" type="datetime1">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0AE9E63-27A5-42CD-8EA0-18E118066405}" type="datetime1">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925F9AC-7CA0-4CB2-A722-F68282D028F3}"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7DEEF83-6339-4B3C-8F03-A77AE642D247}"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8A1C19-6907-4FE0-A303-16B059A411AB}" type="datetime1">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E905A5-706D-4A81-BB42-BBC1F6393FB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microsoft.com/office/2007/relationships/hdphoto" Target="../media/image3.wdp"/><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chart" Target="../charts/chart3.xml"/><Relationship Id="rId1" Type="http://schemas.openxmlformats.org/officeDocument/2006/relationships/chart" Target="../charts/chart2.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chart" Target="../charts/chart4.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chart" Target="../charts/chart10.xml"/><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chart" Target="../charts/char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chart" Target="../charts/chart11.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chart" Target="../charts/chart12.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2.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rgbClr val="1212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rotWithShape="1">
          <a:blip r:embed="rId1" cstate="email"/>
          <a:srcRect/>
          <a:stretch>
            <a:fillRect/>
          </a:stretch>
        </p:blipFill>
        <p:spPr>
          <a:xfrm>
            <a:off x="2146300" y="0"/>
            <a:ext cx="10045700" cy="5875574"/>
          </a:xfrm>
          <a:prstGeom prst="rect">
            <a:avLst/>
          </a:prstGeom>
        </p:spPr>
      </p:pic>
      <p:sp>
        <p:nvSpPr>
          <p:cNvPr id="6" name="矩形 5"/>
          <p:cNvSpPr/>
          <p:nvPr/>
        </p:nvSpPr>
        <p:spPr>
          <a:xfrm>
            <a:off x="0" y="1756138"/>
            <a:ext cx="10425181" cy="3120662"/>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0425183" y="1756138"/>
            <a:ext cx="1766817" cy="31206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49101" y="2276067"/>
            <a:ext cx="7959389" cy="707886"/>
          </a:xfrm>
          <a:prstGeom prst="rect">
            <a:avLst/>
          </a:prstGeom>
          <a:noFill/>
        </p:spPr>
        <p:txBody>
          <a:bodyPr wrap="square" rtlCol="0">
            <a:spAutoFit/>
          </a:bodyPr>
          <a:lstStyle/>
          <a:p>
            <a:pPr algn="ctr"/>
            <a:r>
              <a:rPr lang="zh-CN" altLang="en-US" sz="4000" dirty="0" smtClean="0">
                <a:solidFill>
                  <a:schemeClr val="bg1"/>
                </a:solidFill>
                <a:latin typeface="楷体" panose="02010609060101010101" pitchFamily="49" charset="-122"/>
                <a:ea typeface="楷体" panose="02010609060101010101" pitchFamily="49" charset="-122"/>
              </a:rPr>
              <a:t>如何做好企业环保合规</a:t>
            </a:r>
            <a:r>
              <a:rPr lang="zh-CN" altLang="en-US" sz="4000" dirty="0">
                <a:solidFill>
                  <a:schemeClr val="bg1"/>
                </a:solidFill>
                <a:latin typeface="楷体" panose="02010609060101010101" pitchFamily="49" charset="-122"/>
                <a:ea typeface="楷体" panose="02010609060101010101" pitchFamily="49" charset="-122"/>
              </a:rPr>
              <a:t>管理</a:t>
            </a:r>
            <a:endParaRPr lang="en-US" altLang="zh-CN" sz="4000" dirty="0">
              <a:solidFill>
                <a:schemeClr val="bg1"/>
              </a:solidFill>
              <a:latin typeface="楷体" panose="02010609060101010101" pitchFamily="49" charset="-122"/>
              <a:ea typeface="楷体" panose="02010609060101010101" pitchFamily="49" charset="-122"/>
            </a:endParaRPr>
          </a:p>
        </p:txBody>
      </p:sp>
      <p:sp>
        <p:nvSpPr>
          <p:cNvPr id="4" name="矩形 3"/>
          <p:cNvSpPr/>
          <p:nvPr/>
        </p:nvSpPr>
        <p:spPr>
          <a:xfrm>
            <a:off x="358396" y="3333045"/>
            <a:ext cx="8940800" cy="460375"/>
          </a:xfrm>
          <a:prstGeom prst="rect">
            <a:avLst/>
          </a:prstGeom>
        </p:spPr>
        <p:txBody>
          <a:bodyPr wrap="square">
            <a:spAutoFit/>
          </a:bodyPr>
          <a:lstStyle/>
          <a:p>
            <a:pPr algn="r">
              <a:lnSpc>
                <a:spcPct val="150000"/>
              </a:lnSpc>
              <a:spcBef>
                <a:spcPts val="1200"/>
              </a:spcBef>
            </a:pPr>
            <a:r>
              <a:rPr lang="en-US" altLang="zh-CN" sz="1600" dirty="0">
                <a:solidFill>
                  <a:schemeClr val="bg1"/>
                </a:solidFill>
                <a:latin typeface="微软雅黑" panose="020B0503020204020204" pitchFamily="34" charset="-122"/>
                <a:ea typeface="微软雅黑" panose="020B0503020204020204" pitchFamily="34" charset="-122"/>
              </a:rPr>
              <a:t> </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1" name="椭圆 10"/>
          <p:cNvSpPr/>
          <p:nvPr/>
        </p:nvSpPr>
        <p:spPr>
          <a:xfrm>
            <a:off x="9561580" y="2469445"/>
            <a:ext cx="1727200" cy="172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rgbClr val="0070C0"/>
              </a:solidFill>
              <a:latin typeface="Impact" panose="020B080603090205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email">
            <a:extLst>
              <a:ext uri="{BEBA8EAE-BF5A-486C-A8C5-ECC9F3942E4B}">
                <a14:imgProps xmlns:a14="http://schemas.microsoft.com/office/drawing/2010/main">
                  <a14:imgLayer r:embed="rId2">
                    <a14:imgEffect>
                      <a14:saturation sat="0"/>
                    </a14:imgEffect>
                  </a14:imgLayer>
                </a14:imgProps>
              </a:ext>
            </a:extLst>
          </a:blip>
          <a:srcRect t="33436" b="43385"/>
          <a:stretch>
            <a:fillRect/>
          </a:stretch>
        </p:blipFill>
        <p:spPr>
          <a:xfrm>
            <a:off x="0" y="952816"/>
            <a:ext cx="12192000" cy="1542196"/>
          </a:xfrm>
          <a:prstGeom prst="rect">
            <a:avLst/>
          </a:prstGeom>
        </p:spPr>
      </p:pic>
      <p:sp>
        <p:nvSpPr>
          <p:cNvPr id="6" name="矩形 5"/>
          <p:cNvSpPr/>
          <p:nvPr/>
        </p:nvSpPr>
        <p:spPr>
          <a:xfrm>
            <a:off x="1351129" y="952816"/>
            <a:ext cx="3016155" cy="1542196"/>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160598" y="1289564"/>
            <a:ext cx="2613546" cy="584775"/>
          </a:xfrm>
          <a:prstGeom prst="rect">
            <a:avLst/>
          </a:prstGeom>
          <a:noFill/>
        </p:spPr>
        <p:txBody>
          <a:bodyPr wrap="square" rtlCol="0">
            <a:spAutoFit/>
          </a:bodyPr>
          <a:lstStyle/>
          <a:p>
            <a:r>
              <a:rPr lang="zh-CN" altLang="en-US" sz="3200" dirty="0">
                <a:solidFill>
                  <a:schemeClr val="bg1"/>
                </a:solidFill>
                <a:latin typeface="楷体" panose="02010609060101010101" pitchFamily="49" charset="-122"/>
                <a:ea typeface="楷体" panose="02010609060101010101" pitchFamily="49" charset="-122"/>
              </a:rPr>
              <a:t>目  </a:t>
            </a:r>
            <a:r>
              <a:rPr lang="zh-CN" altLang="en-US" sz="3200" dirty="0" smtClean="0">
                <a:solidFill>
                  <a:schemeClr val="bg1"/>
                </a:solidFill>
                <a:latin typeface="楷体" panose="02010609060101010101" pitchFamily="49" charset="-122"/>
                <a:ea typeface="楷体" panose="02010609060101010101" pitchFamily="49" charset="-122"/>
              </a:rPr>
              <a:t>录</a:t>
            </a:r>
            <a:endParaRPr lang="zh-CN" altLang="en-US" sz="3200" dirty="0">
              <a:solidFill>
                <a:schemeClr val="bg1"/>
              </a:solidFill>
              <a:latin typeface="楷体" panose="02010609060101010101" pitchFamily="49" charset="-122"/>
              <a:ea typeface="楷体" panose="02010609060101010101" pitchFamily="49" charset="-122"/>
            </a:endParaRPr>
          </a:p>
        </p:txBody>
      </p:sp>
      <p:sp>
        <p:nvSpPr>
          <p:cNvPr id="8" name="文本框 7"/>
          <p:cNvSpPr txBox="1"/>
          <p:nvPr/>
        </p:nvSpPr>
        <p:spPr>
          <a:xfrm>
            <a:off x="2220558" y="1889329"/>
            <a:ext cx="1663004" cy="584775"/>
          </a:xfrm>
          <a:prstGeom prst="rect">
            <a:avLst/>
          </a:prstGeom>
          <a:noFill/>
        </p:spPr>
        <p:txBody>
          <a:bodyPr wrap="square" rtlCol="0">
            <a:spAutoFit/>
          </a:bodyPr>
          <a:lstStyle/>
          <a:p>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rPr>
              <a:t>CONTENTS</a:t>
            </a:r>
            <a:endParaRPr lang="zh-CN" altLang="en-US" sz="16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p>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282699" y="2842676"/>
            <a:ext cx="9213215" cy="645626"/>
          </a:xfrm>
          <a:prstGeom prst="rect">
            <a:avLst/>
          </a:prstGeom>
          <a:noFill/>
        </p:spPr>
        <p:txBody>
          <a:bodyPr wrap="square" rtlCol="0">
            <a:spAutoFit/>
          </a:bodyPr>
          <a:lstStyle/>
          <a:p>
            <a:pPr>
              <a:lnSpc>
                <a:spcPct val="150000"/>
              </a:lnSpc>
            </a:pPr>
            <a:r>
              <a:rPr lang="en-US" altLang="zh-CN" sz="2400" b="1" dirty="0">
                <a:solidFill>
                  <a:srgbClr val="C00000"/>
                </a:solidFill>
                <a:latin typeface="Arial" panose="020B0604020202020204" pitchFamily="34" charset="0"/>
                <a:ea typeface="微软雅黑" panose="020B0503020204020204" pitchFamily="34" charset="-122"/>
                <a:cs typeface="Arial" panose="020B0604020202020204" pitchFamily="34" charset="0"/>
              </a:rPr>
              <a:t>PART </a:t>
            </a:r>
            <a:r>
              <a:rPr lang="en-US" altLang="zh-CN" sz="2400" b="1" dirty="0" smtClean="0">
                <a:solidFill>
                  <a:srgbClr val="C00000"/>
                </a:solidFill>
                <a:latin typeface="Arial" panose="020B0604020202020204" pitchFamily="34" charset="0"/>
                <a:ea typeface="微软雅黑" panose="020B0503020204020204" pitchFamily="34" charset="-122"/>
                <a:cs typeface="Arial" panose="020B0604020202020204" pitchFamily="34" charset="0"/>
              </a:rPr>
              <a:t>01  </a:t>
            </a:r>
            <a:r>
              <a:rPr lang="zh-CN" altLang="en-US" sz="2400" b="1" dirty="0">
                <a:solidFill>
                  <a:srgbClr val="C00000"/>
                </a:solidFill>
                <a:latin typeface="Arial" panose="020B0604020202020204" pitchFamily="34" charset="0"/>
                <a:ea typeface="微软雅黑" panose="020B0503020204020204" pitchFamily="34" charset="-122"/>
                <a:cs typeface="Arial" panose="020B0604020202020204" pitchFamily="34" charset="0"/>
              </a:rPr>
              <a:t> </a:t>
            </a:r>
            <a:r>
              <a:rPr lang="zh-CN" altLang="en-US" sz="2400" b="1" dirty="0" smtClean="0">
                <a:solidFill>
                  <a:srgbClr val="C00000"/>
                </a:solidFill>
                <a:latin typeface="Arial" panose="020B0604020202020204" pitchFamily="34" charset="0"/>
                <a:ea typeface="微软雅黑" panose="020B0503020204020204" pitchFamily="34" charset="-122"/>
                <a:cs typeface="Arial" panose="020B0604020202020204" pitchFamily="34" charset="0"/>
              </a:rPr>
              <a:t> </a:t>
            </a:r>
            <a:r>
              <a:rPr lang="zh-CN" altLang="en-US" sz="2800" b="1" dirty="0" smtClean="0">
                <a:solidFill>
                  <a:srgbClr val="C00000"/>
                </a:solidFill>
                <a:latin typeface="楷体" panose="02010609060101010101" pitchFamily="49" charset="-122"/>
                <a:ea typeface="楷体" panose="02010609060101010101" pitchFamily="49" charset="-122"/>
                <a:cs typeface="微软雅黑" panose="020B0503020204020204" pitchFamily="34" charset="-122"/>
              </a:rPr>
              <a:t>环保合规的基本介绍</a:t>
            </a:r>
            <a:endParaRPr lang="zh-CN" altLang="en-US" sz="2800" b="1" dirty="0">
              <a:solidFill>
                <a:srgbClr val="C00000"/>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11" name="文本框 10"/>
          <p:cNvSpPr txBox="1"/>
          <p:nvPr/>
        </p:nvSpPr>
        <p:spPr>
          <a:xfrm>
            <a:off x="1282699" y="4026262"/>
            <a:ext cx="8620766" cy="645626"/>
          </a:xfrm>
          <a:prstGeom prst="rect">
            <a:avLst/>
          </a:prstGeom>
          <a:noFill/>
        </p:spPr>
        <p:txBody>
          <a:bodyPr wrap="square" rtlCol="0">
            <a:spAutoFit/>
          </a:bodyPr>
          <a:lstStyle/>
          <a:p>
            <a:pPr>
              <a:lnSpc>
                <a:spcPct val="150000"/>
              </a:lnSpc>
            </a:pPr>
            <a:r>
              <a:rPr lang="en-US" altLang="zh-CN" sz="2400" b="1" dirty="0">
                <a:solidFill>
                  <a:srgbClr val="C00000"/>
                </a:solidFill>
                <a:latin typeface="Arial" panose="020B0604020202020204" pitchFamily="34" charset="0"/>
                <a:ea typeface="微软雅黑" panose="020B0503020204020204" pitchFamily="34" charset="-122"/>
                <a:cs typeface="Arial" panose="020B0604020202020204" pitchFamily="34" charset="0"/>
              </a:rPr>
              <a:t>PART 03    </a:t>
            </a:r>
            <a:r>
              <a:rPr lang="zh-CN" altLang="en-US" sz="2800" b="1" dirty="0">
                <a:solidFill>
                  <a:srgbClr val="C00000"/>
                </a:solidFill>
                <a:latin typeface="楷体" panose="02010609060101010101" pitchFamily="49" charset="-122"/>
                <a:ea typeface="楷体" panose="02010609060101010101" pitchFamily="49" charset="-122"/>
                <a:cs typeface="微软雅黑" panose="020B0503020204020204" pitchFamily="34" charset="-122"/>
              </a:rPr>
              <a:t>固废处置项目环保合规</a:t>
            </a:r>
            <a:endParaRPr lang="zh-CN" altLang="en-US" sz="2800" b="1" dirty="0">
              <a:solidFill>
                <a:srgbClr val="C00000"/>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13" name="文本框 12"/>
          <p:cNvSpPr txBox="1"/>
          <p:nvPr/>
        </p:nvSpPr>
        <p:spPr>
          <a:xfrm>
            <a:off x="1282699" y="3433539"/>
            <a:ext cx="9213215" cy="646331"/>
          </a:xfrm>
          <a:prstGeom prst="rect">
            <a:avLst/>
          </a:prstGeom>
          <a:noFill/>
        </p:spPr>
        <p:txBody>
          <a:bodyPr wrap="square" rtlCol="0">
            <a:spAutoFit/>
          </a:bodyPr>
          <a:lstStyle/>
          <a:p>
            <a:pPr>
              <a:lnSpc>
                <a:spcPct val="150000"/>
              </a:lnSpc>
            </a:pPr>
            <a:r>
              <a:rPr lang="en-US" altLang="zh-CN" sz="2400" b="1" dirty="0">
                <a:solidFill>
                  <a:srgbClr val="C00000"/>
                </a:solidFill>
                <a:latin typeface="Arial" panose="020B0604020202020204" pitchFamily="34" charset="0"/>
                <a:ea typeface="微软雅黑" panose="020B0503020204020204" pitchFamily="34" charset="-122"/>
                <a:cs typeface="Arial" panose="020B0604020202020204" pitchFamily="34" charset="0"/>
              </a:rPr>
              <a:t>PART 02    </a:t>
            </a:r>
            <a:r>
              <a:rPr lang="zh-CN" altLang="en-US" sz="2800" b="1" dirty="0">
                <a:solidFill>
                  <a:srgbClr val="C00000"/>
                </a:solidFill>
                <a:latin typeface="楷体" panose="02010609060101010101" pitchFamily="49" charset="-122"/>
                <a:ea typeface="楷体" panose="02010609060101010101" pitchFamily="49" charset="-122"/>
                <a:cs typeface="微软雅黑" panose="020B0503020204020204" pitchFamily="34" charset="-122"/>
              </a:rPr>
              <a:t>水务项目环保合规</a:t>
            </a:r>
            <a:endParaRPr lang="zh-CN" altLang="en-US" sz="2800" b="1" dirty="0">
              <a:solidFill>
                <a:srgbClr val="C00000"/>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14" name="文本框 13"/>
          <p:cNvSpPr txBox="1"/>
          <p:nvPr/>
        </p:nvSpPr>
        <p:spPr>
          <a:xfrm>
            <a:off x="1282699" y="4618985"/>
            <a:ext cx="8620766" cy="645626"/>
          </a:xfrm>
          <a:prstGeom prst="rect">
            <a:avLst/>
          </a:prstGeom>
          <a:noFill/>
        </p:spPr>
        <p:txBody>
          <a:bodyPr wrap="square" rtlCol="0">
            <a:spAutoFit/>
          </a:bodyPr>
          <a:lstStyle/>
          <a:p>
            <a:pPr>
              <a:lnSpc>
                <a:spcPct val="150000"/>
              </a:lnSpc>
            </a:pPr>
            <a:r>
              <a:rPr lang="en-US" altLang="zh-CN" sz="2400" b="1" dirty="0">
                <a:solidFill>
                  <a:srgbClr val="C00000"/>
                </a:solidFill>
                <a:latin typeface="Arial" panose="020B0604020202020204" pitchFamily="34" charset="0"/>
                <a:ea typeface="微软雅黑" panose="020B0503020204020204" pitchFamily="34" charset="-122"/>
                <a:cs typeface="Arial" panose="020B0604020202020204" pitchFamily="34" charset="0"/>
              </a:rPr>
              <a:t>PART </a:t>
            </a:r>
            <a:r>
              <a:rPr lang="en-US" altLang="zh-CN" sz="2400" b="1" dirty="0" smtClean="0">
                <a:solidFill>
                  <a:srgbClr val="C00000"/>
                </a:solidFill>
                <a:latin typeface="Arial" panose="020B0604020202020204" pitchFamily="34" charset="0"/>
                <a:ea typeface="微软雅黑" panose="020B0503020204020204" pitchFamily="34" charset="-122"/>
                <a:cs typeface="Arial" panose="020B0604020202020204" pitchFamily="34" charset="0"/>
              </a:rPr>
              <a:t>04    </a:t>
            </a:r>
            <a:r>
              <a:rPr lang="zh-CN" altLang="en-US" sz="2800" b="1" dirty="0">
                <a:solidFill>
                  <a:srgbClr val="C00000"/>
                </a:solidFill>
                <a:latin typeface="楷体" panose="02010609060101010101" pitchFamily="49" charset="-122"/>
                <a:ea typeface="楷体" panose="02010609060101010101" pitchFamily="49" charset="-122"/>
                <a:cs typeface="微软雅黑" panose="020B0503020204020204" pitchFamily="34" charset="-122"/>
              </a:rPr>
              <a:t>绿色能源项目环保合规</a:t>
            </a:r>
            <a:endParaRPr lang="zh-CN" altLang="en-US" sz="2800" b="1" dirty="0">
              <a:solidFill>
                <a:srgbClr val="C00000"/>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3" name="灯片编号占位符 2"/>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4163082" y="1881806"/>
            <a:ext cx="2376538" cy="2350381"/>
          </a:xfrm>
          <a:prstGeom prst="rect">
            <a:avLst/>
          </a:prstGeom>
        </p:spPr>
      </p:pic>
      <p:grpSp>
        <p:nvGrpSpPr>
          <p:cNvPr id="7" name="组合 6"/>
          <p:cNvGrpSpPr/>
          <p:nvPr/>
        </p:nvGrpSpPr>
        <p:grpSpPr>
          <a:xfrm>
            <a:off x="6220315" y="1881806"/>
            <a:ext cx="5971685" cy="2363657"/>
            <a:chOff x="4257077" y="2090908"/>
            <a:chExt cx="5971685" cy="2360806"/>
          </a:xfrm>
          <a:solidFill>
            <a:srgbClr val="C00000"/>
          </a:solidFill>
        </p:grpSpPr>
        <p:sp>
          <p:nvSpPr>
            <p:cNvPr id="8" name="等腰三角形 7"/>
            <p:cNvSpPr/>
            <p:nvPr/>
          </p:nvSpPr>
          <p:spPr>
            <a:xfrm rot="16200000">
              <a:off x="4224440" y="3094390"/>
              <a:ext cx="473237" cy="40796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0"/>
                <a:solidFill>
                  <a:schemeClr val="tx1"/>
                </a:solidFill>
                <a:effectLst>
                  <a:outerShdw blurRad="38100" dist="19050" dir="2700000" algn="tl" rotWithShape="0">
                    <a:schemeClr val="dk1">
                      <a:alpha val="40000"/>
                    </a:schemeClr>
                  </a:outerShdw>
                </a:effectLst>
              </a:endParaRPr>
            </a:p>
          </p:txBody>
        </p:sp>
        <p:sp>
          <p:nvSpPr>
            <p:cNvPr id="9" name="矩形 8"/>
            <p:cNvSpPr/>
            <p:nvPr/>
          </p:nvSpPr>
          <p:spPr>
            <a:xfrm>
              <a:off x="4568372" y="2090908"/>
              <a:ext cx="5660390" cy="2360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2400" b="1" dirty="0">
                  <a:ln w="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   </a:t>
              </a:r>
              <a:r>
                <a:rPr lang="en-US" altLang="zh-CN" sz="2400" b="1" dirty="0">
                  <a:ln w="0"/>
                  <a:solidFill>
                    <a:schemeClr val="bg1"/>
                  </a:solidFill>
                  <a:effectLst>
                    <a:outerShdw blurRad="38100" dist="19050" dir="2700000" algn="tl" rotWithShape="0">
                      <a:schemeClr val="dk1">
                        <a:alpha val="40000"/>
                      </a:schemeClr>
                    </a:outerShdw>
                  </a:effectLst>
                  <a:latin typeface="Arial" panose="020B0604020202020204" pitchFamily="34" charset="0"/>
                  <a:ea typeface="微软雅黑" panose="020B0503020204020204" pitchFamily="34" charset="-122"/>
                  <a:cs typeface="Arial" panose="020B0604020202020204" pitchFamily="34" charset="0"/>
                </a:rPr>
                <a:t>PART 01     </a:t>
              </a:r>
              <a:r>
                <a:rPr lang="zh-CN" altLang="en-US" sz="2400" b="1" dirty="0" smtClean="0">
                  <a:ln w="0"/>
                  <a:solidFill>
                    <a:schemeClr val="bg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环保合规的基本介绍</a:t>
              </a:r>
              <a:endParaRPr lang="zh-CN" altLang="en-US" sz="2400" b="1" dirty="0">
                <a:ln w="0"/>
                <a:solidFill>
                  <a:schemeClr val="bg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endParaRPr>
            </a:p>
            <a:p>
              <a:pPr>
                <a:lnSpc>
                  <a:spcPct val="150000"/>
                </a:lnSpc>
              </a:pPr>
              <a:endPar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3" name="图片 2"/>
          <p:cNvPicPr>
            <a:picLocks noChangeAspect="1"/>
          </p:cNvPicPr>
          <p:nvPr/>
        </p:nvPicPr>
        <p:blipFill>
          <a:blip r:embed="rId2"/>
          <a:stretch>
            <a:fillRect/>
          </a:stretch>
        </p:blipFill>
        <p:spPr>
          <a:xfrm>
            <a:off x="-16014" y="1881806"/>
            <a:ext cx="4187106" cy="2355247"/>
          </a:xfrm>
          <a:prstGeom prst="rect">
            <a:avLst/>
          </a:prstGeom>
        </p:spPr>
      </p:pic>
      <p:sp>
        <p:nvSpPr>
          <p:cNvPr id="4" name="灯片编号占位符 3"/>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480079"/>
            <a:ext cx="12192001" cy="51898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solidFill>
                <a:schemeClr val="tx1"/>
              </a:solidFill>
            </a:endParaRPr>
          </a:p>
        </p:txBody>
      </p:sp>
      <p:sp>
        <p:nvSpPr>
          <p:cNvPr id="15" name="标题 1"/>
          <p:cNvSpPr txBox="1"/>
          <p:nvPr/>
        </p:nvSpPr>
        <p:spPr>
          <a:xfrm>
            <a:off x="740825" y="543680"/>
            <a:ext cx="10710109" cy="40216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第一部分  </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环保合规的基本介绍</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a:p>
            <a:endPar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矩形 2"/>
          <p:cNvSpPr/>
          <p:nvPr/>
        </p:nvSpPr>
        <p:spPr>
          <a:xfrm>
            <a:off x="740825" y="1222408"/>
            <a:ext cx="10347478" cy="2308324"/>
          </a:xfrm>
          <a:prstGeom prst="rect">
            <a:avLst/>
          </a:prstGeom>
        </p:spPr>
        <p:txBody>
          <a:bodyPr wrap="square">
            <a:spAutoFit/>
          </a:bodyPr>
          <a:lstStyle/>
          <a:p>
            <a:pPr marL="285750" indent="-285750">
              <a:buFont typeface="Wingdings" panose="05000000000000000000" pitchFamily="2" charset="2"/>
              <a:buChar char="p"/>
            </a:pPr>
            <a:r>
              <a:rPr lang="zh-CN" altLang="en-US" dirty="0" smtClean="0">
                <a:latin typeface="楷体" panose="02010609060101010101" pitchFamily="49" charset="-122"/>
                <a:ea typeface="楷体" panose="02010609060101010101" pitchFamily="49" charset="-122"/>
              </a:rPr>
              <a:t>企业环保合规，是指企业的</a:t>
            </a:r>
            <a:r>
              <a:rPr lang="zh-CN" altLang="en-US" dirty="0" smtClean="0">
                <a:solidFill>
                  <a:srgbClr val="FF0000"/>
                </a:solidFill>
                <a:latin typeface="楷体" panose="02010609060101010101" pitchFamily="49" charset="-122"/>
                <a:ea typeface="楷体" panose="02010609060101010101" pitchFamily="49" charset="-122"/>
              </a:rPr>
              <a:t>生产、经营等各项行为</a:t>
            </a:r>
            <a:r>
              <a:rPr lang="zh-CN" altLang="en-US" dirty="0" smtClean="0">
                <a:latin typeface="楷体" panose="02010609060101010101" pitchFamily="49" charset="-122"/>
                <a:ea typeface="楷体" panose="02010609060101010101" pitchFamily="49" charset="-122"/>
              </a:rPr>
              <a:t>需符合满足</a:t>
            </a:r>
            <a:r>
              <a:rPr lang="zh-CN" altLang="en-US" dirty="0" smtClean="0">
                <a:solidFill>
                  <a:srgbClr val="FF0000"/>
                </a:solidFill>
                <a:latin typeface="楷体" panose="02010609060101010101" pitchFamily="49" charset="-122"/>
                <a:ea typeface="楷体" panose="02010609060101010101" pitchFamily="49" charset="-122"/>
              </a:rPr>
              <a:t>全面、全部履行企业环保义务</a:t>
            </a:r>
            <a:r>
              <a:rPr lang="zh-CN" altLang="en-US" dirty="0" smtClean="0">
                <a:latin typeface="楷体" panose="02010609060101010101" pitchFamily="49" charset="-122"/>
                <a:ea typeface="楷体" panose="02010609060101010101" pitchFamily="49" charset="-122"/>
              </a:rPr>
              <a:t>的需要。不同行业</a:t>
            </a:r>
            <a:r>
              <a:rPr lang="zh-CN" altLang="en-US" dirty="0">
                <a:latin typeface="楷体" panose="02010609060101010101" pitchFamily="49" charset="-122"/>
                <a:ea typeface="楷体" panose="02010609060101010101" pitchFamily="49" charset="-122"/>
              </a:rPr>
              <a:t>、不同地区、执行环保法律、法规处于不同层面的企业，其环保合规的内容应是不同的</a:t>
            </a:r>
            <a:r>
              <a:rPr lang="zh-CN" altLang="en-US" dirty="0" smtClean="0">
                <a:latin typeface="楷体" panose="02010609060101010101" pitchFamily="49" charset="-122"/>
                <a:ea typeface="楷体" panose="02010609060101010101" pitchFamily="49" charset="-122"/>
              </a:rPr>
              <a:t>。</a:t>
            </a:r>
            <a:endParaRPr lang="en-US" altLang="zh-CN" dirty="0" smtClean="0">
              <a:latin typeface="楷体" panose="02010609060101010101" pitchFamily="49" charset="-122"/>
              <a:ea typeface="楷体" panose="02010609060101010101" pitchFamily="49" charset="-122"/>
            </a:endParaRPr>
          </a:p>
          <a:p>
            <a:pPr marL="285750" indent="-285750">
              <a:buFont typeface="Wingdings" panose="05000000000000000000" pitchFamily="2" charset="2"/>
              <a:buChar char="p"/>
            </a:pPr>
            <a:endParaRPr lang="en-US" altLang="zh-CN" dirty="0" smtClean="0">
              <a:latin typeface="楷体" panose="02010609060101010101" pitchFamily="49" charset="-122"/>
              <a:ea typeface="楷体" panose="02010609060101010101" pitchFamily="49" charset="-122"/>
            </a:endParaRPr>
          </a:p>
          <a:p>
            <a:pPr marL="285750" indent="-285750">
              <a:buFont typeface="Wingdings" panose="05000000000000000000" pitchFamily="2" charset="2"/>
              <a:buChar char="p"/>
            </a:pPr>
            <a:r>
              <a:rPr lang="zh-CN" altLang="en-US" dirty="0" smtClean="0">
                <a:latin typeface="楷体" panose="02010609060101010101" pitchFamily="49" charset="-122"/>
                <a:ea typeface="楷体" panose="02010609060101010101" pitchFamily="49" charset="-122"/>
              </a:rPr>
              <a:t>环保合规的主要法律依据</a:t>
            </a:r>
            <a:endParaRPr lang="en-US" altLang="zh-CN" dirty="0" smtClean="0">
              <a:latin typeface="楷体" panose="02010609060101010101" pitchFamily="49" charset="-122"/>
              <a:ea typeface="楷体" panose="02010609060101010101" pitchFamily="49" charset="-122"/>
            </a:endParaRPr>
          </a:p>
          <a:p>
            <a:endParaRPr lang="en-US" altLang="zh-CN" dirty="0" smtClean="0">
              <a:latin typeface="楷体" panose="02010609060101010101" pitchFamily="49" charset="-122"/>
              <a:ea typeface="楷体" panose="02010609060101010101" pitchFamily="49" charset="-122"/>
            </a:endParaRPr>
          </a:p>
          <a:p>
            <a:endParaRPr lang="en-US" altLang="zh-CN" dirty="0" smtClean="0">
              <a:latin typeface="楷体" panose="02010609060101010101" pitchFamily="49" charset="-122"/>
              <a:ea typeface="楷体" panose="02010609060101010101" pitchFamily="49" charset="-122"/>
            </a:endParaRPr>
          </a:p>
          <a:p>
            <a:pPr marL="285750" indent="-285750">
              <a:buFont typeface="Wingdings" panose="05000000000000000000" pitchFamily="2" charset="2"/>
              <a:buChar char="p"/>
            </a:pPr>
            <a:endParaRPr lang="en-US" altLang="zh-CN" dirty="0" smtClean="0">
              <a:latin typeface="楷体" panose="02010609060101010101" pitchFamily="49" charset="-122"/>
              <a:ea typeface="楷体" panose="02010609060101010101" pitchFamily="49" charset="-122"/>
            </a:endParaRPr>
          </a:p>
          <a:p>
            <a:pPr marL="285750" indent="-285750">
              <a:buFont typeface="Wingdings" panose="05000000000000000000" pitchFamily="2" charset="2"/>
              <a:buChar char="p"/>
            </a:pPr>
            <a:endParaRPr lang="en-US" altLang="zh-CN" dirty="0">
              <a:latin typeface="楷体" panose="02010609060101010101" pitchFamily="49" charset="-122"/>
              <a:ea typeface="楷体" panose="02010609060101010101" pitchFamily="49" charset="-122"/>
            </a:endParaRPr>
          </a:p>
        </p:txBody>
      </p:sp>
      <p:graphicFrame>
        <p:nvGraphicFramePr>
          <p:cNvPr id="5" name="表格 4"/>
          <p:cNvGraphicFramePr>
            <a:graphicFrameLocks noGrp="1"/>
          </p:cNvGraphicFramePr>
          <p:nvPr/>
        </p:nvGraphicFramePr>
        <p:xfrm>
          <a:off x="1500031" y="2672133"/>
          <a:ext cx="8817676" cy="3769612"/>
        </p:xfrm>
        <a:graphic>
          <a:graphicData uri="http://schemas.openxmlformats.org/drawingml/2006/table">
            <a:tbl>
              <a:tblPr firstRow="1" bandRow="1">
                <a:tableStyleId>{5C22544A-7EE6-4342-B048-85BDC9FD1C3A}</a:tableStyleId>
              </a:tblPr>
              <a:tblGrid>
                <a:gridCol w="2939225"/>
                <a:gridCol w="3009979"/>
                <a:gridCol w="2868472"/>
              </a:tblGrid>
              <a:tr h="427965">
                <a:tc>
                  <a:txBody>
                    <a:bodyPr/>
                    <a:lstStyle/>
                    <a:p>
                      <a:r>
                        <a:rPr lang="zh-CN" altLang="en-US" dirty="0" smtClean="0">
                          <a:latin typeface="楷体" panose="02010609060101010101" pitchFamily="49" charset="-122"/>
                          <a:ea typeface="楷体" panose="02010609060101010101" pitchFamily="49" charset="-122"/>
                        </a:rPr>
                        <a:t>         法律</a:t>
                      </a:r>
                      <a:endParaRPr lang="zh-CN" altLang="en-US" dirty="0">
                        <a:latin typeface="楷体" panose="02010609060101010101" pitchFamily="49" charset="-122"/>
                        <a:ea typeface="楷体" panose="02010609060101010101" pitchFamily="49" charset="-122"/>
                      </a:endParaRPr>
                    </a:p>
                  </a:txBody>
                  <a:tcPr/>
                </a:tc>
                <a:tc>
                  <a:txBody>
                    <a:bodyPr/>
                    <a:lstStyle/>
                    <a:p>
                      <a:r>
                        <a:rPr lang="en-US" altLang="zh-CN" dirty="0" smtClean="0">
                          <a:latin typeface="楷体" panose="02010609060101010101" pitchFamily="49" charset="-122"/>
                          <a:ea typeface="楷体" panose="02010609060101010101" pitchFamily="49" charset="-122"/>
                        </a:rPr>
                        <a:t>       </a:t>
                      </a:r>
                      <a:r>
                        <a:rPr lang="zh-CN" altLang="en-US" dirty="0" smtClean="0">
                          <a:latin typeface="楷体" panose="02010609060101010101" pitchFamily="49" charset="-122"/>
                          <a:ea typeface="楷体" panose="02010609060101010101" pitchFamily="49" charset="-122"/>
                        </a:rPr>
                        <a:t>行政法规</a:t>
                      </a:r>
                      <a:endParaRPr lang="zh-CN" altLang="en-US" dirty="0">
                        <a:latin typeface="楷体" panose="02010609060101010101" pitchFamily="49" charset="-122"/>
                        <a:ea typeface="楷体" panose="02010609060101010101" pitchFamily="49" charset="-122"/>
                      </a:endParaRPr>
                    </a:p>
                  </a:txBody>
                  <a:tcPr/>
                </a:tc>
                <a:tc>
                  <a:txBody>
                    <a:bodyPr/>
                    <a:lstStyle/>
                    <a:p>
                      <a:r>
                        <a:rPr lang="en-US" altLang="zh-CN" dirty="0" smtClean="0">
                          <a:latin typeface="楷体" panose="02010609060101010101" pitchFamily="49" charset="-122"/>
                          <a:ea typeface="楷体" panose="02010609060101010101" pitchFamily="49" charset="-122"/>
                        </a:rPr>
                        <a:t>       </a:t>
                      </a:r>
                      <a:r>
                        <a:rPr lang="zh-CN" altLang="en-US" dirty="0" smtClean="0">
                          <a:latin typeface="楷体" panose="02010609060101010101" pitchFamily="49" charset="-122"/>
                          <a:ea typeface="楷体" panose="02010609060101010101" pitchFamily="49" charset="-122"/>
                        </a:rPr>
                        <a:t>部门规章</a:t>
                      </a:r>
                      <a:endParaRPr lang="zh-CN" altLang="en-US" dirty="0">
                        <a:latin typeface="楷体" panose="02010609060101010101" pitchFamily="49" charset="-122"/>
                        <a:ea typeface="楷体" panose="02010609060101010101" pitchFamily="49" charset="-122"/>
                      </a:endParaRPr>
                    </a:p>
                  </a:txBody>
                  <a:tcPr/>
                </a:tc>
              </a:tr>
              <a:tr h="597979">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400" kern="1200" dirty="0" smtClean="0">
                          <a:solidFill>
                            <a:schemeClr val="dk1"/>
                          </a:solidFill>
                          <a:latin typeface="楷体" panose="02010609060101010101" pitchFamily="49" charset="-122"/>
                          <a:ea typeface="楷体" panose="02010609060101010101" pitchFamily="49" charset="-122"/>
                          <a:cs typeface="+mn-cs"/>
                        </a:rPr>
                        <a:t>中华人民共和国环境保护法（</a:t>
                      </a:r>
                      <a:r>
                        <a:rPr lang="en-US" altLang="zh-CN" sz="1400" kern="1200" dirty="0" smtClean="0">
                          <a:solidFill>
                            <a:schemeClr val="dk1"/>
                          </a:solidFill>
                          <a:latin typeface="Arial" panose="020B0604020202020204" pitchFamily="34" charset="0"/>
                          <a:ea typeface="楷体" panose="02010609060101010101" pitchFamily="49" charset="-122"/>
                          <a:cs typeface="Arial" panose="020B0604020202020204" pitchFamily="34" charset="0"/>
                        </a:rPr>
                        <a:t>2014</a:t>
                      </a:r>
                      <a:r>
                        <a:rPr lang="zh-CN" altLang="zh-CN" sz="1400" kern="1200" dirty="0" smtClean="0">
                          <a:solidFill>
                            <a:schemeClr val="dk1"/>
                          </a:solidFill>
                          <a:latin typeface="楷体" panose="02010609060101010101" pitchFamily="49" charset="-122"/>
                          <a:ea typeface="楷体" panose="02010609060101010101" pitchFamily="49" charset="-122"/>
                          <a:cs typeface="+mn-cs"/>
                        </a:rPr>
                        <a:t>修订）</a:t>
                      </a:r>
                      <a:endParaRPr lang="zh-CN" altLang="en-US" sz="1400" kern="1200" dirty="0">
                        <a:solidFill>
                          <a:schemeClr val="dk1"/>
                        </a:solidFill>
                        <a:latin typeface="楷体" panose="02010609060101010101" pitchFamily="49" charset="-122"/>
                        <a:ea typeface="楷体" panose="02010609060101010101" pitchFamily="49" charset="-122"/>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400" kern="1200" dirty="0" smtClean="0">
                          <a:solidFill>
                            <a:schemeClr val="dk1"/>
                          </a:solidFill>
                          <a:latin typeface="楷体" panose="02010609060101010101" pitchFamily="49" charset="-122"/>
                          <a:ea typeface="楷体" panose="02010609060101010101" pitchFamily="49" charset="-122"/>
                          <a:cs typeface="+mn-cs"/>
                        </a:rPr>
                        <a:t>排污许可管理条例</a:t>
                      </a:r>
                      <a:endParaRPr lang="zh-CN" altLang="zh-CN" sz="1400" kern="1200" dirty="0" smtClean="0">
                        <a:solidFill>
                          <a:schemeClr val="dk1"/>
                        </a:solidFill>
                        <a:latin typeface="楷体" panose="02010609060101010101" pitchFamily="49" charset="-122"/>
                        <a:ea typeface="楷体" panose="02010609060101010101" pitchFamily="49" charset="-122"/>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400" kern="1200" dirty="0" smtClean="0">
                          <a:solidFill>
                            <a:schemeClr val="dk1"/>
                          </a:solidFill>
                          <a:latin typeface="楷体" panose="02010609060101010101" pitchFamily="49" charset="-122"/>
                          <a:ea typeface="楷体" panose="02010609060101010101" pitchFamily="49" charset="-122"/>
                          <a:cs typeface="+mn-cs"/>
                        </a:rPr>
                        <a:t>排污许可管理办法（试行）</a:t>
                      </a:r>
                      <a:endParaRPr lang="zh-CN" altLang="zh-CN" sz="1400" kern="1200" dirty="0" smtClean="0">
                        <a:solidFill>
                          <a:schemeClr val="dk1"/>
                        </a:solidFill>
                        <a:latin typeface="楷体" panose="02010609060101010101" pitchFamily="49" charset="-122"/>
                        <a:ea typeface="楷体" panose="02010609060101010101" pitchFamily="49" charset="-122"/>
                        <a:cs typeface="+mn-cs"/>
                      </a:endParaRPr>
                    </a:p>
                  </a:txBody>
                  <a:tcPr/>
                </a:tc>
              </a:tr>
              <a:tr h="597979">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400" kern="1200" dirty="0" smtClean="0">
                          <a:solidFill>
                            <a:schemeClr val="dk1"/>
                          </a:solidFill>
                          <a:latin typeface="楷体" panose="02010609060101010101" pitchFamily="49" charset="-122"/>
                          <a:ea typeface="楷体" panose="02010609060101010101" pitchFamily="49" charset="-122"/>
                          <a:cs typeface="+mn-cs"/>
                        </a:rPr>
                        <a:t>中华人民共和国固体废物污染环境防治法（</a:t>
                      </a:r>
                      <a:r>
                        <a:rPr lang="en-US" altLang="zh-CN" sz="1400" kern="1200" dirty="0" smtClean="0">
                          <a:solidFill>
                            <a:schemeClr val="dk1"/>
                          </a:solidFill>
                          <a:latin typeface="Arial" panose="020B0604020202020204" pitchFamily="34" charset="0"/>
                          <a:ea typeface="楷体" panose="02010609060101010101" pitchFamily="49" charset="-122"/>
                          <a:cs typeface="Arial" panose="020B0604020202020204" pitchFamily="34" charset="0"/>
                        </a:rPr>
                        <a:t>2020</a:t>
                      </a:r>
                      <a:r>
                        <a:rPr lang="zh-CN" altLang="zh-CN" sz="1400" kern="1200" dirty="0" smtClean="0">
                          <a:solidFill>
                            <a:schemeClr val="dk1"/>
                          </a:solidFill>
                          <a:latin typeface="楷体" panose="02010609060101010101" pitchFamily="49" charset="-122"/>
                          <a:ea typeface="楷体" panose="02010609060101010101" pitchFamily="49" charset="-122"/>
                          <a:cs typeface="+mn-cs"/>
                        </a:rPr>
                        <a:t>修订）</a:t>
                      </a:r>
                      <a:endParaRPr lang="zh-CN" altLang="zh-CN" sz="1400" kern="1200" dirty="0" smtClean="0">
                        <a:solidFill>
                          <a:schemeClr val="dk1"/>
                        </a:solidFill>
                        <a:latin typeface="楷体" panose="02010609060101010101" pitchFamily="49" charset="-122"/>
                        <a:ea typeface="楷体" panose="02010609060101010101" pitchFamily="49" charset="-122"/>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400" kern="1200" dirty="0" smtClean="0">
                          <a:solidFill>
                            <a:schemeClr val="dk1"/>
                          </a:solidFill>
                          <a:latin typeface="楷体" panose="02010609060101010101" pitchFamily="49" charset="-122"/>
                          <a:ea typeface="楷体" panose="02010609060101010101" pitchFamily="49" charset="-122"/>
                          <a:cs typeface="+mn-cs"/>
                        </a:rPr>
                        <a:t>城镇排水与污水处理条例</a:t>
                      </a:r>
                      <a:endParaRPr lang="zh-CN" altLang="zh-CN" sz="1400" kern="1200" dirty="0" smtClean="0">
                        <a:solidFill>
                          <a:schemeClr val="dk1"/>
                        </a:solidFill>
                        <a:latin typeface="楷体" panose="02010609060101010101" pitchFamily="49" charset="-122"/>
                        <a:ea typeface="楷体" panose="02010609060101010101" pitchFamily="49"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sz="1400" kern="1200" dirty="0">
                        <a:solidFill>
                          <a:schemeClr val="dk1"/>
                        </a:solidFill>
                        <a:latin typeface="楷体" panose="02010609060101010101" pitchFamily="49" charset="-122"/>
                        <a:ea typeface="楷体" panose="02010609060101010101" pitchFamily="49" charset="-122"/>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400" kern="1200" dirty="0" smtClean="0">
                          <a:solidFill>
                            <a:schemeClr val="dk1"/>
                          </a:solidFill>
                          <a:latin typeface="楷体" panose="02010609060101010101" pitchFamily="49" charset="-122"/>
                          <a:ea typeface="楷体" panose="02010609060101010101" pitchFamily="49" charset="-122"/>
                          <a:cs typeface="+mn-cs"/>
                        </a:rPr>
                        <a:t>危险废物转移管理办法</a:t>
                      </a:r>
                      <a:endParaRPr lang="zh-CN" altLang="zh-CN" sz="1400" kern="1200" dirty="0" smtClean="0">
                        <a:solidFill>
                          <a:schemeClr val="dk1"/>
                        </a:solidFill>
                        <a:latin typeface="楷体" panose="02010609060101010101" pitchFamily="49" charset="-122"/>
                        <a:ea typeface="楷体" panose="02010609060101010101" pitchFamily="49" charset="-122"/>
                        <a:cs typeface="+mn-cs"/>
                      </a:endParaRPr>
                    </a:p>
                  </a:txBody>
                  <a:tcPr/>
                </a:tc>
              </a:tr>
              <a:tr h="597979">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400" kern="1200" dirty="0" smtClean="0">
                          <a:solidFill>
                            <a:schemeClr val="dk1"/>
                          </a:solidFill>
                          <a:latin typeface="楷体" panose="02010609060101010101" pitchFamily="49" charset="-122"/>
                          <a:ea typeface="楷体" panose="02010609060101010101" pitchFamily="49" charset="-122"/>
                          <a:cs typeface="+mn-cs"/>
                        </a:rPr>
                        <a:t>中华人民共和国水污染防治法（</a:t>
                      </a:r>
                      <a:r>
                        <a:rPr lang="en-US" altLang="zh-CN" sz="1400" kern="1200" dirty="0" smtClean="0">
                          <a:solidFill>
                            <a:schemeClr val="dk1"/>
                          </a:solidFill>
                          <a:latin typeface="Arial" panose="020B0604020202020204" pitchFamily="34" charset="0"/>
                          <a:ea typeface="楷体" panose="02010609060101010101" pitchFamily="49" charset="-122"/>
                          <a:cs typeface="Arial" panose="020B0604020202020204" pitchFamily="34" charset="0"/>
                        </a:rPr>
                        <a:t>2017</a:t>
                      </a:r>
                      <a:r>
                        <a:rPr lang="zh-CN" altLang="zh-CN" sz="1400" kern="1200" dirty="0" smtClean="0">
                          <a:solidFill>
                            <a:schemeClr val="dk1"/>
                          </a:solidFill>
                          <a:latin typeface="楷体" panose="02010609060101010101" pitchFamily="49" charset="-122"/>
                          <a:ea typeface="楷体" panose="02010609060101010101" pitchFamily="49" charset="-122"/>
                          <a:cs typeface="+mn-cs"/>
                        </a:rPr>
                        <a:t>修订）</a:t>
                      </a:r>
                      <a:endParaRPr lang="zh-CN" altLang="en-US" sz="1400" kern="1200" dirty="0" smtClean="0">
                        <a:solidFill>
                          <a:schemeClr val="dk1"/>
                        </a:solidFill>
                        <a:latin typeface="楷体" panose="02010609060101010101" pitchFamily="49" charset="-122"/>
                        <a:ea typeface="楷体" panose="02010609060101010101" pitchFamily="49" charset="-122"/>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400" kern="1200" dirty="0" smtClean="0">
                          <a:solidFill>
                            <a:schemeClr val="dk1"/>
                          </a:solidFill>
                          <a:latin typeface="楷体" panose="02010609060101010101" pitchFamily="49" charset="-122"/>
                          <a:ea typeface="楷体" panose="02010609060101010101" pitchFamily="49" charset="-122"/>
                          <a:cs typeface="+mn-cs"/>
                        </a:rPr>
                        <a:t>废弃电器电子产品回收处理管理条例（</a:t>
                      </a:r>
                      <a:r>
                        <a:rPr lang="en-US" altLang="zh-CN" sz="1400" kern="1200" dirty="0" smtClean="0">
                          <a:solidFill>
                            <a:schemeClr val="dk1"/>
                          </a:solidFill>
                          <a:latin typeface="Arial" panose="020B0604020202020204" pitchFamily="34" charset="0"/>
                          <a:ea typeface="楷体" panose="02010609060101010101" pitchFamily="49" charset="-122"/>
                          <a:cs typeface="Arial" panose="020B0604020202020204" pitchFamily="34" charset="0"/>
                        </a:rPr>
                        <a:t>2019</a:t>
                      </a:r>
                      <a:r>
                        <a:rPr lang="zh-CN" altLang="zh-CN" sz="1400" kern="1200" dirty="0" smtClean="0">
                          <a:solidFill>
                            <a:schemeClr val="dk1"/>
                          </a:solidFill>
                          <a:latin typeface="楷体" panose="02010609060101010101" pitchFamily="49" charset="-122"/>
                          <a:ea typeface="楷体" panose="02010609060101010101" pitchFamily="49" charset="-122"/>
                          <a:cs typeface="+mn-cs"/>
                        </a:rPr>
                        <a:t>修订）</a:t>
                      </a:r>
                      <a:endParaRPr lang="zh-CN" altLang="zh-CN" sz="1400" kern="1200" dirty="0" smtClean="0">
                        <a:solidFill>
                          <a:schemeClr val="dk1"/>
                        </a:solidFill>
                        <a:latin typeface="楷体" panose="02010609060101010101" pitchFamily="49" charset="-122"/>
                        <a:ea typeface="楷体" panose="02010609060101010101" pitchFamily="49" charset="-122"/>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400" kern="1200" dirty="0" smtClean="0">
                          <a:solidFill>
                            <a:schemeClr val="dk1"/>
                          </a:solidFill>
                          <a:latin typeface="楷体" panose="02010609060101010101" pitchFamily="49" charset="-122"/>
                          <a:ea typeface="楷体" panose="02010609060101010101" pitchFamily="49" charset="-122"/>
                          <a:cs typeface="+mn-cs"/>
                        </a:rPr>
                        <a:t>国家危险废物名录（</a:t>
                      </a:r>
                      <a:r>
                        <a:rPr lang="en-US" altLang="zh-CN" sz="1400" kern="1200" dirty="0" smtClean="0">
                          <a:solidFill>
                            <a:schemeClr val="dk1"/>
                          </a:solidFill>
                          <a:latin typeface="Arial" panose="020B0604020202020204" pitchFamily="34" charset="0"/>
                          <a:ea typeface="楷体" panose="02010609060101010101" pitchFamily="49" charset="-122"/>
                          <a:cs typeface="Arial" panose="020B0604020202020204" pitchFamily="34" charset="0"/>
                        </a:rPr>
                        <a:t>2021</a:t>
                      </a:r>
                      <a:r>
                        <a:rPr lang="zh-CN" altLang="zh-CN" sz="1400" kern="1200" dirty="0" smtClean="0">
                          <a:solidFill>
                            <a:schemeClr val="dk1"/>
                          </a:solidFill>
                          <a:latin typeface="楷体" panose="02010609060101010101" pitchFamily="49" charset="-122"/>
                          <a:ea typeface="楷体" panose="02010609060101010101" pitchFamily="49" charset="-122"/>
                          <a:cs typeface="+mn-cs"/>
                        </a:rPr>
                        <a:t>年版）</a:t>
                      </a:r>
                      <a:endParaRPr lang="zh-CN" altLang="zh-CN" sz="1400" kern="1200" dirty="0" smtClean="0">
                        <a:solidFill>
                          <a:schemeClr val="dk1"/>
                        </a:solidFill>
                        <a:latin typeface="楷体" panose="02010609060101010101" pitchFamily="49" charset="-122"/>
                        <a:ea typeface="楷体" panose="02010609060101010101" pitchFamily="49" charset="-122"/>
                        <a:cs typeface="+mn-cs"/>
                      </a:endParaRPr>
                    </a:p>
                  </a:txBody>
                  <a:tcPr/>
                </a:tc>
              </a:tr>
              <a:tr h="351752">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400" kern="1200" dirty="0" smtClean="0">
                          <a:solidFill>
                            <a:schemeClr val="dk1"/>
                          </a:solidFill>
                          <a:latin typeface="楷体" panose="02010609060101010101" pitchFamily="49" charset="-122"/>
                          <a:ea typeface="楷体" panose="02010609060101010101" pitchFamily="49" charset="-122"/>
                          <a:cs typeface="+mn-cs"/>
                        </a:rPr>
                        <a:t>中华人民共和国土壤污染防治法</a:t>
                      </a:r>
                      <a:endParaRPr lang="zh-CN" altLang="zh-CN" sz="1400" kern="1200" dirty="0" smtClean="0">
                        <a:solidFill>
                          <a:schemeClr val="dk1"/>
                        </a:solidFill>
                        <a:latin typeface="楷体" panose="02010609060101010101" pitchFamily="49" charset="-122"/>
                        <a:ea typeface="楷体" panose="02010609060101010101" pitchFamily="49" charset="-122"/>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400" kern="1200" dirty="0" smtClean="0">
                          <a:solidFill>
                            <a:schemeClr val="dk1"/>
                          </a:solidFill>
                          <a:latin typeface="楷体" panose="02010609060101010101" pitchFamily="49" charset="-122"/>
                          <a:ea typeface="楷体" panose="02010609060101010101" pitchFamily="49" charset="-122"/>
                          <a:cs typeface="+mn-cs"/>
                        </a:rPr>
                        <a:t>医疗废物管理条例（</a:t>
                      </a:r>
                      <a:r>
                        <a:rPr lang="en-US" altLang="zh-CN" sz="1400" kern="1200" dirty="0" smtClean="0">
                          <a:solidFill>
                            <a:schemeClr val="dk1"/>
                          </a:solidFill>
                          <a:latin typeface="Arial" panose="020B0604020202020204" pitchFamily="34" charset="0"/>
                          <a:ea typeface="楷体" panose="02010609060101010101" pitchFamily="49" charset="-122"/>
                          <a:cs typeface="Arial" panose="020B0604020202020204" pitchFamily="34" charset="0"/>
                        </a:rPr>
                        <a:t>2011</a:t>
                      </a:r>
                      <a:r>
                        <a:rPr lang="zh-CN" altLang="zh-CN" sz="1400" kern="1200" dirty="0" smtClean="0">
                          <a:solidFill>
                            <a:schemeClr val="dk1"/>
                          </a:solidFill>
                          <a:latin typeface="楷体" panose="02010609060101010101" pitchFamily="49" charset="-122"/>
                          <a:ea typeface="楷体" panose="02010609060101010101" pitchFamily="49" charset="-122"/>
                          <a:cs typeface="+mn-cs"/>
                        </a:rPr>
                        <a:t>修订）</a:t>
                      </a:r>
                      <a:endParaRPr lang="zh-CN" altLang="zh-CN" sz="1400" kern="1200" dirty="0" smtClean="0">
                        <a:solidFill>
                          <a:schemeClr val="dk1"/>
                        </a:solidFill>
                        <a:latin typeface="楷体" panose="02010609060101010101" pitchFamily="49" charset="-122"/>
                        <a:ea typeface="楷体" panose="02010609060101010101" pitchFamily="49" charset="-122"/>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400" kern="1200" dirty="0" smtClean="0">
                          <a:solidFill>
                            <a:schemeClr val="dk1"/>
                          </a:solidFill>
                          <a:latin typeface="楷体" panose="02010609060101010101" pitchFamily="49" charset="-122"/>
                          <a:ea typeface="楷体" panose="02010609060101010101" pitchFamily="49" charset="-122"/>
                          <a:cs typeface="+mn-cs"/>
                        </a:rPr>
                        <a:t>污染地块土壤环境管理办法</a:t>
                      </a:r>
                      <a:endParaRPr lang="zh-CN" altLang="zh-CN" sz="1400" kern="1200" dirty="0" smtClean="0">
                        <a:solidFill>
                          <a:schemeClr val="dk1"/>
                        </a:solidFill>
                        <a:latin typeface="楷体" panose="02010609060101010101" pitchFamily="49" charset="-122"/>
                        <a:ea typeface="楷体" panose="02010609060101010101" pitchFamily="49" charset="-122"/>
                        <a:cs typeface="+mn-cs"/>
                      </a:endParaRPr>
                    </a:p>
                  </a:txBody>
                  <a:tcPr/>
                </a:tc>
              </a:tr>
              <a:tr h="597979">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400" kern="1200" dirty="0" smtClean="0">
                          <a:solidFill>
                            <a:schemeClr val="dk1"/>
                          </a:solidFill>
                          <a:latin typeface="楷体" panose="02010609060101010101" pitchFamily="49" charset="-122"/>
                          <a:ea typeface="楷体" panose="02010609060101010101" pitchFamily="49" charset="-122"/>
                          <a:cs typeface="+mn-cs"/>
                        </a:rPr>
                        <a:t>中华人民共和国环境影响评价法（</a:t>
                      </a:r>
                      <a:r>
                        <a:rPr lang="en-US" altLang="zh-CN" sz="1400" kern="1200" dirty="0" smtClean="0">
                          <a:solidFill>
                            <a:schemeClr val="dk1"/>
                          </a:solidFill>
                          <a:latin typeface="Arial" panose="020B0604020202020204" pitchFamily="34" charset="0"/>
                          <a:ea typeface="楷体" panose="02010609060101010101" pitchFamily="49" charset="-122"/>
                          <a:cs typeface="Arial" panose="020B0604020202020204" pitchFamily="34" charset="0"/>
                        </a:rPr>
                        <a:t>2018</a:t>
                      </a:r>
                      <a:r>
                        <a:rPr lang="zh-CN" altLang="zh-CN" sz="1400" kern="1200" dirty="0" smtClean="0">
                          <a:solidFill>
                            <a:schemeClr val="dk1"/>
                          </a:solidFill>
                          <a:latin typeface="楷体" panose="02010609060101010101" pitchFamily="49" charset="-122"/>
                          <a:ea typeface="楷体" panose="02010609060101010101" pitchFamily="49" charset="-122"/>
                          <a:cs typeface="+mn-cs"/>
                        </a:rPr>
                        <a:t>修订）</a:t>
                      </a:r>
                      <a:endParaRPr lang="zh-CN" altLang="en-US" sz="1400" kern="1200" dirty="0">
                        <a:solidFill>
                          <a:schemeClr val="dk1"/>
                        </a:solidFill>
                        <a:latin typeface="楷体" panose="02010609060101010101" pitchFamily="49" charset="-122"/>
                        <a:ea typeface="楷体" panose="02010609060101010101" pitchFamily="49" charset="-122"/>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400" kern="1200" dirty="0" smtClean="0">
                          <a:solidFill>
                            <a:schemeClr val="dk1"/>
                          </a:solidFill>
                          <a:latin typeface="楷体" panose="02010609060101010101" pitchFamily="49" charset="-122"/>
                          <a:ea typeface="楷体" panose="02010609060101010101" pitchFamily="49" charset="-122"/>
                          <a:cs typeface="+mn-cs"/>
                        </a:rPr>
                        <a:t>危险废物经营许可证管理办法（</a:t>
                      </a:r>
                      <a:r>
                        <a:rPr lang="en-US" altLang="zh-CN" sz="1400" kern="1200" dirty="0" smtClean="0">
                          <a:solidFill>
                            <a:schemeClr val="dk1"/>
                          </a:solidFill>
                          <a:latin typeface="Arial" panose="020B0604020202020204" pitchFamily="34" charset="0"/>
                          <a:ea typeface="楷体" panose="02010609060101010101" pitchFamily="49" charset="-122"/>
                          <a:cs typeface="Arial" panose="020B0604020202020204" pitchFamily="34" charset="0"/>
                        </a:rPr>
                        <a:t>2016</a:t>
                      </a:r>
                      <a:r>
                        <a:rPr lang="zh-CN" altLang="zh-CN" sz="1400" kern="1200" dirty="0" smtClean="0">
                          <a:solidFill>
                            <a:schemeClr val="dk1"/>
                          </a:solidFill>
                          <a:latin typeface="楷体" panose="02010609060101010101" pitchFamily="49" charset="-122"/>
                          <a:ea typeface="楷体" panose="02010609060101010101" pitchFamily="49" charset="-122"/>
                          <a:cs typeface="+mn-cs"/>
                        </a:rPr>
                        <a:t>修订）</a:t>
                      </a:r>
                      <a:endParaRPr lang="zh-CN" altLang="zh-CN" sz="1400" kern="1200" dirty="0" smtClean="0">
                        <a:solidFill>
                          <a:schemeClr val="dk1"/>
                        </a:solidFill>
                        <a:latin typeface="楷体" panose="02010609060101010101" pitchFamily="49" charset="-122"/>
                        <a:ea typeface="楷体" panose="02010609060101010101" pitchFamily="49" charset="-122"/>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400" kern="1200" dirty="0" smtClean="0">
                          <a:solidFill>
                            <a:schemeClr val="dk1"/>
                          </a:solidFill>
                          <a:latin typeface="楷体" panose="02010609060101010101" pitchFamily="49" charset="-122"/>
                          <a:ea typeface="楷体" panose="02010609060101010101" pitchFamily="49" charset="-122"/>
                          <a:cs typeface="+mn-cs"/>
                        </a:rPr>
                        <a:t>碳排放权交易管理办法（试行）</a:t>
                      </a:r>
                      <a:endParaRPr lang="zh-CN" altLang="zh-CN" sz="1400" kern="1200" dirty="0" smtClean="0">
                        <a:solidFill>
                          <a:schemeClr val="dk1"/>
                        </a:solidFill>
                        <a:latin typeface="楷体" panose="02010609060101010101" pitchFamily="49" charset="-122"/>
                        <a:ea typeface="楷体" panose="02010609060101010101" pitchFamily="49" charset="-122"/>
                        <a:cs typeface="+mn-cs"/>
                      </a:endParaRPr>
                    </a:p>
                  </a:txBody>
                  <a:tcPr/>
                </a:tc>
              </a:tr>
              <a:tr h="597979">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400" kern="1200" dirty="0" smtClean="0">
                          <a:solidFill>
                            <a:schemeClr val="dk1"/>
                          </a:solidFill>
                          <a:latin typeface="楷体" panose="02010609060101010101" pitchFamily="49" charset="-122"/>
                          <a:ea typeface="楷体" panose="02010609060101010101" pitchFamily="49" charset="-122"/>
                          <a:cs typeface="+mn-cs"/>
                        </a:rPr>
                        <a:t>中华人民共和国环境保护税法（</a:t>
                      </a:r>
                      <a:r>
                        <a:rPr lang="en-US" altLang="zh-CN" sz="1400" kern="1200" dirty="0" smtClean="0">
                          <a:solidFill>
                            <a:schemeClr val="dk1"/>
                          </a:solidFill>
                          <a:latin typeface="Arial" panose="020B0604020202020204" pitchFamily="34" charset="0"/>
                          <a:ea typeface="楷体" panose="02010609060101010101" pitchFamily="49" charset="-122"/>
                          <a:cs typeface="Arial" panose="020B0604020202020204" pitchFamily="34" charset="0"/>
                        </a:rPr>
                        <a:t>2018</a:t>
                      </a:r>
                      <a:r>
                        <a:rPr lang="zh-CN" altLang="zh-CN" sz="1400" kern="1200" dirty="0" smtClean="0">
                          <a:solidFill>
                            <a:schemeClr val="dk1"/>
                          </a:solidFill>
                          <a:latin typeface="楷体" panose="02010609060101010101" pitchFamily="49" charset="-122"/>
                          <a:ea typeface="楷体" panose="02010609060101010101" pitchFamily="49" charset="-122"/>
                          <a:cs typeface="+mn-cs"/>
                        </a:rPr>
                        <a:t>修订）</a:t>
                      </a:r>
                      <a:endParaRPr lang="zh-CN" altLang="en-US" sz="1400" kern="1200" dirty="0">
                        <a:solidFill>
                          <a:schemeClr val="dk1"/>
                        </a:solidFill>
                        <a:latin typeface="楷体" panose="02010609060101010101" pitchFamily="49" charset="-122"/>
                        <a:ea typeface="楷体" panose="02010609060101010101" pitchFamily="49" charset="-122"/>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400" kern="1200" dirty="0" smtClean="0">
                          <a:solidFill>
                            <a:schemeClr val="dk1"/>
                          </a:solidFill>
                          <a:latin typeface="楷体" panose="02010609060101010101" pitchFamily="49" charset="-122"/>
                          <a:ea typeface="楷体" panose="02010609060101010101" pitchFamily="49" charset="-122"/>
                          <a:cs typeface="+mn-cs"/>
                        </a:rPr>
                        <a:t>建设项目环境保护管理条例（</a:t>
                      </a:r>
                      <a:r>
                        <a:rPr lang="en-US" altLang="zh-CN" sz="1400" kern="1200" dirty="0" smtClean="0">
                          <a:solidFill>
                            <a:schemeClr val="dk1"/>
                          </a:solidFill>
                          <a:latin typeface="Arial" panose="020B0604020202020204" pitchFamily="34" charset="0"/>
                          <a:ea typeface="楷体" panose="02010609060101010101" pitchFamily="49" charset="-122"/>
                          <a:cs typeface="Arial" panose="020B0604020202020204" pitchFamily="34" charset="0"/>
                        </a:rPr>
                        <a:t>2017</a:t>
                      </a:r>
                      <a:r>
                        <a:rPr lang="zh-CN" altLang="zh-CN" sz="1400" kern="1200" dirty="0" smtClean="0">
                          <a:solidFill>
                            <a:schemeClr val="dk1"/>
                          </a:solidFill>
                          <a:latin typeface="楷体" panose="02010609060101010101" pitchFamily="49" charset="-122"/>
                          <a:ea typeface="楷体" panose="02010609060101010101" pitchFamily="49" charset="-122"/>
                          <a:cs typeface="+mn-cs"/>
                        </a:rPr>
                        <a:t>修订）</a:t>
                      </a:r>
                      <a:endParaRPr lang="zh-CN" altLang="zh-CN" sz="1400" kern="1200" dirty="0" smtClean="0">
                        <a:solidFill>
                          <a:schemeClr val="dk1"/>
                        </a:solidFill>
                        <a:latin typeface="楷体" panose="02010609060101010101" pitchFamily="49" charset="-122"/>
                        <a:ea typeface="楷体" panose="02010609060101010101" pitchFamily="49" charset="-122"/>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400" kern="1200" dirty="0" smtClean="0">
                          <a:solidFill>
                            <a:schemeClr val="dk1"/>
                          </a:solidFill>
                          <a:latin typeface="楷体" panose="02010609060101010101" pitchFamily="49" charset="-122"/>
                          <a:ea typeface="楷体" panose="02010609060101010101" pitchFamily="49" charset="-122"/>
                          <a:cs typeface="+mn-cs"/>
                        </a:rPr>
                        <a:t>建设项目环境影响评价分类管理名录（</a:t>
                      </a:r>
                      <a:r>
                        <a:rPr lang="en-US" altLang="zh-CN" sz="1400" kern="1200" dirty="0" smtClean="0">
                          <a:solidFill>
                            <a:schemeClr val="dk1"/>
                          </a:solidFill>
                          <a:latin typeface="Arial" panose="020B0604020202020204" pitchFamily="34" charset="0"/>
                          <a:ea typeface="楷体" panose="02010609060101010101" pitchFamily="49" charset="-122"/>
                          <a:cs typeface="Arial" panose="020B0604020202020204" pitchFamily="34" charset="0"/>
                        </a:rPr>
                        <a:t>2021</a:t>
                      </a:r>
                      <a:r>
                        <a:rPr lang="zh-CN" altLang="zh-CN" sz="1400" kern="1200" dirty="0" smtClean="0">
                          <a:solidFill>
                            <a:schemeClr val="dk1"/>
                          </a:solidFill>
                          <a:latin typeface="楷体" panose="02010609060101010101" pitchFamily="49" charset="-122"/>
                          <a:ea typeface="楷体" panose="02010609060101010101" pitchFamily="49" charset="-122"/>
                          <a:cs typeface="+mn-cs"/>
                        </a:rPr>
                        <a:t>年版）</a:t>
                      </a:r>
                      <a:endParaRPr lang="zh-CN" altLang="zh-CN" sz="1400" kern="1200" dirty="0" smtClean="0">
                        <a:solidFill>
                          <a:schemeClr val="dk1"/>
                        </a:solidFill>
                        <a:latin typeface="楷体" panose="02010609060101010101" pitchFamily="49" charset="-122"/>
                        <a:ea typeface="楷体" panose="02010609060101010101" pitchFamily="49" charset="-122"/>
                        <a:cs typeface="+mn-cs"/>
                      </a:endParaRPr>
                    </a:p>
                  </a:txBody>
                  <a:tcPr/>
                </a:tc>
              </a:tr>
            </a:tbl>
          </a:graphicData>
        </a:graphic>
      </p:graphicFrame>
      <p:sp>
        <p:nvSpPr>
          <p:cNvPr id="6" name="灯片编号占位符 5"/>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 y="475685"/>
            <a:ext cx="12192001" cy="51898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标题 1"/>
          <p:cNvSpPr txBox="1"/>
          <p:nvPr/>
        </p:nvSpPr>
        <p:spPr>
          <a:xfrm>
            <a:off x="659079" y="494697"/>
            <a:ext cx="10710109" cy="47069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第一部分  </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环保合规的基本介绍</a:t>
            </a:r>
            <a:endParaRPr lang="zh-CN" altLang="en-US" sz="2400" b="1" dirty="0">
              <a:solidFill>
                <a:schemeClr val="tx1">
                  <a:lumMod val="65000"/>
                  <a:lumOff val="35000"/>
                </a:schemeClr>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7" name="文本框 6"/>
          <p:cNvSpPr txBox="1"/>
          <p:nvPr/>
        </p:nvSpPr>
        <p:spPr>
          <a:xfrm>
            <a:off x="766273" y="1190882"/>
            <a:ext cx="10495722" cy="2092881"/>
          </a:xfrm>
          <a:prstGeom prst="rect">
            <a:avLst/>
          </a:prstGeom>
          <a:noFill/>
        </p:spPr>
        <p:txBody>
          <a:bodyPr wrap="square" rtlCol="0">
            <a:spAutoFit/>
          </a:bodyPr>
          <a:lstStyle/>
          <a:p>
            <a:pPr marL="285750" indent="-285750">
              <a:lnSpc>
                <a:spcPts val="2100"/>
              </a:lnSpc>
              <a:spcBef>
                <a:spcPts val="1200"/>
              </a:spcBef>
              <a:spcAft>
                <a:spcPts val="1200"/>
              </a:spcAft>
              <a:buFont typeface="Wingdings" panose="05000000000000000000" pitchFamily="2" charset="2"/>
              <a:buChar char="p"/>
            </a:pPr>
            <a:r>
              <a:rPr lang="zh-CN" altLang="en-US" sz="2000" b="1" dirty="0" smtClean="0">
                <a:latin typeface="楷体" panose="02010609060101010101" pitchFamily="49" charset="-122"/>
                <a:ea typeface="楷体" panose="02010609060101010101" pitchFamily="49" charset="-122"/>
              </a:rPr>
              <a:t>环保合规主要涉及的方面</a:t>
            </a:r>
            <a:endParaRPr lang="en-US" altLang="zh-CN" sz="2000" b="1" dirty="0" smtClean="0">
              <a:latin typeface="楷体" panose="02010609060101010101" pitchFamily="49" charset="-122"/>
              <a:ea typeface="楷体" panose="02010609060101010101" pitchFamily="49" charset="-122"/>
            </a:endParaRPr>
          </a:p>
          <a:p>
            <a:pPr marL="285750" indent="-285750">
              <a:lnSpc>
                <a:spcPts val="2100"/>
              </a:lnSpc>
              <a:spcBef>
                <a:spcPts val="1200"/>
              </a:spcBef>
              <a:spcAft>
                <a:spcPts val="1200"/>
              </a:spcAft>
              <a:buFont typeface="Wingdings" panose="05000000000000000000" pitchFamily="2" charset="2"/>
              <a:buChar char="p"/>
            </a:pPr>
            <a:endParaRPr lang="en-US" altLang="zh-CN" sz="2000" b="1" dirty="0">
              <a:latin typeface="楷体" panose="02010609060101010101" pitchFamily="49" charset="-122"/>
              <a:ea typeface="楷体" panose="02010609060101010101" pitchFamily="49" charset="-122"/>
            </a:endParaRPr>
          </a:p>
          <a:p>
            <a:pPr marL="285750" indent="-285750">
              <a:lnSpc>
                <a:spcPts val="2100"/>
              </a:lnSpc>
              <a:spcBef>
                <a:spcPts val="1200"/>
              </a:spcBef>
              <a:spcAft>
                <a:spcPts val="1200"/>
              </a:spcAft>
              <a:buFont typeface="Wingdings" panose="05000000000000000000" pitchFamily="2" charset="2"/>
              <a:buChar char="p"/>
            </a:pPr>
            <a:endParaRPr lang="en-US" altLang="zh-CN" sz="2000" b="1" dirty="0" smtClean="0">
              <a:latin typeface="楷体" panose="02010609060101010101" pitchFamily="49" charset="-122"/>
              <a:ea typeface="楷体" panose="02010609060101010101" pitchFamily="49" charset="-122"/>
            </a:endParaRPr>
          </a:p>
          <a:p>
            <a:pPr marL="285750" indent="-285750">
              <a:lnSpc>
                <a:spcPts val="2100"/>
              </a:lnSpc>
              <a:spcBef>
                <a:spcPts val="1200"/>
              </a:spcBef>
              <a:spcAft>
                <a:spcPts val="1200"/>
              </a:spcAft>
              <a:buFont typeface="Wingdings" panose="05000000000000000000" pitchFamily="2" charset="2"/>
              <a:buChar char="p"/>
            </a:pPr>
            <a:endParaRPr lang="zh-CN" altLang="en-US" sz="2000" b="1" dirty="0">
              <a:latin typeface="楷体" panose="02010609060101010101" pitchFamily="49" charset="-122"/>
              <a:ea typeface="楷体" panose="02010609060101010101" pitchFamily="49" charset="-122"/>
            </a:endParaRPr>
          </a:p>
        </p:txBody>
      </p:sp>
      <p:graphicFrame>
        <p:nvGraphicFramePr>
          <p:cNvPr id="9" name="图表 8"/>
          <p:cNvGraphicFramePr/>
          <p:nvPr/>
        </p:nvGraphicFramePr>
        <p:xfrm>
          <a:off x="1612232" y="1742173"/>
          <a:ext cx="8903367" cy="4671167"/>
        </p:xfrm>
        <a:graphic>
          <a:graphicData uri="http://schemas.openxmlformats.org/drawingml/2006/chart">
            <c:chart xmlns:c="http://schemas.openxmlformats.org/drawingml/2006/chart" xmlns:r="http://schemas.openxmlformats.org/officeDocument/2006/relationships" r:id="rId1"/>
          </a:graphicData>
        </a:graphic>
      </p:graphicFrame>
      <p:sp>
        <p:nvSpPr>
          <p:cNvPr id="3" name="灯片编号占位符 2"/>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4187106" y="2256242"/>
            <a:ext cx="2376538" cy="2350381"/>
          </a:xfrm>
          <a:prstGeom prst="rect">
            <a:avLst/>
          </a:prstGeom>
        </p:spPr>
      </p:pic>
      <p:grpSp>
        <p:nvGrpSpPr>
          <p:cNvPr id="7" name="组合 6"/>
          <p:cNvGrpSpPr/>
          <p:nvPr/>
        </p:nvGrpSpPr>
        <p:grpSpPr>
          <a:xfrm>
            <a:off x="6220315" y="2247170"/>
            <a:ext cx="6003930" cy="2363657"/>
            <a:chOff x="4257077" y="1365193"/>
            <a:chExt cx="6003930" cy="2360806"/>
          </a:xfrm>
          <a:solidFill>
            <a:srgbClr val="C00000"/>
          </a:solidFill>
        </p:grpSpPr>
        <p:sp>
          <p:nvSpPr>
            <p:cNvPr id="8" name="等腰三角形 7"/>
            <p:cNvSpPr/>
            <p:nvPr/>
          </p:nvSpPr>
          <p:spPr>
            <a:xfrm rot="16200000">
              <a:off x="4224440" y="3094390"/>
              <a:ext cx="473237" cy="40796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0"/>
                <a:solidFill>
                  <a:schemeClr val="tx1"/>
                </a:solidFill>
                <a:effectLst>
                  <a:outerShdw blurRad="38100" dist="19050" dir="2700000" algn="tl" rotWithShape="0">
                    <a:schemeClr val="dk1">
                      <a:alpha val="40000"/>
                    </a:schemeClr>
                  </a:outerShdw>
                </a:effectLst>
              </a:endParaRPr>
            </a:p>
          </p:txBody>
        </p:sp>
        <p:sp>
          <p:nvSpPr>
            <p:cNvPr id="9" name="矩形 8"/>
            <p:cNvSpPr/>
            <p:nvPr/>
          </p:nvSpPr>
          <p:spPr>
            <a:xfrm>
              <a:off x="4461058" y="1365193"/>
              <a:ext cx="5799949" cy="2360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2400" b="1" dirty="0">
                  <a:ln w="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   </a:t>
              </a:r>
              <a:r>
                <a:rPr lang="en-US" altLang="zh-CN" sz="2400" b="1" dirty="0">
                  <a:ln w="0"/>
                  <a:solidFill>
                    <a:schemeClr val="bg1"/>
                  </a:solidFill>
                  <a:effectLst>
                    <a:outerShdw blurRad="38100" dist="19050" dir="2700000" algn="tl" rotWithShape="0">
                      <a:schemeClr val="dk1">
                        <a:alpha val="40000"/>
                      </a:schemeClr>
                    </a:outerShdw>
                  </a:effectLst>
                  <a:latin typeface="Arial" panose="020B0604020202020204" pitchFamily="34" charset="0"/>
                  <a:ea typeface="微软雅黑" panose="020B0503020204020204" pitchFamily="34" charset="-122"/>
                  <a:cs typeface="Arial" panose="020B0604020202020204" pitchFamily="34" charset="0"/>
                </a:rPr>
                <a:t>PART 02 </a:t>
              </a:r>
              <a:r>
                <a:rPr lang="zh-CN" altLang="en-US" sz="2400" b="1" dirty="0">
                  <a:ln w="0"/>
                  <a:solidFill>
                    <a:schemeClr val="bg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水</a:t>
              </a:r>
              <a:r>
                <a:rPr lang="zh-CN" altLang="en-US" sz="2400" b="1" dirty="0" smtClean="0">
                  <a:ln w="0"/>
                  <a:solidFill>
                    <a:schemeClr val="bg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务项目环保合规</a:t>
              </a:r>
              <a:endParaRPr lang="zh-CN" altLang="en-US" sz="2400" b="1" dirty="0">
                <a:ln w="0"/>
                <a:solidFill>
                  <a:schemeClr val="bg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endParaRPr>
            </a:p>
            <a:p>
              <a:pPr>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3" name="图片 2"/>
          <p:cNvPicPr>
            <a:picLocks noChangeAspect="1"/>
          </p:cNvPicPr>
          <p:nvPr/>
        </p:nvPicPr>
        <p:blipFill>
          <a:blip r:embed="rId2"/>
          <a:stretch>
            <a:fillRect/>
          </a:stretch>
        </p:blipFill>
        <p:spPr>
          <a:xfrm>
            <a:off x="0" y="2251376"/>
            <a:ext cx="4187106" cy="2355247"/>
          </a:xfrm>
          <a:prstGeom prst="rect">
            <a:avLst/>
          </a:prstGeom>
        </p:spPr>
      </p:pic>
      <p:sp>
        <p:nvSpPr>
          <p:cNvPr id="4" name="灯片编号占位符 3"/>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图表 10"/>
          <p:cNvGraphicFramePr/>
          <p:nvPr/>
        </p:nvGraphicFramePr>
        <p:xfrm>
          <a:off x="6172631" y="2210929"/>
          <a:ext cx="5179660" cy="3624006"/>
        </p:xfrm>
        <a:graphic>
          <a:graphicData uri="http://schemas.openxmlformats.org/drawingml/2006/chart">
            <c:chart xmlns:c="http://schemas.openxmlformats.org/drawingml/2006/chart" xmlns:r="http://schemas.openxmlformats.org/officeDocument/2006/relationships" r:id="rId1"/>
          </a:graphicData>
        </a:graphic>
      </p:graphicFrame>
      <p:sp>
        <p:nvSpPr>
          <p:cNvPr id="4" name="矩形 3"/>
          <p:cNvSpPr/>
          <p:nvPr/>
        </p:nvSpPr>
        <p:spPr>
          <a:xfrm>
            <a:off x="0" y="480078"/>
            <a:ext cx="12192000" cy="510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标题 1"/>
          <p:cNvSpPr txBox="1"/>
          <p:nvPr/>
        </p:nvSpPr>
        <p:spPr>
          <a:xfrm>
            <a:off x="740945" y="519905"/>
            <a:ext cx="10710109" cy="47069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第二部分  水</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务项目环保合规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5" name="矩形 4"/>
          <p:cNvSpPr/>
          <p:nvPr/>
        </p:nvSpPr>
        <p:spPr>
          <a:xfrm>
            <a:off x="1054734" y="1009760"/>
            <a:ext cx="9587865" cy="1419619"/>
          </a:xfrm>
          <a:prstGeom prst="rect">
            <a:avLst/>
          </a:prstGeom>
        </p:spPr>
        <p:txBody>
          <a:bodyPr wrap="square">
            <a:spAutoFit/>
          </a:bodyPr>
          <a:lstStyle/>
          <a:p>
            <a:pPr marL="285750" indent="-285750">
              <a:lnSpc>
                <a:spcPct val="200000"/>
              </a:lnSpc>
              <a:spcBef>
                <a:spcPts val="1200"/>
              </a:spcBef>
              <a:spcAft>
                <a:spcPts val="1200"/>
              </a:spcAft>
              <a:buFont typeface="Wingdings" panose="05000000000000000000" pitchFamily="2" charset="2"/>
              <a:buChar char="p"/>
            </a:pPr>
            <a:r>
              <a:rPr lang="zh-CN" altLang="en-US" sz="2000" b="1" dirty="0" smtClean="0">
                <a:latin typeface="楷体" panose="02010609060101010101" pitchFamily="49" charset="-122"/>
                <a:ea typeface="楷体" panose="02010609060101010101" pitchFamily="49" charset="-122"/>
              </a:rPr>
              <a:t>污水处理厂环境行政处罚案件分布情况</a:t>
            </a:r>
            <a:endParaRPr lang="en-US" altLang="zh-CN" sz="2000" b="1" dirty="0" smtClean="0">
              <a:latin typeface="楷体" panose="02010609060101010101" pitchFamily="49" charset="-122"/>
              <a:ea typeface="楷体" panose="02010609060101010101" pitchFamily="49" charset="-122"/>
            </a:endParaRPr>
          </a:p>
          <a:p>
            <a:pPr>
              <a:lnSpc>
                <a:spcPct val="200000"/>
              </a:lnSpc>
              <a:spcBef>
                <a:spcPts val="1200"/>
              </a:spcBef>
              <a:spcAft>
                <a:spcPts val="1200"/>
              </a:spcAft>
            </a:pPr>
            <a:endParaRPr lang="en-US" altLang="zh-CN" sz="1600" dirty="0">
              <a:latin typeface="楷体" panose="02010609060101010101" pitchFamily="49" charset="-122"/>
              <a:ea typeface="楷体" panose="02010609060101010101" pitchFamily="49" charset="-122"/>
            </a:endParaRPr>
          </a:p>
        </p:txBody>
      </p:sp>
      <p:graphicFrame>
        <p:nvGraphicFramePr>
          <p:cNvPr id="7" name="图表 6"/>
          <p:cNvGraphicFramePr/>
          <p:nvPr/>
        </p:nvGraphicFramePr>
        <p:xfrm>
          <a:off x="253861" y="2210929"/>
          <a:ext cx="5632180" cy="3624006"/>
        </p:xfrm>
        <a:graphic>
          <a:graphicData uri="http://schemas.openxmlformats.org/drawingml/2006/chart">
            <c:chart xmlns:c="http://schemas.openxmlformats.org/drawingml/2006/chart" xmlns:r="http://schemas.openxmlformats.org/officeDocument/2006/relationships" r:id="rId2"/>
          </a:graphicData>
        </a:graphic>
      </p:graphicFrame>
      <p:sp>
        <p:nvSpPr>
          <p:cNvPr id="8" name="文本框 7"/>
          <p:cNvSpPr txBox="1"/>
          <p:nvPr/>
        </p:nvSpPr>
        <p:spPr>
          <a:xfrm>
            <a:off x="7841103" y="5834935"/>
            <a:ext cx="2073944" cy="276999"/>
          </a:xfrm>
          <a:prstGeom prst="rect">
            <a:avLst/>
          </a:prstGeom>
          <a:noFill/>
        </p:spPr>
        <p:txBody>
          <a:bodyPr wrap="square" rtlCol="0">
            <a:spAutoFit/>
          </a:bodyPr>
          <a:lstStyle/>
          <a:p>
            <a:r>
              <a:rPr lang="zh-CN" altLang="en-US" sz="1200" dirty="0" smtClean="0">
                <a:latin typeface="楷体" panose="02010609060101010101" pitchFamily="49" charset="-122"/>
                <a:ea typeface="楷体" panose="02010609060101010101" pitchFamily="49" charset="-122"/>
              </a:rPr>
              <a:t>案件样本数量：</a:t>
            </a:r>
            <a:r>
              <a:rPr lang="en-US" altLang="zh-CN" sz="1200" dirty="0" smtClean="0">
                <a:latin typeface="Arial" panose="020B0604020202020204" pitchFamily="34" charset="0"/>
                <a:ea typeface="楷体" panose="02010609060101010101" pitchFamily="49" charset="-122"/>
                <a:cs typeface="Arial" panose="020B0604020202020204" pitchFamily="34" charset="0"/>
              </a:rPr>
              <a:t>32</a:t>
            </a:r>
            <a:r>
              <a:rPr lang="zh-CN" altLang="en-US" sz="1200" dirty="0" smtClean="0">
                <a:latin typeface="楷体" panose="02010609060101010101" pitchFamily="49" charset="-122"/>
                <a:ea typeface="楷体" panose="02010609060101010101" pitchFamily="49" charset="-122"/>
              </a:rPr>
              <a:t>起案件</a:t>
            </a:r>
            <a:endParaRPr lang="zh-CN" altLang="en-US" sz="1200" dirty="0">
              <a:latin typeface="楷体" panose="02010609060101010101" pitchFamily="49" charset="-122"/>
              <a:ea typeface="楷体" panose="02010609060101010101" pitchFamily="49" charset="-122"/>
            </a:endParaRPr>
          </a:p>
        </p:txBody>
      </p:sp>
      <p:sp>
        <p:nvSpPr>
          <p:cNvPr id="6" name="灯片编号占位符 5"/>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8"/>
            <a:ext cx="12192000" cy="510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标题 1"/>
          <p:cNvSpPr txBox="1"/>
          <p:nvPr/>
        </p:nvSpPr>
        <p:spPr>
          <a:xfrm>
            <a:off x="740945" y="534761"/>
            <a:ext cx="10710109" cy="3824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第二部分  水</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务项目环保合规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graphicFrame>
        <p:nvGraphicFramePr>
          <p:cNvPr id="7" name="图表 6"/>
          <p:cNvGraphicFramePr/>
          <p:nvPr/>
        </p:nvGraphicFramePr>
        <p:xfrm>
          <a:off x="740945" y="2210929"/>
          <a:ext cx="5201687" cy="3347007"/>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1" name="图表 10"/>
          <p:cNvGraphicFramePr/>
          <p:nvPr/>
        </p:nvGraphicFramePr>
        <p:xfrm>
          <a:off x="6172631" y="2210929"/>
          <a:ext cx="4783757" cy="334700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图表 8"/>
          <p:cNvGraphicFramePr/>
          <p:nvPr/>
        </p:nvGraphicFramePr>
        <p:xfrm>
          <a:off x="518159" y="990599"/>
          <a:ext cx="11155680" cy="5422233"/>
        </p:xfrm>
        <a:graphic>
          <a:graphicData uri="http://schemas.openxmlformats.org/drawingml/2006/chart">
            <c:chart xmlns:c="http://schemas.openxmlformats.org/drawingml/2006/chart" xmlns:r="http://schemas.openxmlformats.org/officeDocument/2006/relationships" r:id="rId3"/>
          </a:graphicData>
        </a:graphic>
      </p:graphicFrame>
      <p:sp>
        <p:nvSpPr>
          <p:cNvPr id="2" name="矩形 1"/>
          <p:cNvSpPr/>
          <p:nvPr/>
        </p:nvSpPr>
        <p:spPr>
          <a:xfrm>
            <a:off x="891940" y="6412832"/>
            <a:ext cx="9580345" cy="307777"/>
          </a:xfrm>
          <a:prstGeom prst="rect">
            <a:avLst/>
          </a:prstGeom>
        </p:spPr>
        <p:txBody>
          <a:bodyPr wrap="square">
            <a:spAutoFit/>
          </a:bodyPr>
          <a:lstStyle/>
          <a:p>
            <a:r>
              <a:rPr lang="zh-CN" altLang="en-US" sz="1400" dirty="0">
                <a:latin typeface="楷体" panose="02010609060101010101" pitchFamily="49" charset="-122"/>
                <a:ea typeface="楷体" panose="02010609060101010101" pitchFamily="49" charset="-122"/>
              </a:rPr>
              <a:t>超标排放包括</a:t>
            </a:r>
            <a:r>
              <a:rPr lang="zh-CN" altLang="en-US" sz="1400" dirty="0" smtClean="0">
                <a:latin typeface="楷体" panose="02010609060101010101" pitchFamily="49" charset="-122"/>
                <a:ea typeface="楷体" panose="02010609060101010101" pitchFamily="49" charset="-122"/>
              </a:rPr>
              <a:t>：逃避</a:t>
            </a:r>
            <a:r>
              <a:rPr lang="zh-CN" altLang="en-US" sz="1400" dirty="0">
                <a:latin typeface="楷体" panose="02010609060101010101" pitchFamily="49" charset="-122"/>
                <a:ea typeface="楷体" panose="02010609060101010101" pitchFamily="49" charset="-122"/>
              </a:rPr>
              <a:t>监管</a:t>
            </a:r>
            <a:r>
              <a:rPr lang="zh-CN" altLang="en-US" sz="1400" dirty="0" smtClean="0">
                <a:latin typeface="楷体" panose="02010609060101010101" pitchFamily="49" charset="-122"/>
                <a:ea typeface="楷体" panose="02010609060101010101" pitchFamily="49" charset="-122"/>
              </a:rPr>
              <a:t>方式超标准排放</a:t>
            </a:r>
            <a:r>
              <a:rPr lang="zh-CN" altLang="en-US" sz="1400" dirty="0">
                <a:latin typeface="楷体" panose="02010609060101010101" pitchFamily="49" charset="-122"/>
                <a:ea typeface="楷体" panose="02010609060101010101" pitchFamily="49" charset="-122"/>
              </a:rPr>
              <a:t>水污染物以及干扰自动监测设施、伪造数据排放水污染物三种情形</a:t>
            </a:r>
            <a:endParaRPr lang="en-US" altLang="zh-CN" sz="1400" dirty="0">
              <a:latin typeface="楷体" panose="02010609060101010101" pitchFamily="49" charset="-122"/>
              <a:ea typeface="楷体" panose="02010609060101010101" pitchFamily="49" charset="-122"/>
            </a:endParaRPr>
          </a:p>
        </p:txBody>
      </p:sp>
      <p:sp>
        <p:nvSpPr>
          <p:cNvPr id="5" name="灯片编号占位符 4"/>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8"/>
            <a:ext cx="12192000" cy="510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楷体" panose="02010609060101010101" pitchFamily="49" charset="-122"/>
              <a:ea typeface="楷体" panose="02010609060101010101" pitchFamily="49" charset="-122"/>
            </a:endParaRPr>
          </a:p>
        </p:txBody>
      </p:sp>
      <p:graphicFrame>
        <p:nvGraphicFramePr>
          <p:cNvPr id="7" name="图表 6"/>
          <p:cNvGraphicFramePr/>
          <p:nvPr/>
        </p:nvGraphicFramePr>
        <p:xfrm>
          <a:off x="740945" y="2210929"/>
          <a:ext cx="5201687" cy="3347007"/>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1" name="图表 10"/>
          <p:cNvGraphicFramePr/>
          <p:nvPr/>
        </p:nvGraphicFramePr>
        <p:xfrm>
          <a:off x="6172631" y="2210929"/>
          <a:ext cx="4783757" cy="334700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图表 7"/>
          <p:cNvGraphicFramePr/>
          <p:nvPr/>
        </p:nvGraphicFramePr>
        <p:xfrm>
          <a:off x="70214" y="1030426"/>
          <a:ext cx="6102417" cy="54186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图表 9"/>
          <p:cNvGraphicFramePr/>
          <p:nvPr/>
        </p:nvGraphicFramePr>
        <p:xfrm>
          <a:off x="5377008" y="1182349"/>
          <a:ext cx="6189045" cy="5223933"/>
        </p:xfrm>
        <a:graphic>
          <a:graphicData uri="http://schemas.openxmlformats.org/drawingml/2006/chart">
            <c:chart xmlns:c="http://schemas.openxmlformats.org/drawingml/2006/chart" xmlns:r="http://schemas.openxmlformats.org/officeDocument/2006/relationships" r:id="rId4"/>
          </a:graphicData>
        </a:graphic>
      </p:graphicFrame>
      <p:sp>
        <p:nvSpPr>
          <p:cNvPr id="12" name="标题 1"/>
          <p:cNvSpPr txBox="1"/>
          <p:nvPr/>
        </p:nvSpPr>
        <p:spPr>
          <a:xfrm>
            <a:off x="740945" y="534761"/>
            <a:ext cx="10710109" cy="3824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第二部分  水</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务项目环保合规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3" name="灯片编号占位符 2"/>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8"/>
            <a:ext cx="12192000" cy="510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标题 1"/>
          <p:cNvSpPr txBox="1"/>
          <p:nvPr/>
        </p:nvSpPr>
        <p:spPr>
          <a:xfrm>
            <a:off x="740945" y="534761"/>
            <a:ext cx="10710109" cy="3824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第二部分  水</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务项目环保合规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graphicFrame>
        <p:nvGraphicFramePr>
          <p:cNvPr id="11" name="图表 10"/>
          <p:cNvGraphicFramePr/>
          <p:nvPr/>
        </p:nvGraphicFramePr>
        <p:xfrm>
          <a:off x="6172631" y="2210929"/>
          <a:ext cx="4783757" cy="3347008"/>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2" name="表格 1"/>
          <p:cNvGraphicFramePr>
            <a:graphicFrameLocks noGrp="1"/>
          </p:cNvGraphicFramePr>
          <p:nvPr/>
        </p:nvGraphicFramePr>
        <p:xfrm>
          <a:off x="404261" y="1030426"/>
          <a:ext cx="11194181" cy="5665101"/>
        </p:xfrm>
        <a:graphic>
          <a:graphicData uri="http://schemas.openxmlformats.org/drawingml/2006/table">
            <a:tbl>
              <a:tblPr firstRow="1" bandRow="1">
                <a:tableStyleId>{5C22544A-7EE6-4342-B048-85BDC9FD1C3A}</a:tableStyleId>
              </a:tblPr>
              <a:tblGrid>
                <a:gridCol w="1414914"/>
                <a:gridCol w="6818701"/>
                <a:gridCol w="2960566"/>
              </a:tblGrid>
              <a:tr h="460330">
                <a:tc>
                  <a:txBody>
                    <a:bodyPr/>
                    <a:lstStyle/>
                    <a:p>
                      <a:pPr algn="ctr"/>
                      <a:r>
                        <a:rPr lang="zh-CN" altLang="en-US" sz="1100" dirty="0" smtClean="0">
                          <a:latin typeface="楷体" panose="02010609060101010101" pitchFamily="49" charset="-122"/>
                          <a:ea typeface="楷体" panose="02010609060101010101" pitchFamily="49" charset="-122"/>
                        </a:rPr>
                        <a:t>违法行为类别</a:t>
                      </a:r>
                      <a:endParaRPr lang="zh-CN" altLang="en-US" sz="1100" dirty="0">
                        <a:latin typeface="楷体" panose="02010609060101010101" pitchFamily="49" charset="-122"/>
                        <a:ea typeface="楷体" panose="02010609060101010101" pitchFamily="49" charset="-122"/>
                      </a:endParaRPr>
                    </a:p>
                  </a:txBody>
                  <a:tcPr/>
                </a:tc>
                <a:tc>
                  <a:txBody>
                    <a:bodyPr/>
                    <a:lstStyle/>
                    <a:p>
                      <a:pPr algn="ctr">
                        <a:lnSpc>
                          <a:spcPct val="150000"/>
                        </a:lnSpc>
                      </a:pPr>
                      <a:r>
                        <a:rPr lang="zh-CN" altLang="en-US" sz="1100" dirty="0" smtClean="0">
                          <a:latin typeface="楷体" panose="02010609060101010101" pitchFamily="49" charset="-122"/>
                          <a:ea typeface="楷体" panose="02010609060101010101" pitchFamily="49" charset="-122"/>
                        </a:rPr>
                        <a:t>处罚依据</a:t>
                      </a:r>
                      <a:endParaRPr lang="zh-CN" altLang="en-US" sz="1100" dirty="0">
                        <a:latin typeface="楷体" panose="02010609060101010101" pitchFamily="49" charset="-122"/>
                        <a:ea typeface="楷体" panose="02010609060101010101" pitchFamily="49" charset="-122"/>
                      </a:endParaRPr>
                    </a:p>
                  </a:txBody>
                  <a:tcPr/>
                </a:tc>
                <a:tc>
                  <a:txBody>
                    <a:bodyPr/>
                    <a:lstStyle/>
                    <a:p>
                      <a:pPr algn="ctr">
                        <a:lnSpc>
                          <a:spcPct val="150000"/>
                        </a:lnSpc>
                      </a:pPr>
                      <a:r>
                        <a:rPr lang="zh-CN" altLang="en-US" sz="1100" dirty="0" smtClean="0">
                          <a:latin typeface="楷体" panose="02010609060101010101" pitchFamily="49" charset="-122"/>
                          <a:ea typeface="楷体" panose="02010609060101010101" pitchFamily="49" charset="-122"/>
                        </a:rPr>
                        <a:t>典型案例</a:t>
                      </a:r>
                      <a:endParaRPr lang="zh-CN" altLang="en-US" sz="1100" dirty="0">
                        <a:latin typeface="楷体" panose="02010609060101010101" pitchFamily="49" charset="-122"/>
                        <a:ea typeface="楷体" panose="02010609060101010101" pitchFamily="49" charset="-122"/>
                      </a:endParaRPr>
                    </a:p>
                  </a:txBody>
                  <a:tcPr/>
                </a:tc>
              </a:tr>
              <a:tr h="1019252">
                <a:tc>
                  <a:txBody>
                    <a:bodyPr/>
                    <a:lstStyle/>
                    <a:p>
                      <a:r>
                        <a:rPr lang="zh-CN" altLang="en-US" sz="1100" dirty="0" smtClean="0">
                          <a:latin typeface="楷体" panose="02010609060101010101" pitchFamily="49" charset="-122"/>
                          <a:ea typeface="楷体" panose="02010609060101010101" pitchFamily="49" charset="-122"/>
                        </a:rPr>
                        <a:t>超标排放</a:t>
                      </a:r>
                      <a:endParaRPr lang="zh-CN" altLang="en-US" sz="1100" dirty="0">
                        <a:latin typeface="楷体" panose="02010609060101010101" pitchFamily="49" charset="-122"/>
                        <a:ea typeface="楷体" panose="02010609060101010101" pitchFamily="49" charset="-122"/>
                      </a:endParaRPr>
                    </a:p>
                  </a:txBody>
                  <a:tcPr anchor="ctr"/>
                </a:tc>
                <a:tc>
                  <a:txBody>
                    <a:bodyPr/>
                    <a:lstStyle/>
                    <a:p>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排污许可管理条例</a:t>
                      </a:r>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第</a:t>
                      </a:r>
                      <a:r>
                        <a:rPr lang="en-US" altLang="zh-CN" sz="1100" dirty="0" smtClean="0">
                          <a:latin typeface="楷体" panose="02010609060101010101" pitchFamily="49" charset="-122"/>
                          <a:ea typeface="楷体" panose="02010609060101010101" pitchFamily="49" charset="-122"/>
                        </a:rPr>
                        <a:t>34</a:t>
                      </a:r>
                      <a:r>
                        <a:rPr lang="zh-CN" altLang="en-US" sz="1100" dirty="0" smtClean="0">
                          <a:latin typeface="楷体" panose="02010609060101010101" pitchFamily="49" charset="-122"/>
                          <a:ea typeface="楷体" panose="02010609060101010101" pitchFamily="49" charset="-122"/>
                        </a:rPr>
                        <a:t>条（责</a:t>
                      </a:r>
                      <a:r>
                        <a:rPr lang="zh-CN" altLang="en-US" sz="1100" b="0" i="0" kern="1200" dirty="0" smtClean="0">
                          <a:solidFill>
                            <a:schemeClr val="dk1"/>
                          </a:solidFill>
                          <a:effectLst/>
                          <a:latin typeface="楷体" panose="02010609060101010101" pitchFamily="49" charset="-122"/>
                          <a:ea typeface="楷体" panose="02010609060101010101" pitchFamily="49" charset="-122"/>
                          <a:cs typeface="+mn-cs"/>
                        </a:rPr>
                        <a:t>令改正或限制生产、停产整治，处</a:t>
                      </a:r>
                      <a:r>
                        <a:rPr lang="en-US" altLang="zh-CN" sz="1100" b="0" i="0" kern="1200" dirty="0" smtClean="0">
                          <a:solidFill>
                            <a:schemeClr val="dk1"/>
                          </a:solidFill>
                          <a:effectLst/>
                          <a:latin typeface="楷体" panose="02010609060101010101" pitchFamily="49" charset="-122"/>
                          <a:ea typeface="楷体" panose="02010609060101010101" pitchFamily="49" charset="-122"/>
                          <a:cs typeface="+mn-cs"/>
                        </a:rPr>
                        <a:t>20</a:t>
                      </a:r>
                      <a:r>
                        <a:rPr lang="zh-CN" altLang="en-US" sz="1100" b="0" i="0" kern="1200" dirty="0" smtClean="0">
                          <a:solidFill>
                            <a:schemeClr val="dk1"/>
                          </a:solidFill>
                          <a:effectLst/>
                          <a:latin typeface="楷体" panose="02010609060101010101" pitchFamily="49" charset="-122"/>
                          <a:ea typeface="楷体" panose="02010609060101010101" pitchFamily="49" charset="-122"/>
                          <a:cs typeface="+mn-cs"/>
                        </a:rPr>
                        <a:t>万元至</a:t>
                      </a:r>
                      <a:r>
                        <a:rPr lang="en-US" altLang="zh-CN" sz="1100" b="0" i="0" kern="1200" dirty="0" smtClean="0">
                          <a:solidFill>
                            <a:schemeClr val="dk1"/>
                          </a:solidFill>
                          <a:effectLst/>
                          <a:latin typeface="楷体" panose="02010609060101010101" pitchFamily="49" charset="-122"/>
                          <a:ea typeface="楷体" panose="02010609060101010101" pitchFamily="49" charset="-122"/>
                          <a:cs typeface="+mn-cs"/>
                        </a:rPr>
                        <a:t>100</a:t>
                      </a:r>
                      <a:r>
                        <a:rPr lang="zh-CN" altLang="en-US" sz="1100" b="0" i="0" kern="1200" dirty="0" smtClean="0">
                          <a:solidFill>
                            <a:schemeClr val="dk1"/>
                          </a:solidFill>
                          <a:effectLst/>
                          <a:latin typeface="楷体" panose="02010609060101010101" pitchFamily="49" charset="-122"/>
                          <a:ea typeface="楷体" panose="02010609060101010101" pitchFamily="49" charset="-122"/>
                          <a:cs typeface="+mn-cs"/>
                        </a:rPr>
                        <a:t>万元罚款；情节严重的，吊销排污许可证，责令停业、关闭</a:t>
                      </a:r>
                      <a:r>
                        <a:rPr lang="zh-CN" altLang="en-US" sz="1100" dirty="0" smtClean="0">
                          <a:latin typeface="楷体" panose="02010609060101010101" pitchFamily="49" charset="-122"/>
                          <a:ea typeface="楷体" panose="02010609060101010101" pitchFamily="49" charset="-122"/>
                        </a:rPr>
                        <a:t>）</a:t>
                      </a:r>
                      <a:endParaRPr lang="en-US" altLang="zh-CN" sz="1100" dirty="0" smtClean="0">
                        <a:latin typeface="楷体" panose="02010609060101010101" pitchFamily="49" charset="-122"/>
                        <a:ea typeface="楷体" panose="02010609060101010101" pitchFamily="49" charset="-122"/>
                      </a:endParaRPr>
                    </a:p>
                    <a:p>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水污染防治法</a:t>
                      </a:r>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第</a:t>
                      </a:r>
                      <a:r>
                        <a:rPr lang="en-US" altLang="zh-CN" sz="1100" dirty="0" smtClean="0">
                          <a:latin typeface="楷体" panose="02010609060101010101" pitchFamily="49" charset="-122"/>
                          <a:ea typeface="楷体" panose="02010609060101010101" pitchFamily="49" charset="-122"/>
                        </a:rPr>
                        <a:t>83</a:t>
                      </a:r>
                      <a:r>
                        <a:rPr lang="zh-CN" altLang="en-US" sz="1100" dirty="0" smtClean="0">
                          <a:latin typeface="楷体" panose="02010609060101010101" pitchFamily="49" charset="-122"/>
                          <a:ea typeface="楷体" panose="02010609060101010101" pitchFamily="49" charset="-122"/>
                        </a:rPr>
                        <a:t>条（责令限制生产、停产整治，并处十万元至一百万元罚款；情节严重的，责令停业、关闭：）</a:t>
                      </a:r>
                      <a:endParaRPr lang="en-US" altLang="zh-CN" sz="1100" dirty="0" smtClean="0">
                        <a:latin typeface="楷体" panose="02010609060101010101" pitchFamily="49" charset="-122"/>
                        <a:ea typeface="楷体" panose="02010609060101010101" pitchFamily="49" charset="-122"/>
                      </a:endParaRPr>
                    </a:p>
                    <a:p>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环境保护法</a:t>
                      </a:r>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第</a:t>
                      </a:r>
                      <a:r>
                        <a:rPr lang="en-US" altLang="zh-CN" sz="1100" dirty="0" smtClean="0">
                          <a:latin typeface="楷体" panose="02010609060101010101" pitchFamily="49" charset="-122"/>
                          <a:ea typeface="楷体" panose="02010609060101010101" pitchFamily="49" charset="-122"/>
                        </a:rPr>
                        <a:t>63</a:t>
                      </a:r>
                      <a:r>
                        <a:rPr lang="zh-CN" altLang="en-US" sz="1100" dirty="0" smtClean="0">
                          <a:latin typeface="楷体" panose="02010609060101010101" pitchFamily="49" charset="-122"/>
                          <a:ea typeface="楷体" panose="02010609060101010101" pitchFamily="49" charset="-122"/>
                        </a:rPr>
                        <a:t>条（移送公安机关）</a:t>
                      </a:r>
                      <a:endParaRPr lang="en-US" altLang="zh-CN" sz="1100" dirty="0" smtClean="0">
                        <a:latin typeface="楷体" panose="02010609060101010101" pitchFamily="49" charset="-122"/>
                        <a:ea typeface="楷体" panose="02010609060101010101" pitchFamily="49" charset="-122"/>
                      </a:endParaRPr>
                    </a:p>
                    <a:p>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刑法</a:t>
                      </a:r>
                      <a:r>
                        <a:rPr lang="en-US" altLang="zh-CN" sz="1100" dirty="0" smtClean="0">
                          <a:latin typeface="楷体" panose="02010609060101010101" pitchFamily="49" charset="-122"/>
                          <a:ea typeface="楷体" panose="02010609060101010101" pitchFamily="49" charset="-122"/>
                        </a:rPr>
                        <a:t>》286</a:t>
                      </a:r>
                      <a:r>
                        <a:rPr lang="zh-CN" altLang="en-US" sz="1100" dirty="0" smtClean="0">
                          <a:latin typeface="楷体" panose="02010609060101010101" pitchFamily="49" charset="-122"/>
                          <a:ea typeface="楷体" panose="02010609060101010101" pitchFamily="49" charset="-122"/>
                        </a:rPr>
                        <a:t>（破坏计算机信息系统罪）、</a:t>
                      </a:r>
                      <a:r>
                        <a:rPr lang="en-US" altLang="zh-CN" sz="1100" dirty="0" smtClean="0">
                          <a:latin typeface="楷体" panose="02010609060101010101" pitchFamily="49" charset="-122"/>
                          <a:ea typeface="楷体" panose="02010609060101010101" pitchFamily="49" charset="-122"/>
                        </a:rPr>
                        <a:t>338</a:t>
                      </a:r>
                      <a:r>
                        <a:rPr lang="zh-CN" altLang="en-US" sz="1100" dirty="0" smtClean="0">
                          <a:latin typeface="楷体" panose="02010609060101010101" pitchFamily="49" charset="-122"/>
                          <a:ea typeface="楷体" panose="02010609060101010101" pitchFamily="49" charset="-122"/>
                        </a:rPr>
                        <a:t>条（污染环境罪）</a:t>
                      </a:r>
                      <a:endParaRPr lang="en-US" altLang="zh-CN" sz="1100" dirty="0" smtClean="0">
                        <a:latin typeface="楷体" panose="02010609060101010101" pitchFamily="49" charset="-122"/>
                        <a:ea typeface="楷体" panose="02010609060101010101" pitchFamily="49" charset="-122"/>
                      </a:endParaRPr>
                    </a:p>
                  </a:txBody>
                  <a:tcPr anchor="ctr"/>
                </a:tc>
                <a:tc>
                  <a:txBody>
                    <a:bodyPr/>
                    <a:lstStyle/>
                    <a:p>
                      <a:r>
                        <a:rPr lang="zh-CN" altLang="en-US" sz="1100" dirty="0" smtClean="0">
                          <a:latin typeface="楷体" panose="02010609060101010101" pitchFamily="49" charset="-122"/>
                          <a:ea typeface="楷体" panose="02010609060101010101" pitchFamily="49" charset="-122"/>
                        </a:rPr>
                        <a:t>黑龙江大庆利用无人机查处以逃避监管方式排放水污染物案</a:t>
                      </a:r>
                      <a:endParaRPr lang="en-US" altLang="zh-CN" sz="1100" dirty="0" smtClean="0">
                        <a:latin typeface="楷体" panose="02010609060101010101" pitchFamily="49" charset="-122"/>
                        <a:ea typeface="楷体" panose="02010609060101010101" pitchFamily="49" charset="-122"/>
                      </a:endParaRPr>
                    </a:p>
                  </a:txBody>
                  <a:tcPr anchor="ctr"/>
                </a:tc>
              </a:tr>
              <a:tr h="501673">
                <a:tc>
                  <a:txBody>
                    <a:bodyPr/>
                    <a:lstStyle/>
                    <a:p>
                      <a:r>
                        <a:rPr lang="zh-CN" altLang="en-US" sz="1100" dirty="0" smtClean="0">
                          <a:latin typeface="楷体" panose="02010609060101010101" pitchFamily="49" charset="-122"/>
                          <a:ea typeface="楷体" panose="02010609060101010101" pitchFamily="49" charset="-122"/>
                        </a:rPr>
                        <a:t>未按规定开展自行监测</a:t>
                      </a:r>
                      <a:endParaRPr lang="zh-CN" altLang="en-US" sz="1100" dirty="0">
                        <a:latin typeface="楷体" panose="02010609060101010101" pitchFamily="49" charset="-122"/>
                        <a:ea typeface="楷体" panose="02010609060101010101" pitchFamily="49" charset="-122"/>
                      </a:endParaRPr>
                    </a:p>
                  </a:txBody>
                  <a:tcPr anchor="ctr"/>
                </a:tc>
                <a:tc>
                  <a:txBody>
                    <a:bodyPr/>
                    <a:lstStyle/>
                    <a:p>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排污许可管理条例</a:t>
                      </a:r>
                      <a:r>
                        <a:rPr lang="en-US" altLang="zh-CN" sz="1100" dirty="0" smtClean="0">
                          <a:latin typeface="楷体" panose="02010609060101010101" pitchFamily="49" charset="-122"/>
                          <a:ea typeface="楷体" panose="02010609060101010101" pitchFamily="49" charset="-122"/>
                        </a:rPr>
                        <a:t>》34</a:t>
                      </a:r>
                      <a:r>
                        <a:rPr lang="zh-CN" altLang="en-US" sz="1100" dirty="0" smtClean="0">
                          <a:latin typeface="楷体" panose="02010609060101010101" pitchFamily="49" charset="-122"/>
                          <a:ea typeface="楷体" panose="02010609060101010101" pitchFamily="49" charset="-122"/>
                        </a:rPr>
                        <a:t>、</a:t>
                      </a:r>
                      <a:r>
                        <a:rPr lang="en-US" altLang="zh-CN" sz="1100" dirty="0" smtClean="0">
                          <a:latin typeface="楷体" panose="02010609060101010101" pitchFamily="49" charset="-122"/>
                          <a:ea typeface="楷体" panose="02010609060101010101" pitchFamily="49" charset="-122"/>
                        </a:rPr>
                        <a:t>36</a:t>
                      </a:r>
                      <a:r>
                        <a:rPr lang="zh-CN" altLang="en-US" sz="1100" dirty="0" smtClean="0">
                          <a:latin typeface="楷体" panose="02010609060101010101" pitchFamily="49" charset="-122"/>
                          <a:ea typeface="楷体" panose="02010609060101010101" pitchFamily="49" charset="-122"/>
                        </a:rPr>
                        <a:t>条（</a:t>
                      </a:r>
                      <a:r>
                        <a:rPr lang="zh-CN" altLang="en-US" sz="1100" b="0" i="0" kern="1200" dirty="0" smtClean="0">
                          <a:solidFill>
                            <a:schemeClr val="dk1"/>
                          </a:solidFill>
                          <a:effectLst/>
                          <a:latin typeface="楷体" panose="02010609060101010101" pitchFamily="49" charset="-122"/>
                          <a:ea typeface="楷体" panose="02010609060101010101" pitchFamily="49" charset="-122"/>
                          <a:cs typeface="+mn-cs"/>
                        </a:rPr>
                        <a:t>处</a:t>
                      </a:r>
                      <a:r>
                        <a:rPr lang="en-US" altLang="zh-CN" sz="1100" b="0" i="0" kern="1200" dirty="0" smtClean="0">
                          <a:solidFill>
                            <a:schemeClr val="dk1"/>
                          </a:solidFill>
                          <a:effectLst/>
                          <a:latin typeface="楷体" panose="02010609060101010101" pitchFamily="49" charset="-122"/>
                          <a:ea typeface="楷体" panose="02010609060101010101" pitchFamily="49" charset="-122"/>
                          <a:cs typeface="+mn-cs"/>
                        </a:rPr>
                        <a:t>2</a:t>
                      </a:r>
                      <a:r>
                        <a:rPr lang="zh-CN" altLang="en-US" sz="1100" b="0" i="0" kern="1200" dirty="0" smtClean="0">
                          <a:solidFill>
                            <a:schemeClr val="dk1"/>
                          </a:solidFill>
                          <a:effectLst/>
                          <a:latin typeface="楷体" panose="02010609060101010101" pitchFamily="49" charset="-122"/>
                          <a:ea typeface="楷体" panose="02010609060101010101" pitchFamily="49" charset="-122"/>
                          <a:cs typeface="+mn-cs"/>
                        </a:rPr>
                        <a:t>万元</a:t>
                      </a:r>
                      <a:r>
                        <a:rPr lang="en-US" altLang="zh-CN" sz="1100" b="0" i="0" kern="1200" dirty="0" smtClean="0">
                          <a:solidFill>
                            <a:schemeClr val="dk1"/>
                          </a:solidFill>
                          <a:effectLst/>
                          <a:latin typeface="楷体" panose="02010609060101010101" pitchFamily="49" charset="-122"/>
                          <a:ea typeface="楷体" panose="02010609060101010101" pitchFamily="49" charset="-122"/>
                          <a:cs typeface="+mn-cs"/>
                        </a:rPr>
                        <a:t>-20</a:t>
                      </a:r>
                      <a:r>
                        <a:rPr lang="zh-CN" altLang="en-US" sz="1100" b="0" i="0" kern="1200" dirty="0" smtClean="0">
                          <a:solidFill>
                            <a:schemeClr val="dk1"/>
                          </a:solidFill>
                          <a:effectLst/>
                          <a:latin typeface="楷体" panose="02010609060101010101" pitchFamily="49" charset="-122"/>
                          <a:ea typeface="楷体" panose="02010609060101010101" pitchFamily="49" charset="-122"/>
                          <a:cs typeface="+mn-cs"/>
                        </a:rPr>
                        <a:t>万元以下罚款；拒不改正的，责令停产整治</a:t>
                      </a:r>
                      <a:r>
                        <a:rPr lang="zh-CN" altLang="en-US" sz="1100" dirty="0" smtClean="0">
                          <a:latin typeface="楷体" panose="02010609060101010101" pitchFamily="49" charset="-122"/>
                          <a:ea typeface="楷体" panose="02010609060101010101" pitchFamily="49" charset="-122"/>
                        </a:rPr>
                        <a:t>）</a:t>
                      </a:r>
                      <a:endParaRPr lang="zh-CN" altLang="en-US" sz="1100" dirty="0">
                        <a:latin typeface="楷体" panose="02010609060101010101" pitchFamily="49" charset="-122"/>
                        <a:ea typeface="楷体" panose="02010609060101010101" pitchFamily="49" charset="-122"/>
                      </a:endParaRPr>
                    </a:p>
                  </a:txBody>
                  <a:tcPr anchor="ctr"/>
                </a:tc>
                <a:tc>
                  <a:txBody>
                    <a:bodyPr/>
                    <a:lstStyle/>
                    <a:p>
                      <a:r>
                        <a:rPr lang="zh-CN" altLang="en-US" sz="1100" dirty="0" smtClean="0">
                          <a:latin typeface="楷体" panose="02010609060101010101" pitchFamily="49" charset="-122"/>
                          <a:ea typeface="楷体" panose="02010609060101010101" pitchFamily="49" charset="-122"/>
                        </a:rPr>
                        <a:t>广东省肇庆市珊西五金工艺（肇庆）有限公司未按照排污许可证规定制定自行监测方案并开展自行监测案</a:t>
                      </a:r>
                      <a:endParaRPr lang="zh-CN" altLang="en-US" sz="1100" dirty="0">
                        <a:latin typeface="楷体" panose="02010609060101010101" pitchFamily="49" charset="-122"/>
                        <a:ea typeface="楷体" panose="02010609060101010101" pitchFamily="49" charset="-122"/>
                      </a:endParaRPr>
                    </a:p>
                  </a:txBody>
                  <a:tcPr anchor="ctr"/>
                </a:tc>
              </a:tr>
              <a:tr h="396376">
                <a:tc>
                  <a:txBody>
                    <a:bodyPr/>
                    <a:lstStyle/>
                    <a:p>
                      <a:r>
                        <a:rPr lang="zh-CN" altLang="en-US" sz="1100" dirty="0" smtClean="0">
                          <a:latin typeface="楷体" panose="02010609060101010101" pitchFamily="49" charset="-122"/>
                          <a:ea typeface="楷体" panose="02010609060101010101" pitchFamily="49" charset="-122"/>
                        </a:rPr>
                        <a:t>非法处置危险废物</a:t>
                      </a:r>
                      <a:endParaRPr lang="zh-CN" altLang="en-US" sz="1100" dirty="0">
                        <a:latin typeface="楷体" panose="02010609060101010101" pitchFamily="49" charset="-122"/>
                        <a:ea typeface="楷体" panose="02010609060101010101" pitchFamily="49" charset="-122"/>
                      </a:endParaRPr>
                    </a:p>
                  </a:txBody>
                  <a:tcPr anchor="ctr"/>
                </a:tc>
                <a:tc>
                  <a:txBody>
                    <a:bodyPr/>
                    <a:lstStyle/>
                    <a:p>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刑法</a:t>
                      </a:r>
                      <a:r>
                        <a:rPr lang="en-US" altLang="zh-CN" sz="1100" dirty="0" smtClean="0">
                          <a:latin typeface="楷体" panose="02010609060101010101" pitchFamily="49" charset="-122"/>
                          <a:ea typeface="楷体" panose="02010609060101010101" pitchFamily="49" charset="-122"/>
                        </a:rPr>
                        <a:t>》338</a:t>
                      </a:r>
                      <a:r>
                        <a:rPr lang="zh-CN" altLang="en-US" sz="1100" dirty="0" smtClean="0">
                          <a:latin typeface="楷体" panose="02010609060101010101" pitchFamily="49" charset="-122"/>
                          <a:ea typeface="楷体" panose="02010609060101010101" pitchFamily="49" charset="-122"/>
                        </a:rPr>
                        <a:t>条</a:t>
                      </a:r>
                      <a:endParaRPr lang="zh-CN" altLang="en-US" sz="1100" dirty="0">
                        <a:latin typeface="楷体" panose="02010609060101010101" pitchFamily="49" charset="-122"/>
                        <a:ea typeface="楷体" panose="02010609060101010101" pitchFamily="49" charset="-122"/>
                      </a:endParaRPr>
                    </a:p>
                  </a:txBody>
                  <a:tcPr anchor="ctr"/>
                </a:tc>
                <a:tc>
                  <a:txBody>
                    <a:bodyPr/>
                    <a:lstStyle/>
                    <a:p>
                      <a:r>
                        <a:rPr lang="zh-CN" altLang="en-US" sz="1100" dirty="0" smtClean="0">
                          <a:latin typeface="楷体" panose="02010609060101010101" pitchFamily="49" charset="-122"/>
                          <a:ea typeface="楷体" panose="02010609060101010101" pitchFamily="49" charset="-122"/>
                        </a:rPr>
                        <a:t>重庆市陈某江等人非法转运、处置危险废物污染长江案</a:t>
                      </a:r>
                      <a:endParaRPr lang="zh-CN" altLang="en-US" sz="1100" dirty="0">
                        <a:latin typeface="楷体" panose="02010609060101010101" pitchFamily="49" charset="-122"/>
                        <a:ea typeface="楷体" panose="02010609060101010101" pitchFamily="49" charset="-122"/>
                      </a:endParaRPr>
                    </a:p>
                  </a:txBody>
                  <a:tcPr anchor="ctr"/>
                </a:tc>
              </a:tr>
              <a:tr h="396376">
                <a:tc>
                  <a:txBody>
                    <a:bodyPr/>
                    <a:lstStyle/>
                    <a:p>
                      <a:r>
                        <a:rPr lang="zh-CN" altLang="en-US" sz="1100" dirty="0" smtClean="0">
                          <a:latin typeface="楷体" panose="02010609060101010101" pitchFamily="49" charset="-122"/>
                          <a:ea typeface="楷体" panose="02010609060101010101" pitchFamily="49" charset="-122"/>
                        </a:rPr>
                        <a:t>不正常运行污染防治设施</a:t>
                      </a:r>
                      <a:endParaRPr lang="zh-CN" altLang="en-US" sz="1100" dirty="0">
                        <a:latin typeface="楷体" panose="02010609060101010101" pitchFamily="49" charset="-122"/>
                        <a:ea typeface="楷体" panose="02010609060101010101" pitchFamily="49" charset="-122"/>
                      </a:endParaRPr>
                    </a:p>
                  </a:txBody>
                  <a:tcPr anchor="ctr"/>
                </a:tc>
                <a:tc>
                  <a:txBody>
                    <a:bodyPr/>
                    <a:lstStyle/>
                    <a:p>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水污染防治法</a:t>
                      </a:r>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第</a:t>
                      </a:r>
                      <a:r>
                        <a:rPr lang="en-US" altLang="zh-CN" sz="1100" dirty="0" smtClean="0">
                          <a:latin typeface="楷体" panose="02010609060101010101" pitchFamily="49" charset="-122"/>
                          <a:ea typeface="楷体" panose="02010609060101010101" pitchFamily="49" charset="-122"/>
                        </a:rPr>
                        <a:t>83</a:t>
                      </a:r>
                      <a:r>
                        <a:rPr lang="zh-CN" altLang="en-US" sz="1100" dirty="0" smtClean="0">
                          <a:latin typeface="楷体" panose="02010609060101010101" pitchFamily="49" charset="-122"/>
                          <a:ea typeface="楷体" panose="02010609060101010101" pitchFamily="49" charset="-122"/>
                        </a:rPr>
                        <a:t>条</a:t>
                      </a:r>
                      <a:endParaRPr lang="zh-CN" altLang="en-US" sz="1100" dirty="0">
                        <a:latin typeface="楷体" panose="02010609060101010101" pitchFamily="49" charset="-122"/>
                        <a:ea typeface="楷体" panose="02010609060101010101" pitchFamily="49" charset="-122"/>
                      </a:endParaRPr>
                    </a:p>
                  </a:txBody>
                  <a:tcPr anchor="ctr"/>
                </a:tc>
                <a:tc>
                  <a:txBody>
                    <a:bodyPr/>
                    <a:lstStyle/>
                    <a:p>
                      <a:r>
                        <a:rPr lang="zh-CN" altLang="en-US" sz="1100" dirty="0" smtClean="0">
                          <a:latin typeface="楷体" panose="02010609060101010101" pitchFamily="49" charset="-122"/>
                          <a:ea typeface="楷体" panose="02010609060101010101" pitchFamily="49" charset="-122"/>
                        </a:rPr>
                        <a:t>江西新余对群众举报不正常运行污染防治设施案实施奖励</a:t>
                      </a:r>
                      <a:endParaRPr lang="zh-CN" altLang="en-US" sz="1100" dirty="0">
                        <a:latin typeface="楷体" panose="02010609060101010101" pitchFamily="49" charset="-122"/>
                        <a:ea typeface="楷体" panose="02010609060101010101" pitchFamily="49" charset="-122"/>
                      </a:endParaRPr>
                    </a:p>
                  </a:txBody>
                  <a:tcPr anchor="ctr"/>
                </a:tc>
              </a:tr>
              <a:tr h="396376">
                <a:tc>
                  <a:txBody>
                    <a:bodyPr/>
                    <a:lstStyle/>
                    <a:p>
                      <a:r>
                        <a:rPr lang="zh-CN" altLang="en-US" sz="1100" dirty="0" smtClean="0">
                          <a:latin typeface="楷体" panose="02010609060101010101" pitchFamily="49" charset="-122"/>
                          <a:ea typeface="楷体" panose="02010609060101010101" pitchFamily="49" charset="-122"/>
                        </a:rPr>
                        <a:t>非法倾倒污水</a:t>
                      </a:r>
                      <a:endParaRPr lang="zh-CN" altLang="en-US" sz="1100" dirty="0">
                        <a:latin typeface="楷体" panose="02010609060101010101" pitchFamily="49" charset="-122"/>
                        <a:ea typeface="楷体" panose="02010609060101010101" pitchFamily="49" charset="-122"/>
                      </a:endParaRPr>
                    </a:p>
                  </a:txBody>
                  <a:tcPr anchor="ctr"/>
                </a:tc>
                <a:tc>
                  <a:txBody>
                    <a:bodyPr/>
                    <a:lstStyle/>
                    <a:p>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刑法</a:t>
                      </a:r>
                      <a:r>
                        <a:rPr lang="en-US" altLang="zh-CN" sz="1100" dirty="0" smtClean="0">
                          <a:latin typeface="楷体" panose="02010609060101010101" pitchFamily="49" charset="-122"/>
                          <a:ea typeface="楷体" panose="02010609060101010101" pitchFamily="49" charset="-122"/>
                        </a:rPr>
                        <a:t>》338</a:t>
                      </a:r>
                      <a:r>
                        <a:rPr lang="zh-CN" altLang="en-US" sz="1100" dirty="0" smtClean="0">
                          <a:latin typeface="楷体" panose="02010609060101010101" pitchFamily="49" charset="-122"/>
                          <a:ea typeface="楷体" panose="02010609060101010101" pitchFamily="49" charset="-122"/>
                        </a:rPr>
                        <a:t>条</a:t>
                      </a:r>
                      <a:endParaRPr lang="zh-CN" altLang="en-US" sz="1100" dirty="0">
                        <a:latin typeface="楷体" panose="02010609060101010101" pitchFamily="49" charset="-122"/>
                        <a:ea typeface="楷体" panose="02010609060101010101" pitchFamily="49" charset="-122"/>
                      </a:endParaRPr>
                    </a:p>
                  </a:txBody>
                  <a:tcPr anchor="ctr"/>
                </a:tc>
                <a:tc>
                  <a:txBody>
                    <a:bodyPr/>
                    <a:lstStyle/>
                    <a:p>
                      <a:r>
                        <a:rPr lang="zh-CN" altLang="en-US" sz="1100" dirty="0" smtClean="0">
                          <a:latin typeface="楷体" panose="02010609060101010101" pitchFamily="49" charset="-122"/>
                          <a:ea typeface="楷体" panose="02010609060101010101" pitchFamily="49" charset="-122"/>
                        </a:rPr>
                        <a:t>浙江温州对群众举报非法倾倒含重金属蚀刻废液案实施奖励</a:t>
                      </a:r>
                      <a:endParaRPr lang="zh-CN" altLang="en-US" sz="1100" dirty="0">
                        <a:latin typeface="楷体" panose="02010609060101010101" pitchFamily="49" charset="-122"/>
                        <a:ea typeface="楷体" panose="02010609060101010101" pitchFamily="49" charset="-122"/>
                      </a:endParaRPr>
                    </a:p>
                  </a:txBody>
                  <a:tcPr anchor="ctr"/>
                </a:tc>
              </a:tr>
              <a:tr h="526091">
                <a:tc>
                  <a:txBody>
                    <a:bodyPr/>
                    <a:lstStyle/>
                    <a:p>
                      <a:r>
                        <a:rPr lang="zh-CN" altLang="en-US" sz="1100" dirty="0" smtClean="0">
                          <a:latin typeface="楷体" panose="02010609060101010101" pitchFamily="49" charset="-122"/>
                          <a:ea typeface="楷体" panose="02010609060101010101" pitchFamily="49" charset="-122"/>
                        </a:rPr>
                        <a:t>非法倾倒、填埋污泥和危险废物</a:t>
                      </a:r>
                      <a:endParaRPr lang="zh-CN" altLang="en-US" sz="1100" dirty="0">
                        <a:latin typeface="楷体" panose="02010609060101010101" pitchFamily="49" charset="-122"/>
                        <a:ea typeface="楷体" panose="02010609060101010101" pitchFamily="49" charset="-122"/>
                      </a:endParaRPr>
                    </a:p>
                  </a:txBody>
                  <a:tcPr anchor="ctr"/>
                </a:tc>
                <a:tc>
                  <a:txBody>
                    <a:bodyPr/>
                    <a:lstStyle/>
                    <a:p>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刑法</a:t>
                      </a:r>
                      <a:r>
                        <a:rPr lang="en-US" altLang="zh-CN" sz="1100" dirty="0" smtClean="0">
                          <a:latin typeface="楷体" panose="02010609060101010101" pitchFamily="49" charset="-122"/>
                          <a:ea typeface="楷体" panose="02010609060101010101" pitchFamily="49" charset="-122"/>
                        </a:rPr>
                        <a:t>》338</a:t>
                      </a:r>
                      <a:r>
                        <a:rPr lang="zh-CN" altLang="en-US" sz="1100" dirty="0" smtClean="0">
                          <a:latin typeface="楷体" panose="02010609060101010101" pitchFamily="49" charset="-122"/>
                          <a:ea typeface="楷体" panose="02010609060101010101" pitchFamily="49" charset="-122"/>
                        </a:rPr>
                        <a:t>条</a:t>
                      </a:r>
                      <a:endParaRPr lang="zh-CN" altLang="en-US" sz="1100" dirty="0">
                        <a:latin typeface="楷体" panose="02010609060101010101" pitchFamily="49" charset="-122"/>
                        <a:ea typeface="楷体" panose="02010609060101010101" pitchFamily="49" charset="-122"/>
                      </a:endParaRPr>
                    </a:p>
                  </a:txBody>
                  <a:tcPr anchor="ctr"/>
                </a:tc>
                <a:tc>
                  <a:txBody>
                    <a:bodyPr/>
                    <a:lstStyle/>
                    <a:p>
                      <a:r>
                        <a:rPr lang="zh-CN" altLang="en-US" sz="1100" dirty="0" smtClean="0">
                          <a:latin typeface="楷体" panose="02010609060101010101" pitchFamily="49" charset="-122"/>
                          <a:ea typeface="楷体" panose="02010609060101010101" pitchFamily="49" charset="-122"/>
                        </a:rPr>
                        <a:t>四川省遂宁新景源环保公司非法倾倒、填埋污泥和危险废物污染环境案</a:t>
                      </a:r>
                      <a:endParaRPr lang="zh-CN" altLang="en-US" sz="1100" dirty="0">
                        <a:latin typeface="楷体" panose="02010609060101010101" pitchFamily="49" charset="-122"/>
                        <a:ea typeface="楷体" panose="02010609060101010101" pitchFamily="49" charset="-122"/>
                      </a:endParaRPr>
                    </a:p>
                  </a:txBody>
                  <a:tcPr anchor="ctr"/>
                </a:tc>
              </a:tr>
              <a:tr h="396376">
                <a:tc>
                  <a:txBody>
                    <a:bodyPr/>
                    <a:lstStyle/>
                    <a:p>
                      <a:r>
                        <a:rPr lang="zh-CN" altLang="en-US" sz="1100" dirty="0" smtClean="0">
                          <a:latin typeface="楷体" panose="02010609060101010101" pitchFamily="49" charset="-122"/>
                          <a:ea typeface="楷体" panose="02010609060101010101" pitchFamily="49" charset="-122"/>
                        </a:rPr>
                        <a:t>欺骗手段取得排污许可证</a:t>
                      </a:r>
                      <a:endParaRPr lang="zh-CN" altLang="en-US" sz="1100" dirty="0">
                        <a:latin typeface="楷体" panose="02010609060101010101" pitchFamily="49" charset="-122"/>
                        <a:ea typeface="楷体" panose="02010609060101010101" pitchFamily="49" charset="-122"/>
                      </a:endParaRPr>
                    </a:p>
                  </a:txBody>
                  <a:tcPr anchor="ctr"/>
                </a:tc>
                <a:tc>
                  <a:txBody>
                    <a:bodyPr/>
                    <a:lstStyle/>
                    <a:p>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行政许可法</a:t>
                      </a:r>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第</a:t>
                      </a:r>
                      <a:r>
                        <a:rPr lang="en-US" altLang="zh-CN" sz="1100" dirty="0" smtClean="0">
                          <a:latin typeface="楷体" panose="02010609060101010101" pitchFamily="49" charset="-122"/>
                          <a:ea typeface="楷体" panose="02010609060101010101" pitchFamily="49" charset="-122"/>
                        </a:rPr>
                        <a:t>69</a:t>
                      </a:r>
                      <a:r>
                        <a:rPr lang="zh-CN" altLang="en-US" sz="1100" dirty="0" smtClean="0">
                          <a:latin typeface="楷体" panose="02010609060101010101" pitchFamily="49" charset="-122"/>
                          <a:ea typeface="楷体" panose="02010609060101010101" pitchFamily="49" charset="-122"/>
                        </a:rPr>
                        <a:t>条（</a:t>
                      </a:r>
                      <a:r>
                        <a:rPr lang="zh-CN" altLang="en-US" sz="1100" b="0" i="0" kern="1200" dirty="0" smtClean="0">
                          <a:solidFill>
                            <a:schemeClr val="dk1"/>
                          </a:solidFill>
                          <a:effectLst/>
                          <a:latin typeface="楷体" panose="02010609060101010101" pitchFamily="49" charset="-122"/>
                          <a:ea typeface="楷体" panose="02010609060101010101" pitchFamily="49" charset="-122"/>
                          <a:cs typeface="+mn-cs"/>
                        </a:rPr>
                        <a:t>撤销行政许可</a:t>
                      </a:r>
                      <a:r>
                        <a:rPr lang="zh-CN" altLang="en-US" sz="1100" dirty="0" smtClean="0">
                          <a:latin typeface="楷体" panose="02010609060101010101" pitchFamily="49" charset="-122"/>
                          <a:ea typeface="楷体" panose="02010609060101010101" pitchFamily="49" charset="-122"/>
                        </a:rPr>
                        <a:t>）</a:t>
                      </a:r>
                      <a:endParaRPr lang="zh-CN" altLang="en-US" sz="1100" dirty="0">
                        <a:latin typeface="楷体" panose="02010609060101010101" pitchFamily="49" charset="-122"/>
                        <a:ea typeface="楷体" panose="02010609060101010101" pitchFamily="49" charset="-122"/>
                      </a:endParaRPr>
                    </a:p>
                  </a:txBody>
                  <a:tcPr anchor="ctr"/>
                </a:tc>
                <a:tc>
                  <a:txBody>
                    <a:bodyPr/>
                    <a:lstStyle/>
                    <a:p>
                      <a:r>
                        <a:rPr lang="zh-CN" altLang="en-US" sz="1100" dirty="0" smtClean="0">
                          <a:latin typeface="楷体" panose="02010609060101010101" pitchFamily="49" charset="-122"/>
                          <a:ea typeface="楷体" panose="02010609060101010101" pitchFamily="49" charset="-122"/>
                        </a:rPr>
                        <a:t>浙江省嘉兴市新埭镇家华抛光氧化厂以欺骗手段取得排污许可证案</a:t>
                      </a:r>
                      <a:endParaRPr lang="zh-CN" altLang="en-US" sz="1100" dirty="0">
                        <a:latin typeface="楷体" panose="02010609060101010101" pitchFamily="49" charset="-122"/>
                        <a:ea typeface="楷体" panose="02010609060101010101" pitchFamily="49" charset="-122"/>
                      </a:endParaRPr>
                    </a:p>
                  </a:txBody>
                  <a:tcPr anchor="ctr"/>
                </a:tc>
              </a:tr>
              <a:tr h="396376">
                <a:tc>
                  <a:txBody>
                    <a:bodyPr/>
                    <a:lstStyle/>
                    <a:p>
                      <a:r>
                        <a:rPr lang="zh-CN" altLang="en-US" sz="1100" dirty="0" smtClean="0">
                          <a:latin typeface="楷体" panose="02010609060101010101" pitchFamily="49" charset="-122"/>
                          <a:ea typeface="楷体" panose="02010609060101010101" pitchFamily="49" charset="-122"/>
                        </a:rPr>
                        <a:t>未按照规定填报排污信息</a:t>
                      </a:r>
                      <a:endParaRPr lang="zh-CN" altLang="en-US" sz="1100" dirty="0">
                        <a:latin typeface="楷体" panose="02010609060101010101" pitchFamily="49" charset="-122"/>
                        <a:ea typeface="楷体" panose="02010609060101010101" pitchFamily="49" charset="-122"/>
                      </a:endParaRPr>
                    </a:p>
                  </a:txBody>
                  <a:tcPr anchor="ctr"/>
                </a:tc>
                <a:tc>
                  <a:txBody>
                    <a:bodyPr/>
                    <a:lstStyle/>
                    <a:p>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排污许可管理条例</a:t>
                      </a:r>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第</a:t>
                      </a:r>
                      <a:r>
                        <a:rPr lang="en-US" altLang="zh-CN" sz="1100" dirty="0" smtClean="0">
                          <a:latin typeface="楷体" panose="02010609060101010101" pitchFamily="49" charset="-122"/>
                          <a:ea typeface="楷体" panose="02010609060101010101" pitchFamily="49" charset="-122"/>
                        </a:rPr>
                        <a:t>43</a:t>
                      </a:r>
                      <a:r>
                        <a:rPr lang="zh-CN" altLang="en-US" sz="1100" dirty="0" smtClean="0">
                          <a:latin typeface="楷体" panose="02010609060101010101" pitchFamily="49" charset="-122"/>
                          <a:ea typeface="楷体" panose="02010609060101010101" pitchFamily="49" charset="-122"/>
                        </a:rPr>
                        <a:t>条（</a:t>
                      </a:r>
                      <a:r>
                        <a:rPr lang="zh-CN" altLang="en-US" sz="1100" b="0" i="0" kern="1200" dirty="0" smtClean="0">
                          <a:solidFill>
                            <a:schemeClr val="dk1"/>
                          </a:solidFill>
                          <a:effectLst/>
                          <a:latin typeface="楷体" panose="02010609060101010101" pitchFamily="49" charset="-122"/>
                          <a:ea typeface="楷体" panose="02010609060101010101" pitchFamily="49" charset="-122"/>
                          <a:cs typeface="+mn-cs"/>
                        </a:rPr>
                        <a:t>责令改正，可处</a:t>
                      </a:r>
                      <a:r>
                        <a:rPr lang="en-US" altLang="zh-CN" sz="1100" b="0" i="0" kern="1200" dirty="0" smtClean="0">
                          <a:solidFill>
                            <a:schemeClr val="dk1"/>
                          </a:solidFill>
                          <a:effectLst/>
                          <a:latin typeface="楷体" panose="02010609060101010101" pitchFamily="49" charset="-122"/>
                          <a:ea typeface="楷体" panose="02010609060101010101" pitchFamily="49" charset="-122"/>
                          <a:cs typeface="+mn-cs"/>
                        </a:rPr>
                        <a:t>5</a:t>
                      </a:r>
                      <a:r>
                        <a:rPr lang="zh-CN" altLang="en-US" sz="1100" b="0" i="0" kern="1200" dirty="0" smtClean="0">
                          <a:solidFill>
                            <a:schemeClr val="dk1"/>
                          </a:solidFill>
                          <a:effectLst/>
                          <a:latin typeface="楷体" panose="02010609060101010101" pitchFamily="49" charset="-122"/>
                          <a:ea typeface="楷体" panose="02010609060101010101" pitchFamily="49" charset="-122"/>
                          <a:cs typeface="+mn-cs"/>
                        </a:rPr>
                        <a:t>万元以下的罚款</a:t>
                      </a:r>
                      <a:r>
                        <a:rPr lang="zh-CN" altLang="en-US" sz="1100" dirty="0" smtClean="0">
                          <a:latin typeface="楷体" panose="02010609060101010101" pitchFamily="49" charset="-122"/>
                          <a:ea typeface="楷体" panose="02010609060101010101" pitchFamily="49" charset="-122"/>
                        </a:rPr>
                        <a:t>）</a:t>
                      </a:r>
                      <a:endParaRPr lang="zh-CN" altLang="en-US" sz="1100" dirty="0">
                        <a:latin typeface="楷体" panose="02010609060101010101" pitchFamily="49" charset="-122"/>
                        <a:ea typeface="楷体" panose="02010609060101010101" pitchFamily="49" charset="-122"/>
                      </a:endParaRPr>
                    </a:p>
                  </a:txBody>
                  <a:tcPr anchor="ctr"/>
                </a:tc>
                <a:tc>
                  <a:txBody>
                    <a:bodyPr/>
                    <a:lstStyle/>
                    <a:p>
                      <a:r>
                        <a:rPr lang="zh-CN" altLang="en-US" sz="1100" dirty="0" smtClean="0">
                          <a:latin typeface="楷体" panose="02010609060101010101" pitchFamily="49" charset="-122"/>
                          <a:ea typeface="楷体" panose="02010609060101010101" pitchFamily="49" charset="-122"/>
                        </a:rPr>
                        <a:t>辽宁省大连市浙岭（大连）水产食品有限公司未按照规定填报排污信息案</a:t>
                      </a:r>
                      <a:endParaRPr lang="zh-CN" altLang="en-US" sz="1100" dirty="0">
                        <a:latin typeface="楷体" panose="02010609060101010101" pitchFamily="49" charset="-122"/>
                        <a:ea typeface="楷体" panose="02010609060101010101" pitchFamily="49" charset="-122"/>
                      </a:endParaRPr>
                    </a:p>
                  </a:txBody>
                  <a:tcPr anchor="ctr"/>
                </a:tc>
              </a:tr>
              <a:tr h="396376">
                <a:tc>
                  <a:txBody>
                    <a:bodyPr/>
                    <a:lstStyle/>
                    <a:p>
                      <a:r>
                        <a:rPr lang="zh-CN" altLang="en-US" sz="1100" dirty="0" smtClean="0">
                          <a:latin typeface="楷体" panose="02010609060101010101" pitchFamily="49" charset="-122"/>
                          <a:ea typeface="楷体" panose="02010609060101010101" pitchFamily="49" charset="-122"/>
                        </a:rPr>
                        <a:t>环评文件弄虚作假</a:t>
                      </a:r>
                      <a:endParaRPr lang="zh-CN" altLang="en-US" sz="1100" dirty="0">
                        <a:latin typeface="楷体" panose="02010609060101010101" pitchFamily="49" charset="-122"/>
                        <a:ea typeface="楷体" panose="02010609060101010101" pitchFamily="49" charset="-122"/>
                      </a:endParaRPr>
                    </a:p>
                  </a:txBody>
                  <a:tcPr anchor="ctr"/>
                </a:tc>
                <a:tc>
                  <a:txBody>
                    <a:bodyPr/>
                    <a:lstStyle/>
                    <a:p>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环境影响评价法</a:t>
                      </a:r>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第</a:t>
                      </a:r>
                      <a:r>
                        <a:rPr lang="en-US" altLang="zh-CN" sz="1100" dirty="0" smtClean="0">
                          <a:latin typeface="楷体" panose="02010609060101010101" pitchFamily="49" charset="-122"/>
                          <a:ea typeface="楷体" panose="02010609060101010101" pitchFamily="49" charset="-122"/>
                        </a:rPr>
                        <a:t>32</a:t>
                      </a:r>
                      <a:r>
                        <a:rPr lang="zh-CN" altLang="en-US" sz="1100" dirty="0" smtClean="0">
                          <a:latin typeface="楷体" panose="02010609060101010101" pitchFamily="49" charset="-122"/>
                          <a:ea typeface="楷体" panose="02010609060101010101" pitchFamily="49" charset="-122"/>
                        </a:rPr>
                        <a:t>条（</a:t>
                      </a:r>
                      <a:r>
                        <a:rPr lang="zh-CN" altLang="en-US" sz="1100" b="0" i="0" kern="1200" dirty="0" smtClean="0">
                          <a:solidFill>
                            <a:schemeClr val="dk1"/>
                          </a:solidFill>
                          <a:effectLst/>
                          <a:latin typeface="楷体" panose="02010609060101010101" pitchFamily="49" charset="-122"/>
                          <a:ea typeface="楷体" panose="02010609060101010101" pitchFamily="49" charset="-122"/>
                          <a:cs typeface="+mn-cs"/>
                        </a:rPr>
                        <a:t>处五十万元至二百万元罚款，并对法定代表人、主要负责人、直接负责的主管人员和其他直接责任人员，处五万元至二十万元罚款</a:t>
                      </a:r>
                      <a:r>
                        <a:rPr lang="zh-CN" altLang="en-US" sz="1100" dirty="0" smtClean="0">
                          <a:latin typeface="楷体" panose="02010609060101010101" pitchFamily="49" charset="-122"/>
                          <a:ea typeface="楷体" panose="02010609060101010101" pitchFamily="49" charset="-122"/>
                        </a:rPr>
                        <a:t>）</a:t>
                      </a:r>
                      <a:endParaRPr lang="zh-CN" altLang="en-US" sz="1100" dirty="0">
                        <a:latin typeface="楷体" panose="02010609060101010101" pitchFamily="49" charset="-122"/>
                        <a:ea typeface="楷体" panose="02010609060101010101" pitchFamily="49" charset="-122"/>
                      </a:endParaRPr>
                    </a:p>
                  </a:txBody>
                  <a:tcPr anchor="ctr"/>
                </a:tc>
                <a:tc>
                  <a:txBody>
                    <a:bodyPr/>
                    <a:lstStyle/>
                    <a:p>
                      <a:r>
                        <a:rPr lang="zh-CN" altLang="en-US" sz="1100" dirty="0" smtClean="0">
                          <a:latin typeface="楷体" panose="02010609060101010101" pitchFamily="49" charset="-122"/>
                          <a:ea typeface="楷体" panose="02010609060101010101" pitchFamily="49" charset="-122"/>
                        </a:rPr>
                        <a:t>南京红太阳生物化学有限责任公司环评文件弄虚作假案</a:t>
                      </a:r>
                      <a:endParaRPr lang="zh-CN" altLang="en-US" sz="1100" dirty="0">
                        <a:latin typeface="楷体" panose="02010609060101010101" pitchFamily="49" charset="-122"/>
                        <a:ea typeface="楷体" panose="02010609060101010101" pitchFamily="49" charset="-122"/>
                      </a:endParaRPr>
                    </a:p>
                  </a:txBody>
                  <a:tcPr anchor="ctr"/>
                </a:tc>
              </a:tr>
              <a:tr h="396376">
                <a:tc>
                  <a:txBody>
                    <a:bodyPr/>
                    <a:lstStyle/>
                    <a:p>
                      <a:r>
                        <a:rPr lang="zh-CN" altLang="en-US" sz="1100" dirty="0" smtClean="0">
                          <a:latin typeface="楷体" panose="02010609060101010101" pitchFamily="49" charset="-122"/>
                          <a:ea typeface="楷体" panose="02010609060101010101" pitchFamily="49" charset="-122"/>
                        </a:rPr>
                        <a:t>未取得排污许可证</a:t>
                      </a:r>
                      <a:endParaRPr lang="zh-CN" altLang="en-US" sz="1100" dirty="0">
                        <a:latin typeface="楷体" panose="02010609060101010101" pitchFamily="49" charset="-122"/>
                        <a:ea typeface="楷体" panose="02010609060101010101" pitchFamily="49" charset="-122"/>
                      </a:endParaRPr>
                    </a:p>
                  </a:txBody>
                  <a:tcPr anchor="ctr"/>
                </a:tc>
                <a:tc>
                  <a:txBody>
                    <a:bodyPr/>
                    <a:lstStyle/>
                    <a:p>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排污许可管理条例</a:t>
                      </a:r>
                      <a:r>
                        <a:rPr lang="en-US" altLang="zh-CN" sz="1100" dirty="0" smtClean="0">
                          <a:latin typeface="楷体" panose="02010609060101010101" pitchFamily="49" charset="-122"/>
                          <a:ea typeface="楷体" panose="02010609060101010101" pitchFamily="49" charset="-122"/>
                        </a:rPr>
                        <a:t>》</a:t>
                      </a:r>
                      <a:r>
                        <a:rPr lang="zh-CN" altLang="en-US" sz="1100" dirty="0" smtClean="0">
                          <a:latin typeface="楷体" panose="02010609060101010101" pitchFamily="49" charset="-122"/>
                          <a:ea typeface="楷体" panose="02010609060101010101" pitchFamily="49" charset="-122"/>
                        </a:rPr>
                        <a:t>第</a:t>
                      </a:r>
                      <a:r>
                        <a:rPr lang="en-US" altLang="zh-CN" sz="1100" dirty="0" smtClean="0">
                          <a:latin typeface="楷体" panose="02010609060101010101" pitchFamily="49" charset="-122"/>
                          <a:ea typeface="楷体" panose="02010609060101010101" pitchFamily="49" charset="-122"/>
                        </a:rPr>
                        <a:t>33</a:t>
                      </a:r>
                      <a:r>
                        <a:rPr lang="zh-CN" altLang="en-US" sz="1100" dirty="0" smtClean="0">
                          <a:latin typeface="楷体" panose="02010609060101010101" pitchFamily="49" charset="-122"/>
                          <a:ea typeface="楷体" panose="02010609060101010101" pitchFamily="49" charset="-122"/>
                        </a:rPr>
                        <a:t>条（</a:t>
                      </a:r>
                      <a:r>
                        <a:rPr lang="zh-CN" altLang="en-US" sz="1100" b="0" i="0" kern="1200" dirty="0" smtClean="0">
                          <a:solidFill>
                            <a:schemeClr val="dk1"/>
                          </a:solidFill>
                          <a:effectLst/>
                          <a:latin typeface="楷体" panose="02010609060101010101" pitchFamily="49" charset="-122"/>
                          <a:ea typeface="楷体" panose="02010609060101010101" pitchFamily="49" charset="-122"/>
                          <a:cs typeface="+mn-cs"/>
                        </a:rPr>
                        <a:t>责令改正或限制生产、停产整治，处</a:t>
                      </a:r>
                      <a:r>
                        <a:rPr lang="en-US" altLang="zh-CN" sz="1100" b="0" i="0" kern="1200" dirty="0" smtClean="0">
                          <a:solidFill>
                            <a:schemeClr val="dk1"/>
                          </a:solidFill>
                          <a:effectLst/>
                          <a:latin typeface="楷体" panose="02010609060101010101" pitchFamily="49" charset="-122"/>
                          <a:ea typeface="楷体" panose="02010609060101010101" pitchFamily="49" charset="-122"/>
                          <a:cs typeface="+mn-cs"/>
                        </a:rPr>
                        <a:t>20</a:t>
                      </a:r>
                      <a:r>
                        <a:rPr lang="zh-CN" altLang="en-US" sz="1100" b="0" i="0" kern="1200" dirty="0" smtClean="0">
                          <a:solidFill>
                            <a:schemeClr val="dk1"/>
                          </a:solidFill>
                          <a:effectLst/>
                          <a:latin typeface="楷体" panose="02010609060101010101" pitchFamily="49" charset="-122"/>
                          <a:ea typeface="楷体" panose="02010609060101010101" pitchFamily="49" charset="-122"/>
                          <a:cs typeface="+mn-cs"/>
                        </a:rPr>
                        <a:t>万元至</a:t>
                      </a:r>
                      <a:r>
                        <a:rPr lang="en-US" altLang="zh-CN" sz="1100" b="0" i="0" kern="1200" dirty="0" smtClean="0">
                          <a:solidFill>
                            <a:schemeClr val="dk1"/>
                          </a:solidFill>
                          <a:effectLst/>
                          <a:latin typeface="楷体" panose="02010609060101010101" pitchFamily="49" charset="-122"/>
                          <a:ea typeface="楷体" panose="02010609060101010101" pitchFamily="49" charset="-122"/>
                          <a:cs typeface="+mn-cs"/>
                        </a:rPr>
                        <a:t>100</a:t>
                      </a:r>
                      <a:r>
                        <a:rPr lang="zh-CN" altLang="en-US" sz="1100" b="0" i="0" kern="1200" dirty="0" smtClean="0">
                          <a:solidFill>
                            <a:schemeClr val="dk1"/>
                          </a:solidFill>
                          <a:effectLst/>
                          <a:latin typeface="楷体" panose="02010609060101010101" pitchFamily="49" charset="-122"/>
                          <a:ea typeface="楷体" panose="02010609060101010101" pitchFamily="49" charset="-122"/>
                          <a:cs typeface="+mn-cs"/>
                        </a:rPr>
                        <a:t>万元罚款；情节严重的，责令停业、关闭</a:t>
                      </a:r>
                      <a:r>
                        <a:rPr lang="zh-CN" altLang="en-US" sz="1100" dirty="0" smtClean="0">
                          <a:latin typeface="楷体" panose="02010609060101010101" pitchFamily="49" charset="-122"/>
                          <a:ea typeface="楷体" panose="02010609060101010101" pitchFamily="49" charset="-122"/>
                        </a:rPr>
                        <a:t>）</a:t>
                      </a:r>
                      <a:endParaRPr lang="zh-CN" altLang="en-US" sz="1100" dirty="0">
                        <a:latin typeface="楷体" panose="02010609060101010101" pitchFamily="49" charset="-122"/>
                        <a:ea typeface="楷体" panose="02010609060101010101" pitchFamily="49" charset="-122"/>
                      </a:endParaRPr>
                    </a:p>
                  </a:txBody>
                  <a:tcPr anchor="ctr"/>
                </a:tc>
                <a:tc>
                  <a:txBody>
                    <a:bodyPr/>
                    <a:lstStyle/>
                    <a:p>
                      <a:r>
                        <a:rPr lang="zh-CN" altLang="en-US" sz="1100" dirty="0" smtClean="0">
                          <a:latin typeface="楷体" panose="02010609060101010101" pitchFamily="49" charset="-122"/>
                          <a:ea typeface="楷体" panose="02010609060101010101" pitchFamily="49" charset="-122"/>
                        </a:rPr>
                        <a:t>江西省赣州市江西黑之宝生态农牧有限公司未取得排污许可证排放污染物案</a:t>
                      </a:r>
                      <a:endParaRPr lang="zh-CN" altLang="en-US" sz="1100" dirty="0">
                        <a:latin typeface="楷体" panose="02010609060101010101" pitchFamily="49" charset="-122"/>
                        <a:ea typeface="楷体" panose="02010609060101010101" pitchFamily="49" charset="-122"/>
                      </a:endParaRPr>
                    </a:p>
                  </a:txBody>
                  <a:tcPr anchor="ctr"/>
                </a:tc>
              </a:tr>
            </a:tbl>
          </a:graphicData>
        </a:graphic>
      </p:graphicFrame>
      <p:sp>
        <p:nvSpPr>
          <p:cNvPr id="5" name="灯片编号占位符 4"/>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8"/>
            <a:ext cx="12192000" cy="510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文本框 5"/>
          <p:cNvSpPr txBox="1"/>
          <p:nvPr/>
        </p:nvSpPr>
        <p:spPr>
          <a:xfrm>
            <a:off x="3121546" y="1715466"/>
            <a:ext cx="5821219" cy="400110"/>
          </a:xfrm>
          <a:prstGeom prst="rect">
            <a:avLst/>
          </a:prstGeom>
          <a:noFill/>
          <a:ln>
            <a:solidFill>
              <a:schemeClr val="tx1"/>
            </a:solidFill>
          </a:ln>
        </p:spPr>
        <p:txBody>
          <a:bodyPr wrap="square" rtlCol="0">
            <a:spAutoFit/>
          </a:bodyPr>
          <a:lstStyle/>
          <a:p>
            <a:r>
              <a:rPr lang="zh-CN" altLang="en-US" sz="2000" dirty="0" smtClean="0">
                <a:latin typeface="楷体" panose="02010609060101010101" pitchFamily="49" charset="-122"/>
                <a:ea typeface="楷体" panose="02010609060101010101" pitchFamily="49" charset="-122"/>
              </a:rPr>
              <a:t>企业被处罚后，还可能面临多方面的连锁不良后果</a:t>
            </a:r>
            <a:endParaRPr lang="en-US" altLang="zh-CN" sz="2000" dirty="0" smtClean="0">
              <a:latin typeface="楷体" panose="02010609060101010101" pitchFamily="49" charset="-122"/>
              <a:ea typeface="楷体" panose="02010609060101010101" pitchFamily="49" charset="-122"/>
            </a:endParaRPr>
          </a:p>
        </p:txBody>
      </p:sp>
      <p:sp>
        <p:nvSpPr>
          <p:cNvPr id="8" name="标题 1"/>
          <p:cNvSpPr txBox="1"/>
          <p:nvPr/>
        </p:nvSpPr>
        <p:spPr>
          <a:xfrm>
            <a:off x="740945" y="534761"/>
            <a:ext cx="10710109" cy="3824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第二部分  水</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务项目环保合规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graphicFrame>
        <p:nvGraphicFramePr>
          <p:cNvPr id="47" name="图示 46"/>
          <p:cNvGraphicFramePr/>
          <p:nvPr/>
        </p:nvGraphicFramePr>
        <p:xfrm>
          <a:off x="740945" y="2840443"/>
          <a:ext cx="10582422" cy="2841232"/>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8" name="文本框 27"/>
          <p:cNvSpPr txBox="1"/>
          <p:nvPr/>
        </p:nvSpPr>
        <p:spPr>
          <a:xfrm>
            <a:off x="2275428" y="-6471530"/>
            <a:ext cx="16226876" cy="3571667"/>
          </a:xfrm>
          <a:prstGeom prst="rect">
            <a:avLst/>
          </a:prstGeom>
          <a:noFill/>
        </p:spPr>
        <p:txBody>
          <a:bodyPr wrap="square" rtlCol="0">
            <a:spAutoFit/>
          </a:bodyPr>
          <a:lstStyle/>
          <a:p>
            <a:r>
              <a:rPr lang="zh-CN" altLang="en-US" sz="1600" dirty="0" smtClean="0">
                <a:latin typeface="楷体" panose="02010609060101010101" pitchFamily="49" charset="-122"/>
                <a:ea typeface="楷体" panose="02010609060101010101" pitchFamily="49" charset="-122"/>
              </a:rPr>
              <a:t>环境信用评价</a:t>
            </a:r>
            <a:r>
              <a:rPr lang="en-US" altLang="zh-CN" sz="1600" dirty="0">
                <a:solidFill>
                  <a:prstClr val="black"/>
                </a:solidFill>
                <a:latin typeface="楷体" panose="02010609060101010101" pitchFamily="49" charset="-122"/>
                <a:ea typeface="楷体" panose="02010609060101010101" pitchFamily="49" charset="-122"/>
              </a:rPr>
              <a:t>《</a:t>
            </a:r>
            <a:r>
              <a:rPr lang="zh-CN" altLang="en-US" sz="1600" dirty="0">
                <a:solidFill>
                  <a:prstClr val="black"/>
                </a:solidFill>
                <a:latin typeface="楷体" panose="02010609060101010101" pitchFamily="49" charset="-122"/>
                <a:ea typeface="楷体" panose="02010609060101010101" pitchFamily="49" charset="-122"/>
              </a:rPr>
              <a:t>企业环境信用评价办法（试行）</a:t>
            </a:r>
            <a:r>
              <a:rPr lang="en-US" altLang="zh-CN" sz="1600" dirty="0">
                <a:solidFill>
                  <a:prstClr val="black"/>
                </a:solidFill>
                <a:latin typeface="楷体" panose="02010609060101010101" pitchFamily="49" charset="-122"/>
                <a:ea typeface="楷体" panose="02010609060101010101" pitchFamily="49" charset="-122"/>
              </a:rPr>
              <a:t>》</a:t>
            </a:r>
            <a:endParaRPr lang="en-US" altLang="zh-CN" sz="1600" dirty="0" smtClean="0">
              <a:latin typeface="楷体" panose="02010609060101010101" pitchFamily="49" charset="-122"/>
              <a:ea typeface="楷体" panose="02010609060101010101" pitchFamily="49" charset="-122"/>
            </a:endParaRPr>
          </a:p>
          <a:p>
            <a:r>
              <a:rPr lang="en-US" altLang="zh-CN" sz="1600" dirty="0" smtClean="0">
                <a:latin typeface="楷体" panose="02010609060101010101" pitchFamily="49" charset="-122"/>
                <a:ea typeface="楷体" panose="02010609060101010101" pitchFamily="49" charset="-122"/>
              </a:rPr>
              <a:t>	</a:t>
            </a:r>
            <a:r>
              <a:rPr lang="zh-CN" altLang="en-US" sz="1600" dirty="0" smtClean="0">
                <a:latin typeface="楷体" panose="02010609060101010101" pitchFamily="49" charset="-122"/>
                <a:ea typeface="楷体" panose="02010609060101010101" pitchFamily="49" charset="-122"/>
              </a:rPr>
              <a:t>可能受约束性或惩戒性措施</a:t>
            </a:r>
            <a:r>
              <a:rPr lang="zh-CN" altLang="en-US" sz="1600" dirty="0">
                <a:latin typeface="楷体" panose="02010609060101010101" pitchFamily="49" charset="-122"/>
                <a:ea typeface="楷体" panose="02010609060101010101" pitchFamily="49" charset="-122"/>
              </a:rPr>
              <a:t>管理</a:t>
            </a:r>
            <a:endParaRPr lang="en-US" altLang="zh-CN" sz="1600" dirty="0" smtClean="0">
              <a:latin typeface="楷体" panose="02010609060101010101" pitchFamily="49" charset="-122"/>
              <a:ea typeface="楷体" panose="02010609060101010101" pitchFamily="49" charset="-122"/>
            </a:endParaRPr>
          </a:p>
          <a:p>
            <a:endParaRPr lang="en-US" altLang="zh-CN" sz="1600" dirty="0" smtClean="0">
              <a:latin typeface="楷体" panose="02010609060101010101" pitchFamily="49" charset="-122"/>
              <a:ea typeface="楷体" panose="02010609060101010101" pitchFamily="49" charset="-122"/>
            </a:endParaRPr>
          </a:p>
          <a:p>
            <a:r>
              <a:rPr lang="zh-CN" altLang="en-US" sz="1600" dirty="0" smtClean="0">
                <a:latin typeface="楷体" panose="02010609060101010101" pitchFamily="49" charset="-122"/>
                <a:ea typeface="楷体" panose="02010609060101010101" pitchFamily="49" charset="-122"/>
              </a:rPr>
              <a:t>优惠政策</a:t>
            </a:r>
            <a:endParaRPr lang="en-US" altLang="zh-CN" sz="1600" dirty="0" smtClean="0">
              <a:latin typeface="楷体" panose="02010609060101010101" pitchFamily="49" charset="-122"/>
              <a:ea typeface="楷体" panose="02010609060101010101" pitchFamily="49" charset="-122"/>
            </a:endParaRPr>
          </a:p>
          <a:p>
            <a:r>
              <a:rPr lang="en-US" altLang="zh-CN" sz="1600" dirty="0" smtClean="0">
                <a:latin typeface="楷体" panose="02010609060101010101" pitchFamily="49" charset="-122"/>
                <a:ea typeface="楷体" panose="02010609060101010101" pitchFamily="49" charset="-122"/>
              </a:rPr>
              <a:t>	</a:t>
            </a:r>
            <a:r>
              <a:rPr lang="zh-CN" altLang="en-US" sz="1600" dirty="0" smtClean="0">
                <a:latin typeface="楷体" panose="02010609060101010101" pitchFamily="49" charset="-122"/>
                <a:ea typeface="楷体" panose="02010609060101010101" pitchFamily="49" charset="-122"/>
              </a:rPr>
              <a:t>无法适用</a:t>
            </a:r>
            <a:r>
              <a:rPr lang="zh-CN" altLang="en-US" sz="1600" dirty="0">
                <a:latin typeface="楷体" panose="02010609060101010101" pitchFamily="49" charset="-122"/>
                <a:ea typeface="楷体" panose="02010609060101010101" pitchFamily="49" charset="-122"/>
              </a:rPr>
              <a:t>如</a:t>
            </a:r>
            <a:r>
              <a:rPr lang="zh-CN" altLang="en-US" sz="1600" dirty="0" smtClean="0">
                <a:latin typeface="楷体" panose="02010609060101010101" pitchFamily="49" charset="-122"/>
                <a:ea typeface="楷体" panose="02010609060101010101" pitchFamily="49" charset="-122"/>
              </a:rPr>
              <a:t>增值税返还、排污费用减免等激励性措施</a:t>
            </a:r>
            <a:endParaRPr lang="en-US" altLang="zh-CN" sz="1600" dirty="0" smtClean="0">
              <a:latin typeface="楷体" panose="02010609060101010101" pitchFamily="49" charset="-122"/>
              <a:ea typeface="楷体" panose="02010609060101010101" pitchFamily="49" charset="-122"/>
            </a:endParaRPr>
          </a:p>
          <a:p>
            <a:endParaRPr lang="en-US" altLang="zh-CN" sz="1600" dirty="0" smtClean="0">
              <a:latin typeface="楷体" panose="02010609060101010101" pitchFamily="49" charset="-122"/>
              <a:ea typeface="楷体" panose="02010609060101010101" pitchFamily="49" charset="-122"/>
            </a:endParaRPr>
          </a:p>
          <a:p>
            <a:r>
              <a:rPr lang="zh-CN" altLang="en-US" sz="1600" dirty="0">
                <a:latin typeface="楷体" panose="02010609060101010101" pitchFamily="49" charset="-122"/>
                <a:ea typeface="楷体" panose="02010609060101010101" pitchFamily="49" charset="-122"/>
              </a:rPr>
              <a:t>商业</a:t>
            </a:r>
            <a:r>
              <a:rPr lang="zh-CN" altLang="en-US" sz="1600" dirty="0" smtClean="0">
                <a:latin typeface="楷体" panose="02010609060101010101" pitchFamily="49" charset="-122"/>
                <a:ea typeface="楷体" panose="02010609060101010101" pitchFamily="49" charset="-122"/>
              </a:rPr>
              <a:t>信誉</a:t>
            </a:r>
            <a:endParaRPr lang="en-US" altLang="zh-CN" sz="1600" dirty="0" smtClean="0">
              <a:latin typeface="楷体" panose="02010609060101010101" pitchFamily="49" charset="-122"/>
              <a:ea typeface="楷体" panose="02010609060101010101" pitchFamily="49" charset="-122"/>
            </a:endParaRPr>
          </a:p>
          <a:p>
            <a:r>
              <a:rPr lang="en-US" altLang="zh-CN" sz="1600" dirty="0" smtClean="0">
                <a:latin typeface="楷体" panose="02010609060101010101" pitchFamily="49" charset="-122"/>
                <a:ea typeface="楷体" panose="02010609060101010101" pitchFamily="49" charset="-122"/>
              </a:rPr>
              <a:t>	</a:t>
            </a:r>
            <a:r>
              <a:rPr lang="zh-CN" altLang="en-US" sz="1600" dirty="0" smtClean="0">
                <a:latin typeface="楷体" panose="02010609060101010101" pitchFamily="49" charset="-122"/>
                <a:ea typeface="楷体" panose="02010609060101010101" pitchFamily="49" charset="-122"/>
              </a:rPr>
              <a:t>竞争力降低</a:t>
            </a:r>
            <a:endParaRPr lang="zh-CN" altLang="en-US" sz="1600" dirty="0">
              <a:latin typeface="楷体" panose="02010609060101010101" pitchFamily="49" charset="-122"/>
              <a:ea typeface="楷体" panose="02010609060101010101" pitchFamily="49" charset="-122"/>
            </a:endParaRPr>
          </a:p>
        </p:txBody>
      </p:sp>
      <p:sp>
        <p:nvSpPr>
          <p:cNvPr id="29" name="文本框 28"/>
          <p:cNvSpPr txBox="1"/>
          <p:nvPr/>
        </p:nvSpPr>
        <p:spPr>
          <a:xfrm>
            <a:off x="2275428" y="9755346"/>
            <a:ext cx="16226876" cy="3571667"/>
          </a:xfrm>
          <a:prstGeom prst="rect">
            <a:avLst/>
          </a:prstGeom>
          <a:noFill/>
        </p:spPr>
        <p:txBody>
          <a:bodyPr wrap="square" rtlCol="0">
            <a:spAutoFit/>
          </a:bodyPr>
          <a:lstStyle/>
          <a:p>
            <a:r>
              <a:rPr lang="zh-CN" altLang="en-US" sz="1600" dirty="0" smtClean="0">
                <a:latin typeface="楷体" panose="02010609060101010101" pitchFamily="49" charset="-122"/>
                <a:ea typeface="楷体" panose="02010609060101010101" pitchFamily="49" charset="-122"/>
              </a:rPr>
              <a:t>环境信用评价</a:t>
            </a:r>
            <a:r>
              <a:rPr lang="en-US" altLang="zh-CN" sz="1600" dirty="0">
                <a:solidFill>
                  <a:prstClr val="black"/>
                </a:solidFill>
                <a:latin typeface="楷体" panose="02010609060101010101" pitchFamily="49" charset="-122"/>
                <a:ea typeface="楷体" panose="02010609060101010101" pitchFamily="49" charset="-122"/>
              </a:rPr>
              <a:t>《</a:t>
            </a:r>
            <a:r>
              <a:rPr lang="zh-CN" altLang="en-US" sz="1600" dirty="0">
                <a:solidFill>
                  <a:prstClr val="black"/>
                </a:solidFill>
                <a:latin typeface="楷体" panose="02010609060101010101" pitchFamily="49" charset="-122"/>
                <a:ea typeface="楷体" panose="02010609060101010101" pitchFamily="49" charset="-122"/>
              </a:rPr>
              <a:t>企业环境信用评价办法（试行）</a:t>
            </a:r>
            <a:r>
              <a:rPr lang="en-US" altLang="zh-CN" sz="1600" dirty="0">
                <a:solidFill>
                  <a:prstClr val="black"/>
                </a:solidFill>
                <a:latin typeface="楷体" panose="02010609060101010101" pitchFamily="49" charset="-122"/>
                <a:ea typeface="楷体" panose="02010609060101010101" pitchFamily="49" charset="-122"/>
              </a:rPr>
              <a:t>》</a:t>
            </a:r>
            <a:endParaRPr lang="en-US" altLang="zh-CN" sz="1600" dirty="0" smtClean="0">
              <a:latin typeface="楷体" panose="02010609060101010101" pitchFamily="49" charset="-122"/>
              <a:ea typeface="楷体" panose="02010609060101010101" pitchFamily="49" charset="-122"/>
            </a:endParaRPr>
          </a:p>
          <a:p>
            <a:r>
              <a:rPr lang="en-US" altLang="zh-CN" sz="1600" dirty="0" smtClean="0">
                <a:latin typeface="楷体" panose="02010609060101010101" pitchFamily="49" charset="-122"/>
                <a:ea typeface="楷体" panose="02010609060101010101" pitchFamily="49" charset="-122"/>
              </a:rPr>
              <a:t>	</a:t>
            </a:r>
            <a:r>
              <a:rPr lang="zh-CN" altLang="en-US" sz="1600" dirty="0" smtClean="0">
                <a:latin typeface="楷体" panose="02010609060101010101" pitchFamily="49" charset="-122"/>
                <a:ea typeface="楷体" panose="02010609060101010101" pitchFamily="49" charset="-122"/>
              </a:rPr>
              <a:t>可能受约束性或惩戒性措施</a:t>
            </a:r>
            <a:r>
              <a:rPr lang="zh-CN" altLang="en-US" sz="1600" dirty="0">
                <a:latin typeface="楷体" panose="02010609060101010101" pitchFamily="49" charset="-122"/>
                <a:ea typeface="楷体" panose="02010609060101010101" pitchFamily="49" charset="-122"/>
              </a:rPr>
              <a:t>管理</a:t>
            </a:r>
            <a:endParaRPr lang="en-US" altLang="zh-CN" sz="1600" dirty="0" smtClean="0">
              <a:latin typeface="楷体" panose="02010609060101010101" pitchFamily="49" charset="-122"/>
              <a:ea typeface="楷体" panose="02010609060101010101" pitchFamily="49" charset="-122"/>
            </a:endParaRPr>
          </a:p>
          <a:p>
            <a:endParaRPr lang="en-US" altLang="zh-CN" sz="1600" dirty="0" smtClean="0">
              <a:latin typeface="楷体" panose="02010609060101010101" pitchFamily="49" charset="-122"/>
              <a:ea typeface="楷体" panose="02010609060101010101" pitchFamily="49" charset="-122"/>
            </a:endParaRPr>
          </a:p>
          <a:p>
            <a:r>
              <a:rPr lang="zh-CN" altLang="en-US" sz="1600" dirty="0" smtClean="0">
                <a:latin typeface="楷体" panose="02010609060101010101" pitchFamily="49" charset="-122"/>
                <a:ea typeface="楷体" panose="02010609060101010101" pitchFamily="49" charset="-122"/>
              </a:rPr>
              <a:t>优惠政策</a:t>
            </a:r>
            <a:endParaRPr lang="en-US" altLang="zh-CN" sz="1600" dirty="0" smtClean="0">
              <a:latin typeface="楷体" panose="02010609060101010101" pitchFamily="49" charset="-122"/>
              <a:ea typeface="楷体" panose="02010609060101010101" pitchFamily="49" charset="-122"/>
            </a:endParaRPr>
          </a:p>
          <a:p>
            <a:r>
              <a:rPr lang="en-US" altLang="zh-CN" sz="1600" dirty="0" smtClean="0">
                <a:latin typeface="楷体" panose="02010609060101010101" pitchFamily="49" charset="-122"/>
                <a:ea typeface="楷体" panose="02010609060101010101" pitchFamily="49" charset="-122"/>
              </a:rPr>
              <a:t>	</a:t>
            </a:r>
            <a:r>
              <a:rPr lang="zh-CN" altLang="en-US" sz="1600" dirty="0" smtClean="0">
                <a:latin typeface="楷体" panose="02010609060101010101" pitchFamily="49" charset="-122"/>
                <a:ea typeface="楷体" panose="02010609060101010101" pitchFamily="49" charset="-122"/>
              </a:rPr>
              <a:t>无法适用</a:t>
            </a:r>
            <a:r>
              <a:rPr lang="zh-CN" altLang="en-US" sz="1600" dirty="0">
                <a:latin typeface="楷体" panose="02010609060101010101" pitchFamily="49" charset="-122"/>
                <a:ea typeface="楷体" panose="02010609060101010101" pitchFamily="49" charset="-122"/>
              </a:rPr>
              <a:t>如</a:t>
            </a:r>
            <a:r>
              <a:rPr lang="zh-CN" altLang="en-US" sz="1600" dirty="0" smtClean="0">
                <a:latin typeface="楷体" panose="02010609060101010101" pitchFamily="49" charset="-122"/>
                <a:ea typeface="楷体" panose="02010609060101010101" pitchFamily="49" charset="-122"/>
              </a:rPr>
              <a:t>增值税返还、排污费用减免等激励性措施</a:t>
            </a:r>
            <a:endParaRPr lang="en-US" altLang="zh-CN" sz="1600" dirty="0" smtClean="0">
              <a:latin typeface="楷体" panose="02010609060101010101" pitchFamily="49" charset="-122"/>
              <a:ea typeface="楷体" panose="02010609060101010101" pitchFamily="49" charset="-122"/>
            </a:endParaRPr>
          </a:p>
          <a:p>
            <a:endParaRPr lang="en-US" altLang="zh-CN" sz="1600" dirty="0" smtClean="0">
              <a:latin typeface="楷体" panose="02010609060101010101" pitchFamily="49" charset="-122"/>
              <a:ea typeface="楷体" panose="02010609060101010101" pitchFamily="49" charset="-122"/>
            </a:endParaRPr>
          </a:p>
          <a:p>
            <a:r>
              <a:rPr lang="zh-CN" altLang="en-US" sz="1600" dirty="0">
                <a:latin typeface="楷体" panose="02010609060101010101" pitchFamily="49" charset="-122"/>
                <a:ea typeface="楷体" panose="02010609060101010101" pitchFamily="49" charset="-122"/>
              </a:rPr>
              <a:t>商业</a:t>
            </a:r>
            <a:r>
              <a:rPr lang="zh-CN" altLang="en-US" sz="1600" dirty="0" smtClean="0">
                <a:latin typeface="楷体" panose="02010609060101010101" pitchFamily="49" charset="-122"/>
                <a:ea typeface="楷体" panose="02010609060101010101" pitchFamily="49" charset="-122"/>
              </a:rPr>
              <a:t>信誉</a:t>
            </a:r>
            <a:endParaRPr lang="en-US" altLang="zh-CN" sz="1600" dirty="0" smtClean="0">
              <a:latin typeface="楷体" panose="02010609060101010101" pitchFamily="49" charset="-122"/>
              <a:ea typeface="楷体" panose="02010609060101010101" pitchFamily="49" charset="-122"/>
            </a:endParaRPr>
          </a:p>
          <a:p>
            <a:r>
              <a:rPr lang="en-US" altLang="zh-CN" sz="1600" dirty="0" smtClean="0">
                <a:latin typeface="楷体" panose="02010609060101010101" pitchFamily="49" charset="-122"/>
                <a:ea typeface="楷体" panose="02010609060101010101" pitchFamily="49" charset="-122"/>
              </a:rPr>
              <a:t>	</a:t>
            </a:r>
            <a:r>
              <a:rPr lang="zh-CN" altLang="en-US" sz="1600" dirty="0" smtClean="0">
                <a:latin typeface="楷体" panose="02010609060101010101" pitchFamily="49" charset="-122"/>
                <a:ea typeface="楷体" panose="02010609060101010101" pitchFamily="49" charset="-122"/>
              </a:rPr>
              <a:t>竞争力降低</a:t>
            </a:r>
            <a:endParaRPr lang="zh-CN" altLang="en-US" sz="1600" dirty="0">
              <a:latin typeface="楷体" panose="02010609060101010101" pitchFamily="49" charset="-122"/>
              <a:ea typeface="楷体" panose="02010609060101010101" pitchFamily="49" charset="-122"/>
            </a:endParaRPr>
          </a:p>
        </p:txBody>
      </p:sp>
      <p:sp>
        <p:nvSpPr>
          <p:cNvPr id="3" name="灯片编号占位符 2"/>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8"/>
            <a:ext cx="12192000" cy="510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aphicFrame>
        <p:nvGraphicFramePr>
          <p:cNvPr id="11" name="图表 10"/>
          <p:cNvGraphicFramePr/>
          <p:nvPr/>
        </p:nvGraphicFramePr>
        <p:xfrm>
          <a:off x="6172631" y="2210929"/>
          <a:ext cx="4783757" cy="3347008"/>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8" name="表格 7"/>
          <p:cNvGraphicFramePr>
            <a:graphicFrameLocks noGrp="1"/>
          </p:cNvGraphicFramePr>
          <p:nvPr/>
        </p:nvGraphicFramePr>
        <p:xfrm>
          <a:off x="1042735" y="1780673"/>
          <a:ext cx="10106527" cy="4304407"/>
        </p:xfrm>
        <a:graphic>
          <a:graphicData uri="http://schemas.openxmlformats.org/drawingml/2006/table">
            <a:tbl>
              <a:tblPr firstRow="1" bandRow="1">
                <a:tableStyleId>{21E4AEA4-8DFA-4A89-87EB-49C32662AFE0}</a:tableStyleId>
              </a:tblPr>
              <a:tblGrid>
                <a:gridCol w="10106527"/>
              </a:tblGrid>
              <a:tr h="569585">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3200" dirty="0" smtClean="0">
                          <a:latin typeface="楷体" panose="02010609060101010101" pitchFamily="49" charset="-122"/>
                          <a:ea typeface="楷体" panose="02010609060101010101" pitchFamily="49" charset="-122"/>
                        </a:rPr>
                        <a:t>合规建议</a:t>
                      </a:r>
                      <a:endParaRPr lang="zh-CN" altLang="en-US" sz="3200" dirty="0">
                        <a:latin typeface="楷体" panose="02010609060101010101" pitchFamily="49" charset="-122"/>
                        <a:ea typeface="楷体" panose="02010609060101010101" pitchFamily="49" charset="-122"/>
                      </a:endParaRPr>
                    </a:p>
                  </a:txBody>
                  <a:tcPr anchor="ctr"/>
                </a:tc>
              </a:tr>
              <a:tr h="586963">
                <a:tc>
                  <a:txBody>
                    <a:bodyPr/>
                    <a:lstStyle/>
                    <a:p>
                      <a:r>
                        <a:rPr lang="zh-CN" altLang="en-US" sz="1600" dirty="0" smtClean="0">
                          <a:latin typeface="楷体" panose="02010609060101010101" pitchFamily="49" charset="-122"/>
                          <a:ea typeface="楷体" panose="02010609060101010101" pitchFamily="49" charset="-122"/>
                        </a:rPr>
                        <a:t>确保在线监控设备的正常运转</a:t>
                      </a:r>
                      <a:endParaRPr lang="en-US" altLang="zh-CN" sz="1600" dirty="0" smtClean="0">
                        <a:latin typeface="楷体" panose="02010609060101010101" pitchFamily="49" charset="-122"/>
                        <a:ea typeface="楷体" panose="02010609060101010101" pitchFamily="49" charset="-122"/>
                      </a:endParaRPr>
                    </a:p>
                    <a:p>
                      <a:r>
                        <a:rPr lang="zh-CN" altLang="en-US" sz="1600" dirty="0" smtClean="0">
                          <a:latin typeface="楷体" panose="02010609060101010101" pitchFamily="49" charset="-122"/>
                          <a:ea typeface="楷体" panose="02010609060101010101" pitchFamily="49" charset="-122"/>
                        </a:rPr>
                        <a:t>确保在线监测数据的准确性</a:t>
                      </a:r>
                      <a:endParaRPr lang="en-US" altLang="zh-CN" sz="1600" dirty="0" smtClean="0">
                        <a:latin typeface="楷体" panose="02010609060101010101" pitchFamily="49" charset="-122"/>
                        <a:ea typeface="楷体" panose="02010609060101010101" pitchFamily="49" charset="-122"/>
                      </a:endParaRPr>
                    </a:p>
                  </a:txBody>
                  <a:tcPr anchor="ctr"/>
                </a:tc>
              </a:tr>
              <a:tr h="575570">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dirty="0" smtClean="0">
                          <a:latin typeface="楷体" panose="02010609060101010101" pitchFamily="49" charset="-122"/>
                          <a:ea typeface="楷体" panose="02010609060101010101" pitchFamily="49" charset="-122"/>
                        </a:rPr>
                        <a:t>高度关注群众投诉举报，尤其是知情人的投诉举报</a:t>
                      </a:r>
                      <a:endParaRPr lang="en-US" altLang="zh-CN" sz="1600" dirty="0" smtClean="0">
                        <a:latin typeface="楷体" panose="02010609060101010101" pitchFamily="49" charset="-122"/>
                        <a:ea typeface="楷体" panose="02010609060101010101" pitchFamily="49" charset="-122"/>
                      </a:endParaRPr>
                    </a:p>
                    <a:p>
                      <a:r>
                        <a:rPr lang="zh-CN" altLang="en-US" sz="1600" dirty="0" smtClean="0">
                          <a:latin typeface="楷体" panose="02010609060101010101" pitchFamily="49" charset="-122"/>
                          <a:ea typeface="楷体" panose="02010609060101010101" pitchFamily="49" charset="-122"/>
                        </a:rPr>
                        <a:t>建立有效的投诉举报处理流程</a:t>
                      </a:r>
                      <a:endParaRPr lang="zh-CN" altLang="en-US" sz="1600" dirty="0">
                        <a:latin typeface="楷体" panose="02010609060101010101" pitchFamily="49" charset="-122"/>
                        <a:ea typeface="楷体" panose="02010609060101010101" pitchFamily="49" charset="-122"/>
                      </a:endParaRPr>
                    </a:p>
                  </a:txBody>
                  <a:tcPr anchor="ctr"/>
                </a:tc>
              </a:tr>
              <a:tr h="700482">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dirty="0" smtClean="0">
                          <a:latin typeface="楷体" panose="02010609060101010101" pitchFamily="49" charset="-122"/>
                          <a:ea typeface="楷体" panose="02010609060101010101" pitchFamily="49" charset="-122"/>
                        </a:rPr>
                        <a:t>密切关注执法监督行动</a:t>
                      </a:r>
                      <a:endParaRPr lang="en-US" altLang="zh-CN" sz="1600" dirty="0" smtClean="0">
                        <a:latin typeface="楷体" panose="02010609060101010101" pitchFamily="49" charset="-122"/>
                        <a:ea typeface="楷体" panose="02010609060101010101" pitchFamily="49" charset="-122"/>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1600" dirty="0" smtClean="0">
                          <a:latin typeface="楷体" panose="02010609060101010101" pitchFamily="49" charset="-122"/>
                          <a:ea typeface="楷体" panose="02010609060101010101" pitchFamily="49" charset="-122"/>
                        </a:rPr>
                        <a:t>根据执法监督行动及时调整工作，处理排污风险</a:t>
                      </a:r>
                      <a:endParaRPr lang="en-US" altLang="zh-CN" sz="1600" dirty="0" smtClean="0">
                        <a:latin typeface="楷体" panose="02010609060101010101" pitchFamily="49" charset="-122"/>
                        <a:ea typeface="楷体" panose="02010609060101010101" pitchFamily="49" charset="-122"/>
                      </a:endParaRPr>
                    </a:p>
                  </a:txBody>
                  <a:tcPr anchor="ctr"/>
                </a:tc>
              </a:tr>
              <a:tr h="57648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dirty="0" smtClean="0">
                          <a:latin typeface="楷体" panose="02010609060101010101" pitchFamily="49" charset="-122"/>
                          <a:ea typeface="楷体" panose="02010609060101010101" pitchFamily="49" charset="-122"/>
                        </a:rPr>
                        <a:t>高度重视污水超标问题</a:t>
                      </a:r>
                      <a:endParaRPr lang="en-US" altLang="zh-CN" sz="1600" dirty="0" smtClean="0">
                        <a:latin typeface="楷体" panose="02010609060101010101" pitchFamily="49" charset="-122"/>
                        <a:ea typeface="楷体" panose="02010609060101010101" pitchFamily="49" charset="-122"/>
                      </a:endParaRPr>
                    </a:p>
                    <a:p>
                      <a:r>
                        <a:rPr lang="zh-CN" altLang="en-US" sz="1600" dirty="0" smtClean="0">
                          <a:latin typeface="楷体" panose="02010609060101010101" pitchFamily="49" charset="-122"/>
                          <a:ea typeface="楷体" panose="02010609060101010101" pitchFamily="49" charset="-122"/>
                        </a:rPr>
                        <a:t>出现超标排放问题及时与相关行政部门沟通</a:t>
                      </a:r>
                      <a:endParaRPr lang="zh-CN" altLang="en-US" sz="1600" dirty="0">
                        <a:latin typeface="楷体" panose="02010609060101010101" pitchFamily="49" charset="-122"/>
                        <a:ea typeface="楷体" panose="02010609060101010101" pitchFamily="49" charset="-122"/>
                      </a:endParaRPr>
                    </a:p>
                  </a:txBody>
                  <a:tcPr anchor="ctr"/>
                </a:tc>
              </a:tr>
              <a:tr h="569585">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dirty="0" smtClean="0">
                          <a:latin typeface="楷体" panose="02010609060101010101" pitchFamily="49" charset="-122"/>
                          <a:ea typeface="楷体" panose="02010609060101010101" pitchFamily="49" charset="-122"/>
                        </a:rPr>
                        <a:t>加强对污泥的环境管理</a:t>
                      </a:r>
                      <a:endParaRPr lang="zh-CN" altLang="en-US" sz="1600" dirty="0" smtClean="0">
                        <a:latin typeface="楷体" panose="02010609060101010101" pitchFamily="49" charset="-122"/>
                        <a:ea typeface="楷体" panose="02010609060101010101" pitchFamily="49" charset="-122"/>
                      </a:endParaRPr>
                    </a:p>
                    <a:p>
                      <a:r>
                        <a:rPr lang="zh-CN" altLang="en-US" sz="1600" dirty="0" smtClean="0">
                          <a:latin typeface="楷体" panose="02010609060101010101" pitchFamily="49" charset="-122"/>
                          <a:ea typeface="楷体" panose="02010609060101010101" pitchFamily="49" charset="-122"/>
                        </a:rPr>
                        <a:t>严禁污泥长时间堆放，及时处置污泥</a:t>
                      </a:r>
                      <a:endParaRPr lang="zh-CN" altLang="en-US" sz="1600" dirty="0">
                        <a:latin typeface="楷体" panose="02010609060101010101" pitchFamily="49" charset="-122"/>
                        <a:ea typeface="楷体" panose="02010609060101010101" pitchFamily="49" charset="-122"/>
                      </a:endParaRPr>
                    </a:p>
                  </a:txBody>
                  <a:tcPr anchor="ctr"/>
                </a:tc>
              </a:tr>
              <a:tr h="700482">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dirty="0" smtClean="0">
                          <a:latin typeface="楷体" panose="02010609060101010101" pitchFamily="49" charset="-122"/>
                          <a:ea typeface="楷体" panose="02010609060101010101" pitchFamily="49" charset="-122"/>
                        </a:rPr>
                        <a:t>做好环保合规工作，防范可能涉及的多种法律责任及后续不良影响</a:t>
                      </a:r>
                      <a:endParaRPr lang="en-US" altLang="zh-CN" sz="1600" dirty="0" smtClean="0">
                        <a:latin typeface="楷体" panose="02010609060101010101" pitchFamily="49" charset="-122"/>
                        <a:ea typeface="楷体" panose="02010609060101010101" pitchFamily="49" charset="-122"/>
                      </a:endParaRPr>
                    </a:p>
                    <a:p>
                      <a:r>
                        <a:rPr lang="zh-CN" altLang="en-US" sz="1600" dirty="0" smtClean="0">
                          <a:latin typeface="楷体" panose="02010609060101010101" pitchFamily="49" charset="-122"/>
                          <a:ea typeface="楷体" panose="02010609060101010101" pitchFamily="49" charset="-122"/>
                        </a:rPr>
                        <a:t>明确各部门权利义务关系归属，建立及时有效的风险处置对策</a:t>
                      </a:r>
                      <a:endParaRPr lang="zh-CN" altLang="en-US" sz="1600" dirty="0">
                        <a:latin typeface="楷体" panose="02010609060101010101" pitchFamily="49" charset="-122"/>
                        <a:ea typeface="楷体" panose="02010609060101010101" pitchFamily="49" charset="-122"/>
                      </a:endParaRPr>
                    </a:p>
                  </a:txBody>
                  <a:tcPr anchor="ctr"/>
                </a:tc>
              </a:tr>
            </a:tbl>
          </a:graphicData>
        </a:graphic>
      </p:graphicFrame>
      <p:sp>
        <p:nvSpPr>
          <p:cNvPr id="6" name="标题 1"/>
          <p:cNvSpPr txBox="1"/>
          <p:nvPr/>
        </p:nvSpPr>
        <p:spPr>
          <a:xfrm>
            <a:off x="740945" y="534761"/>
            <a:ext cx="10710109" cy="3824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第二部分  水</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务项目环保合规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3" name="灯片编号占位符 2"/>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4093303" y="1923565"/>
            <a:ext cx="2376538" cy="2350381"/>
          </a:xfrm>
          <a:prstGeom prst="rect">
            <a:avLst/>
          </a:prstGeom>
        </p:spPr>
      </p:pic>
      <p:grpSp>
        <p:nvGrpSpPr>
          <p:cNvPr id="7" name="组合 6"/>
          <p:cNvGrpSpPr/>
          <p:nvPr/>
        </p:nvGrpSpPr>
        <p:grpSpPr>
          <a:xfrm>
            <a:off x="6220315" y="1923565"/>
            <a:ext cx="5971685" cy="2363657"/>
            <a:chOff x="4257077" y="2090908"/>
            <a:chExt cx="5971685" cy="2360806"/>
          </a:xfrm>
          <a:solidFill>
            <a:srgbClr val="C00000"/>
          </a:solidFill>
        </p:grpSpPr>
        <p:sp>
          <p:nvSpPr>
            <p:cNvPr id="8" name="等腰三角形 7"/>
            <p:cNvSpPr/>
            <p:nvPr/>
          </p:nvSpPr>
          <p:spPr>
            <a:xfrm rot="16200000">
              <a:off x="4224440" y="3094390"/>
              <a:ext cx="473237" cy="40796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0"/>
                <a:solidFill>
                  <a:schemeClr val="tx1"/>
                </a:solidFill>
                <a:effectLst>
                  <a:outerShdw blurRad="38100" dist="19050" dir="2700000" algn="tl" rotWithShape="0">
                    <a:schemeClr val="dk1">
                      <a:alpha val="40000"/>
                    </a:schemeClr>
                  </a:outerShdw>
                </a:effectLst>
              </a:endParaRPr>
            </a:p>
          </p:txBody>
        </p:sp>
        <p:sp>
          <p:nvSpPr>
            <p:cNvPr id="9" name="矩形 8"/>
            <p:cNvSpPr/>
            <p:nvPr/>
          </p:nvSpPr>
          <p:spPr>
            <a:xfrm>
              <a:off x="4428813" y="2090908"/>
              <a:ext cx="5799949" cy="2360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2400" b="1" dirty="0">
                  <a:ln w="0"/>
                  <a:solidFill>
                    <a:schemeClr val="bg1"/>
                  </a:solidFill>
                  <a:effectLst>
                    <a:outerShdw blurRad="38100" dist="19050" dir="2700000" algn="tl" rotWithShape="0">
                      <a:schemeClr val="dk1">
                        <a:alpha val="40000"/>
                      </a:schemeClr>
                    </a:outerShdw>
                  </a:effectLst>
                  <a:latin typeface="Arial" panose="020B0604020202020204" pitchFamily="34" charset="0"/>
                  <a:ea typeface="微软雅黑" panose="020B0503020204020204" pitchFamily="34" charset="-122"/>
                  <a:cs typeface="Arial" panose="020B0604020202020204" pitchFamily="34" charset="0"/>
                </a:rPr>
                <a:t>   PART 03 </a:t>
              </a:r>
              <a:r>
                <a:rPr lang="zh-CN" altLang="en-US" sz="2400" b="1" dirty="0">
                  <a:ln w="0"/>
                  <a:solidFill>
                    <a:schemeClr val="bg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固废</a:t>
              </a:r>
              <a:r>
                <a:rPr lang="zh-CN" altLang="en-US" sz="2400" b="1" dirty="0" smtClean="0">
                  <a:ln w="0"/>
                  <a:solidFill>
                    <a:schemeClr val="bg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处置项目环保合规</a:t>
              </a:r>
              <a:endParaRPr lang="zh-CN" altLang="en-US" sz="2400" b="1" dirty="0">
                <a:ln w="0"/>
                <a:solidFill>
                  <a:schemeClr val="bg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endParaRPr>
            </a:p>
            <a:p>
              <a:pPr>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3" name="图片 2"/>
          <p:cNvPicPr>
            <a:picLocks noChangeAspect="1"/>
          </p:cNvPicPr>
          <p:nvPr/>
        </p:nvPicPr>
        <p:blipFill>
          <a:blip r:embed="rId2"/>
          <a:stretch>
            <a:fillRect/>
          </a:stretch>
        </p:blipFill>
        <p:spPr>
          <a:xfrm>
            <a:off x="-16014" y="1923565"/>
            <a:ext cx="4187106" cy="2355247"/>
          </a:xfrm>
          <a:prstGeom prst="rect">
            <a:avLst/>
          </a:prstGeom>
        </p:spPr>
      </p:pic>
      <p:sp>
        <p:nvSpPr>
          <p:cNvPr id="4" name="灯片编号占位符 3"/>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9"/>
            <a:ext cx="12192000" cy="4663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标题 1"/>
          <p:cNvSpPr txBox="1"/>
          <p:nvPr/>
        </p:nvSpPr>
        <p:spPr>
          <a:xfrm>
            <a:off x="740945" y="500619"/>
            <a:ext cx="10710109" cy="425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第三部分  </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固废处置项目环保合规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5" name="矩形 4"/>
          <p:cNvSpPr/>
          <p:nvPr/>
        </p:nvSpPr>
        <p:spPr>
          <a:xfrm>
            <a:off x="1123949" y="1421765"/>
            <a:ext cx="10176109" cy="5816977"/>
          </a:xfrm>
          <a:prstGeom prst="rect">
            <a:avLst/>
          </a:prstGeom>
        </p:spPr>
        <p:txBody>
          <a:bodyPr wrap="square">
            <a:spAutoFit/>
          </a:bodyPr>
          <a:lstStyle/>
          <a:p>
            <a:pPr marL="285750" marR="0" lvl="0" indent="-285750" algn="l" defTabSz="914400" rtl="0" eaLnBrk="1" fontAlgn="auto" latinLnBrk="0" hangingPunct="1">
              <a:lnSpc>
                <a:spcPct val="200000"/>
              </a:lnSpc>
              <a:spcBef>
                <a:spcPts val="1200"/>
              </a:spcBef>
              <a:spcAft>
                <a:spcPts val="1200"/>
              </a:spcAft>
              <a:buClrTx/>
              <a:buSzTx/>
              <a:buFont typeface="Wingdings" panose="05000000000000000000" pitchFamily="2" charset="2"/>
              <a:buChar char="p"/>
              <a:defRPr/>
            </a:pPr>
            <a:r>
              <a:rPr lang="zh-CN" altLang="en-US" sz="2000" b="1" dirty="0" smtClean="0">
                <a:solidFill>
                  <a:prstClr val="black"/>
                </a:solidFill>
                <a:latin typeface="楷体" panose="02010609060101010101" pitchFamily="49" charset="-122"/>
                <a:ea typeface="楷体" panose="02010609060101010101" pitchFamily="49" charset="-122"/>
              </a:rPr>
              <a:t>“危废处置”</a:t>
            </a:r>
            <a:endParaRPr lang="en-US" altLang="zh-CN" sz="2000" b="1" dirty="0" smtClean="0">
              <a:solidFill>
                <a:prstClr val="black"/>
              </a:solidFill>
              <a:latin typeface="楷体" panose="02010609060101010101" pitchFamily="49" charset="-122"/>
              <a:ea typeface="楷体" panose="02010609060101010101" pitchFamily="49" charset="-122"/>
            </a:endParaRPr>
          </a:p>
          <a:p>
            <a:pPr marL="285750" marR="0" lvl="0" indent="-285750" algn="l" defTabSz="914400" rtl="0" eaLnBrk="1" fontAlgn="auto" latinLnBrk="0" hangingPunct="1">
              <a:lnSpc>
                <a:spcPct val="200000"/>
              </a:lnSpc>
              <a:spcBef>
                <a:spcPts val="1200"/>
              </a:spcBef>
              <a:spcAft>
                <a:spcPts val="1200"/>
              </a:spcAft>
              <a:buClrTx/>
              <a:buSzTx/>
              <a:buFont typeface="Wingdings" panose="05000000000000000000" pitchFamily="2" charset="2"/>
              <a:buChar char="l"/>
              <a:defRPr/>
            </a:pPr>
            <a:r>
              <a:rPr kumimoji="0" lang="zh-CN" altLang="en-US" b="0"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rPr>
              <a:t>何为“危废”？</a:t>
            </a:r>
            <a:endParaRPr kumimoji="0" lang="en-US" altLang="zh-CN" b="0"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endParaRPr>
          </a:p>
          <a:p>
            <a:pPr marL="285750" lvl="0" indent="-285750">
              <a:lnSpc>
                <a:spcPct val="200000"/>
              </a:lnSpc>
              <a:spcBef>
                <a:spcPts val="1200"/>
              </a:spcBef>
              <a:spcAft>
                <a:spcPts val="1200"/>
              </a:spcAft>
              <a:buFont typeface="Wingdings" panose="05000000000000000000" pitchFamily="2" charset="2"/>
              <a:buChar char="ü"/>
              <a:defRPr/>
            </a:pPr>
            <a:r>
              <a:rPr kumimoji="0" lang="en-US" altLang="zh-CN" b="0"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rPr>
              <a:t>《</a:t>
            </a:r>
            <a:r>
              <a:rPr lang="zh-CN" altLang="en-US" dirty="0">
                <a:solidFill>
                  <a:prstClr val="black"/>
                </a:solidFill>
                <a:latin typeface="楷体" panose="02010609060101010101" pitchFamily="49" charset="-122"/>
                <a:ea typeface="楷体" panose="02010609060101010101" pitchFamily="49" charset="-122"/>
              </a:rPr>
              <a:t>国家危险废物名录（</a:t>
            </a:r>
            <a:r>
              <a:rPr lang="en-US" altLang="zh-CN" dirty="0">
                <a:solidFill>
                  <a:prstClr val="black"/>
                </a:solidFill>
                <a:latin typeface="Arial" panose="020B0604020202020204" pitchFamily="34" charset="0"/>
                <a:ea typeface="楷体" panose="02010609060101010101" pitchFamily="49" charset="-122"/>
                <a:cs typeface="Arial" panose="020B0604020202020204" pitchFamily="34" charset="0"/>
              </a:rPr>
              <a:t>2021</a:t>
            </a:r>
            <a:r>
              <a:rPr lang="zh-CN" altLang="en-US" dirty="0">
                <a:solidFill>
                  <a:prstClr val="black"/>
                </a:solidFill>
                <a:latin typeface="楷体" panose="02010609060101010101" pitchFamily="49" charset="-122"/>
                <a:ea typeface="楷体" panose="02010609060101010101" pitchFamily="49" charset="-122"/>
              </a:rPr>
              <a:t>年版）</a:t>
            </a:r>
            <a:r>
              <a:rPr kumimoji="0" lang="en-US" altLang="zh-CN" b="0"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rPr>
              <a:t>》</a:t>
            </a:r>
            <a:r>
              <a:rPr kumimoji="0" lang="zh-CN" altLang="en-US" b="0"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rPr>
              <a:t>：</a:t>
            </a:r>
            <a:r>
              <a:rPr lang="en-US" altLang="zh-CN" dirty="0">
                <a:solidFill>
                  <a:prstClr val="black"/>
                </a:solidFill>
                <a:latin typeface="Arial" panose="020B0604020202020204" pitchFamily="34" charset="0"/>
                <a:ea typeface="楷体" panose="02010609060101010101" pitchFamily="49" charset="-122"/>
                <a:cs typeface="Arial" panose="020B0604020202020204" pitchFamily="34" charset="0"/>
              </a:rPr>
              <a:t>50</a:t>
            </a:r>
            <a:r>
              <a:rPr kumimoji="0" lang="zh-CN" altLang="en-US" b="0"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rPr>
              <a:t>大</a:t>
            </a:r>
            <a:r>
              <a:rPr lang="zh-CN" altLang="en-US" dirty="0" smtClean="0">
                <a:solidFill>
                  <a:prstClr val="black"/>
                </a:solidFill>
                <a:latin typeface="楷体" panose="02010609060101010101" pitchFamily="49" charset="-122"/>
                <a:ea typeface="楷体" panose="02010609060101010101" pitchFamily="49" charset="-122"/>
              </a:rPr>
              <a:t>类，</a:t>
            </a:r>
            <a:r>
              <a:rPr lang="en-US" altLang="zh-CN" dirty="0">
                <a:solidFill>
                  <a:prstClr val="black"/>
                </a:solidFill>
                <a:latin typeface="Arial" panose="020B0604020202020204" pitchFamily="34" charset="0"/>
                <a:ea typeface="楷体" panose="02010609060101010101" pitchFamily="49" charset="-122"/>
                <a:cs typeface="Arial" panose="020B0604020202020204" pitchFamily="34" charset="0"/>
              </a:rPr>
              <a:t>479</a:t>
            </a:r>
            <a:r>
              <a:rPr lang="zh-CN" altLang="zh-CN" dirty="0" smtClean="0">
                <a:latin typeface="楷体" panose="02010609060101010101" pitchFamily="49" charset="-122"/>
                <a:ea typeface="楷体" panose="02010609060101010101" pitchFamily="49" charset="-122"/>
              </a:rPr>
              <a:t>种</a:t>
            </a:r>
            <a:r>
              <a:rPr lang="zh-CN" altLang="en-US" dirty="0" smtClean="0">
                <a:latin typeface="楷体" panose="02010609060101010101" pitchFamily="49" charset="-122"/>
                <a:ea typeface="楷体" panose="02010609060101010101" pitchFamily="49" charset="-122"/>
              </a:rPr>
              <a:t>。</a:t>
            </a:r>
            <a:endParaRPr lang="en-US" altLang="zh-CN" dirty="0" smtClean="0">
              <a:latin typeface="楷体" panose="02010609060101010101" pitchFamily="49" charset="-122"/>
              <a:ea typeface="楷体" panose="02010609060101010101" pitchFamily="49" charset="-122"/>
            </a:endParaRPr>
          </a:p>
          <a:p>
            <a:pPr marL="285750" lvl="0" indent="-285750">
              <a:lnSpc>
                <a:spcPct val="200000"/>
              </a:lnSpc>
              <a:spcBef>
                <a:spcPts val="1200"/>
              </a:spcBef>
              <a:spcAft>
                <a:spcPts val="1200"/>
              </a:spcAft>
              <a:buFont typeface="Wingdings" panose="05000000000000000000" pitchFamily="2" charset="2"/>
              <a:buChar char="ü"/>
              <a:defRPr/>
            </a:pPr>
            <a:r>
              <a:rPr lang="zh-CN" altLang="zh-CN" sz="2000" dirty="0">
                <a:latin typeface="楷体" panose="02010609060101010101" pitchFamily="49" charset="-122"/>
                <a:ea typeface="楷体" panose="02010609060101010101" pitchFamily="49" charset="-122"/>
              </a:rPr>
              <a:t>《危险废物鉴别标准》（</a:t>
            </a:r>
            <a:r>
              <a:rPr lang="en-US" altLang="zh-CN" dirty="0">
                <a:solidFill>
                  <a:prstClr val="black"/>
                </a:solidFill>
                <a:latin typeface="Arial" panose="020B0604020202020204" pitchFamily="34" charset="0"/>
                <a:ea typeface="楷体" panose="02010609060101010101" pitchFamily="49" charset="-122"/>
                <a:cs typeface="Arial" panose="020B0604020202020204" pitchFamily="34" charset="0"/>
              </a:rPr>
              <a:t>GB5085.7-2019</a:t>
            </a:r>
            <a:r>
              <a:rPr lang="zh-CN" altLang="zh-CN" sz="2000" dirty="0">
                <a:latin typeface="楷体" panose="02010609060101010101" pitchFamily="49" charset="-122"/>
                <a:ea typeface="楷体" panose="02010609060101010101" pitchFamily="49" charset="-122"/>
              </a:rPr>
              <a:t>）及《危险废物鉴别技术规范》（</a:t>
            </a:r>
            <a:r>
              <a:rPr lang="en-US" altLang="zh-CN" dirty="0">
                <a:solidFill>
                  <a:prstClr val="black"/>
                </a:solidFill>
                <a:latin typeface="Arial" panose="020B0604020202020204" pitchFamily="34" charset="0"/>
                <a:ea typeface="楷体" panose="02010609060101010101" pitchFamily="49" charset="-122"/>
                <a:cs typeface="Arial" panose="020B0604020202020204" pitchFamily="34" charset="0"/>
              </a:rPr>
              <a:t>HJ298-2019</a:t>
            </a:r>
            <a:r>
              <a:rPr lang="zh-CN" altLang="zh-CN" sz="2000" dirty="0" smtClean="0">
                <a:latin typeface="楷体" panose="02010609060101010101" pitchFamily="49" charset="-122"/>
                <a:ea typeface="楷体" panose="02010609060101010101" pitchFamily="49" charset="-122"/>
              </a:rPr>
              <a:t>）</a:t>
            </a:r>
            <a:endParaRPr lang="en-US" altLang="zh-CN" sz="2000" dirty="0" smtClean="0">
              <a:latin typeface="楷体" panose="02010609060101010101" pitchFamily="49" charset="-122"/>
              <a:ea typeface="楷体" panose="02010609060101010101" pitchFamily="49" charset="-122"/>
            </a:endParaRPr>
          </a:p>
          <a:p>
            <a:pPr marL="285750" indent="-285750">
              <a:lnSpc>
                <a:spcPct val="200000"/>
              </a:lnSpc>
              <a:spcBef>
                <a:spcPts val="1200"/>
              </a:spcBef>
              <a:spcAft>
                <a:spcPts val="1200"/>
              </a:spcAft>
              <a:buFont typeface="Wingdings" panose="05000000000000000000" pitchFamily="2" charset="2"/>
              <a:buChar char="l"/>
              <a:defRPr/>
            </a:pPr>
            <a:r>
              <a:rPr lang="zh-CN" altLang="en-US" dirty="0">
                <a:solidFill>
                  <a:prstClr val="black"/>
                </a:solidFill>
                <a:latin typeface="楷体" panose="02010609060101010101" pitchFamily="49" charset="-122"/>
                <a:ea typeface="楷体" panose="02010609060101010101" pitchFamily="49" charset="-122"/>
              </a:rPr>
              <a:t>“危废”管理的环节：</a:t>
            </a:r>
            <a:r>
              <a:rPr lang="zh-CN" altLang="zh-CN" dirty="0">
                <a:latin typeface="楷体" panose="02010609060101010101" pitchFamily="49" charset="-122"/>
                <a:ea typeface="楷体" panose="02010609060101010101" pitchFamily="49" charset="-122"/>
              </a:rPr>
              <a:t>产生、运输及处置</a:t>
            </a:r>
            <a:endParaRPr lang="en-US" altLang="zh-CN" dirty="0">
              <a:latin typeface="楷体" panose="02010609060101010101" pitchFamily="49" charset="-122"/>
              <a:ea typeface="楷体" panose="02010609060101010101" pitchFamily="49" charset="-122"/>
            </a:endParaRPr>
          </a:p>
          <a:p>
            <a:pPr lvl="0">
              <a:lnSpc>
                <a:spcPct val="200000"/>
              </a:lnSpc>
              <a:spcBef>
                <a:spcPts val="1200"/>
              </a:spcBef>
              <a:spcAft>
                <a:spcPts val="1200"/>
              </a:spcAft>
              <a:defRPr/>
            </a:pPr>
            <a:endParaRPr kumimoji="0" lang="en-US" altLang="zh-CN" sz="1600" b="0"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cs typeface="+mn-cs"/>
            </a:endParaRPr>
          </a:p>
          <a:p>
            <a:pPr marL="285750" marR="0" lvl="0" indent="-285750" algn="l" defTabSz="914400" rtl="0" eaLnBrk="1" fontAlgn="auto" latinLnBrk="0" hangingPunct="1">
              <a:lnSpc>
                <a:spcPct val="200000"/>
              </a:lnSpc>
              <a:spcBef>
                <a:spcPts val="1200"/>
              </a:spcBef>
              <a:spcAft>
                <a:spcPts val="1200"/>
              </a:spcAft>
              <a:buClrTx/>
              <a:buSzTx/>
              <a:buFont typeface="Wingdings" panose="05000000000000000000" pitchFamily="2" charset="2"/>
              <a:buChar char="l"/>
              <a:defRPr/>
            </a:pPr>
            <a:endParaRPr kumimoji="0" lang="en-US" altLang="zh-CN" sz="1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p:txBody>
      </p:sp>
      <p:sp>
        <p:nvSpPr>
          <p:cNvPr id="3" name="灯片编号占位符 2"/>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9"/>
            <a:ext cx="12192000" cy="4663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9" name="表格 8"/>
          <p:cNvGraphicFramePr>
            <a:graphicFrameLocks noGrp="1"/>
          </p:cNvGraphicFramePr>
          <p:nvPr/>
        </p:nvGraphicFramePr>
        <p:xfrm>
          <a:off x="1578543" y="1735264"/>
          <a:ext cx="9288380" cy="4660900"/>
        </p:xfrm>
        <a:graphic>
          <a:graphicData uri="http://schemas.openxmlformats.org/drawingml/2006/table">
            <a:tbl>
              <a:tblPr firstRow="1" bandRow="1">
                <a:tableStyleId>{5C22544A-7EE6-4342-B048-85BDC9FD1C3A}</a:tableStyleId>
              </a:tblPr>
              <a:tblGrid>
                <a:gridCol w="4644190"/>
                <a:gridCol w="4644190"/>
              </a:tblGrid>
              <a:tr h="370840">
                <a:tc>
                  <a:txBody>
                    <a:bodyPr/>
                    <a:lstStyle/>
                    <a:p>
                      <a:r>
                        <a:rPr lang="zh-CN" altLang="en-US" dirty="0" smtClean="0">
                          <a:latin typeface="楷体" panose="02010609060101010101" pitchFamily="49" charset="-122"/>
                          <a:ea typeface="楷体" panose="02010609060101010101" pitchFamily="49" charset="-122"/>
                        </a:rPr>
                        <a:t>                名  称</a:t>
                      </a:r>
                      <a:endParaRPr lang="zh-CN" altLang="en-US" dirty="0">
                        <a:latin typeface="楷体" panose="02010609060101010101" pitchFamily="49" charset="-122"/>
                        <a:ea typeface="楷体" panose="02010609060101010101" pitchFamily="49" charset="-122"/>
                      </a:endParaRPr>
                    </a:p>
                  </a:txBody>
                  <a:tcPr/>
                </a:tc>
                <a:tc>
                  <a:txBody>
                    <a:bodyPr/>
                    <a:lstStyle/>
                    <a:p>
                      <a:r>
                        <a:rPr lang="en-US" altLang="zh-CN" dirty="0" smtClean="0">
                          <a:latin typeface="楷体" panose="02010609060101010101" pitchFamily="49" charset="-122"/>
                          <a:ea typeface="楷体" panose="02010609060101010101" pitchFamily="49" charset="-122"/>
                        </a:rPr>
                        <a:t>              </a:t>
                      </a:r>
                      <a:r>
                        <a:rPr lang="en-US" altLang="zh-CN" baseline="0" dirty="0" smtClean="0">
                          <a:latin typeface="楷体" panose="02010609060101010101" pitchFamily="49" charset="-122"/>
                          <a:ea typeface="楷体" panose="02010609060101010101" pitchFamily="49" charset="-122"/>
                        </a:rPr>
                        <a:t> </a:t>
                      </a:r>
                      <a:r>
                        <a:rPr lang="zh-CN" altLang="en-US" dirty="0" smtClean="0">
                          <a:latin typeface="楷体" panose="02010609060101010101" pitchFamily="49" charset="-122"/>
                          <a:ea typeface="楷体" panose="02010609060101010101" pitchFamily="49" charset="-122"/>
                        </a:rPr>
                        <a:t>颁行时间</a:t>
                      </a:r>
                      <a:endParaRPr lang="zh-CN" altLang="en-US" dirty="0">
                        <a:latin typeface="楷体" panose="02010609060101010101" pitchFamily="49" charset="-122"/>
                        <a:ea typeface="楷体" panose="02010609060101010101" pitchFamily="49" charset="-122"/>
                      </a:endParaRPr>
                    </a:p>
                  </a:txBody>
                  <a:tcPr/>
                </a:tc>
              </a:tr>
              <a:tr h="370840">
                <a:tc>
                  <a:txBody>
                    <a:bodyPr/>
                    <a:lstStyle/>
                    <a:p>
                      <a:pPr algn="just">
                        <a:lnSpc>
                          <a:spcPts val="2500"/>
                        </a:lnSpc>
                        <a:spcAft>
                          <a:spcPts val="0"/>
                        </a:spcAft>
                      </a:pP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《固废污染</a:t>
                      </a:r>
                      <a:r>
                        <a:rPr lang="zh-CN" altLang="en-US" sz="1200" kern="100" dirty="0" smtClean="0">
                          <a:effectLst/>
                          <a:latin typeface="楷体" panose="02010609060101010101" pitchFamily="49" charset="-122"/>
                          <a:ea typeface="楷体" panose="02010609060101010101" pitchFamily="49" charset="-122"/>
                          <a:cs typeface="楷体" panose="02010609060101010101" pitchFamily="49" charset="-122"/>
                        </a:rPr>
                        <a:t>环境</a:t>
                      </a: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防治法》</a:t>
                      </a:r>
                      <a:r>
                        <a:rPr lang="zh-CN" altLang="en-US" sz="1200" kern="100" dirty="0" smtClean="0">
                          <a:effectLst/>
                          <a:latin typeface="楷体" panose="02010609060101010101" pitchFamily="49" charset="-122"/>
                          <a:ea typeface="楷体" panose="02010609060101010101" pitchFamily="49" charset="-122"/>
                          <a:cs typeface="楷体" panose="02010609060101010101" pitchFamily="49" charset="-122"/>
                        </a:rPr>
                        <a:t>（</a:t>
                      </a:r>
                      <a:r>
                        <a:rPr lang="en-US" altLang="zh-CN" sz="1200" kern="1200" dirty="0" smtClean="0">
                          <a:solidFill>
                            <a:prstClr val="black"/>
                          </a:solidFill>
                          <a:latin typeface="Arial" panose="020B0604020202020204" pitchFamily="34" charset="0"/>
                          <a:ea typeface="楷体" panose="02010609060101010101" pitchFamily="49" charset="-122"/>
                          <a:cs typeface="Arial" panose="020B0604020202020204" pitchFamily="34" charset="0"/>
                        </a:rPr>
                        <a:t>2020</a:t>
                      </a:r>
                      <a:r>
                        <a:rPr lang="zh-CN" altLang="en-US" sz="1200" kern="100" dirty="0" smtClean="0">
                          <a:effectLst/>
                          <a:latin typeface="楷体" panose="02010609060101010101" pitchFamily="49" charset="-122"/>
                          <a:ea typeface="楷体" panose="02010609060101010101" pitchFamily="49" charset="-122"/>
                          <a:cs typeface="楷体" panose="02010609060101010101" pitchFamily="49" charset="-122"/>
                        </a:rPr>
                        <a:t>修订版）</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200" kern="1200" dirty="0" smtClean="0">
                          <a:solidFill>
                            <a:prstClr val="black"/>
                          </a:solidFill>
                          <a:latin typeface="Arial" panose="020B0604020202020204" pitchFamily="34" charset="0"/>
                          <a:ea typeface="楷体" panose="02010609060101010101" pitchFamily="49" charset="-122"/>
                          <a:cs typeface="Arial" panose="020B0604020202020204" pitchFamily="34" charset="0"/>
                        </a:rPr>
                        <a:t>2020</a:t>
                      </a:r>
                      <a:r>
                        <a:rPr lang="zh-CN" sz="1200" kern="1200" dirty="0" smtClean="0">
                          <a:solidFill>
                            <a:prstClr val="black"/>
                          </a:solidFill>
                          <a:latin typeface="Arial" panose="020B0604020202020204" pitchFamily="34" charset="0"/>
                          <a:ea typeface="楷体" panose="02010609060101010101" pitchFamily="49" charset="-122"/>
                          <a:cs typeface="Arial" panose="020B0604020202020204" pitchFamily="34" charset="0"/>
                        </a:rPr>
                        <a:t>年</a:t>
                      </a:r>
                      <a:r>
                        <a:rPr lang="en-US" altLang="zh-CN" sz="1200" kern="1200" dirty="0" smtClean="0">
                          <a:solidFill>
                            <a:prstClr val="black"/>
                          </a:solidFill>
                          <a:latin typeface="Arial" panose="020B0604020202020204" pitchFamily="34" charset="0"/>
                          <a:ea typeface="楷体" panose="02010609060101010101" pitchFamily="49" charset="-122"/>
                          <a:cs typeface="Arial" panose="020B0604020202020204" pitchFamily="34" charset="0"/>
                        </a:rPr>
                        <a:t>4</a:t>
                      </a: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月</a:t>
                      </a:r>
                      <a:r>
                        <a:rPr lang="en-US" altLang="zh-CN" sz="1200" kern="1200" dirty="0" smtClean="0">
                          <a:solidFill>
                            <a:prstClr val="black"/>
                          </a:solidFill>
                          <a:latin typeface="Arial" panose="020B0604020202020204" pitchFamily="34" charset="0"/>
                          <a:ea typeface="楷体" panose="02010609060101010101" pitchFamily="49" charset="-122"/>
                          <a:cs typeface="Arial" panose="020B0604020202020204" pitchFamily="34" charset="0"/>
                        </a:rPr>
                        <a:t>29</a:t>
                      </a: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日</a:t>
                      </a:r>
                      <a:r>
                        <a:rPr lang="zh-CN" sz="1200" kern="100" dirty="0">
                          <a:effectLst/>
                          <a:latin typeface="楷体" panose="02010609060101010101" pitchFamily="49" charset="-122"/>
                          <a:ea typeface="楷体" panose="02010609060101010101" pitchFamily="49" charset="-122"/>
                          <a:cs typeface="楷体" panose="02010609060101010101" pitchFamily="49" charset="-122"/>
                        </a:rPr>
                        <a:t>公布</a:t>
                      </a: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a:t>
                      </a:r>
                      <a:r>
                        <a:rPr lang="en-US" altLang="zh-CN" sz="1200" kern="1200" dirty="0" smtClean="0">
                          <a:solidFill>
                            <a:prstClr val="black"/>
                          </a:solidFill>
                          <a:latin typeface="Arial" panose="020B0604020202020204" pitchFamily="34" charset="0"/>
                          <a:ea typeface="楷体" panose="02010609060101010101" pitchFamily="49" charset="-122"/>
                          <a:cs typeface="Arial" panose="020B0604020202020204" pitchFamily="34" charset="0"/>
                        </a:rPr>
                        <a:t>9</a:t>
                      </a:r>
                      <a:r>
                        <a:rPr lang="zh-CN" altLang="en-US" sz="1200" kern="100" dirty="0" smtClean="0">
                          <a:effectLst/>
                          <a:latin typeface="楷体" panose="02010609060101010101" pitchFamily="49" charset="-122"/>
                          <a:ea typeface="楷体" panose="02010609060101010101" pitchFamily="49" charset="-122"/>
                          <a:cs typeface="楷体" panose="02010609060101010101" pitchFamily="49" charset="-122"/>
                        </a:rPr>
                        <a:t>月</a:t>
                      </a:r>
                      <a:r>
                        <a:rPr lang="en-US" altLang="zh-CN" sz="1200" kern="1200" dirty="0" smtClean="0">
                          <a:solidFill>
                            <a:prstClr val="black"/>
                          </a:solidFill>
                          <a:latin typeface="Arial" panose="020B0604020202020204" pitchFamily="34" charset="0"/>
                          <a:ea typeface="楷体" panose="02010609060101010101" pitchFamily="49" charset="-122"/>
                          <a:cs typeface="Arial" panose="020B0604020202020204" pitchFamily="34" charset="0"/>
                        </a:rPr>
                        <a:t>1</a:t>
                      </a:r>
                      <a:r>
                        <a:rPr lang="zh-CN" altLang="en-US" sz="1200" kern="100" dirty="0" smtClean="0">
                          <a:effectLst/>
                          <a:latin typeface="楷体" panose="02010609060101010101" pitchFamily="49" charset="-122"/>
                          <a:ea typeface="楷体" panose="02010609060101010101" pitchFamily="49" charset="-122"/>
                          <a:cs typeface="楷体" panose="02010609060101010101" pitchFamily="49" charset="-122"/>
                        </a:rPr>
                        <a:t>日</a:t>
                      </a: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实施</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r>
              <a:tr h="370840">
                <a:tc>
                  <a:txBody>
                    <a:bodyPr/>
                    <a:lstStyle/>
                    <a:p>
                      <a:pPr algn="just">
                        <a:lnSpc>
                          <a:spcPts val="2500"/>
                        </a:lnSpc>
                        <a:spcAft>
                          <a:spcPts val="0"/>
                        </a:spcAft>
                      </a:pPr>
                      <a:r>
                        <a:rPr lang="zh-CN" sz="1200" kern="100" dirty="0">
                          <a:effectLst/>
                          <a:latin typeface="楷体" panose="02010609060101010101" pitchFamily="49" charset="-122"/>
                          <a:ea typeface="楷体" panose="02010609060101010101" pitchFamily="49" charset="-122"/>
                          <a:cs typeface="楷体" panose="02010609060101010101" pitchFamily="49" charset="-122"/>
                        </a:rPr>
                        <a:t>《危险废物经营许可证管理办法》</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2016</a:t>
                      </a:r>
                      <a:r>
                        <a:rPr lang="zh-CN"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年</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月</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6</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日公布、同日实施</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r>
              <a:tr h="370840">
                <a:tc>
                  <a:txBody>
                    <a:bodyPr/>
                    <a:lstStyle/>
                    <a:p>
                      <a:pPr algn="just">
                        <a:lnSpc>
                          <a:spcPts val="2500"/>
                        </a:lnSpc>
                        <a:spcAft>
                          <a:spcPts val="0"/>
                        </a:spcAft>
                      </a:pPr>
                      <a:r>
                        <a:rPr lang="zh-CN" sz="1200" kern="100" dirty="0">
                          <a:effectLst/>
                          <a:latin typeface="楷体" panose="02010609060101010101" pitchFamily="49" charset="-122"/>
                          <a:ea typeface="楷体" panose="02010609060101010101" pitchFamily="49" charset="-122"/>
                          <a:cs typeface="楷体" panose="02010609060101010101" pitchFamily="49" charset="-122"/>
                        </a:rPr>
                        <a:t>《医疗废物管理条例》</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2011</a:t>
                      </a:r>
                      <a:r>
                        <a:rPr lang="zh-CN"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年</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1</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月</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8</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日公布、同日实施</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r>
              <a:tr h="370840">
                <a:tc>
                  <a:txBody>
                    <a:bodyPr/>
                    <a:lstStyle/>
                    <a:p>
                      <a:pPr algn="just">
                        <a:lnSpc>
                          <a:spcPts val="2500"/>
                        </a:lnSpc>
                        <a:spcAft>
                          <a:spcPts val="0"/>
                        </a:spcAft>
                      </a:pP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《危险废物转移管理办法》</a:t>
                      </a:r>
                      <a:r>
                        <a:rPr lang="zh-CN" altLang="en-US" sz="1200" kern="100" dirty="0" smtClean="0">
                          <a:effectLst/>
                          <a:latin typeface="楷体" panose="02010609060101010101" pitchFamily="49" charset="-122"/>
                          <a:ea typeface="楷体" panose="02010609060101010101" pitchFamily="49" charset="-122"/>
                          <a:cs typeface="楷体" panose="02010609060101010101" pitchFamily="49" charset="-122"/>
                        </a:rPr>
                        <a:t>（</a:t>
                      </a:r>
                      <a:r>
                        <a:rPr lang="en-US" altLang="zh-CN" sz="1200" kern="1200" dirty="0" smtClean="0">
                          <a:solidFill>
                            <a:prstClr val="black"/>
                          </a:solidFill>
                          <a:latin typeface="Arial" panose="020B0604020202020204" pitchFamily="34" charset="0"/>
                          <a:ea typeface="楷体" panose="02010609060101010101" pitchFamily="49" charset="-122"/>
                          <a:cs typeface="Arial" panose="020B0604020202020204" pitchFamily="34" charset="0"/>
                        </a:rPr>
                        <a:t>2021</a:t>
                      </a:r>
                      <a:r>
                        <a:rPr lang="zh-CN" altLang="en-US" sz="1200" kern="100" dirty="0" smtClean="0">
                          <a:effectLst/>
                          <a:latin typeface="楷体" panose="02010609060101010101" pitchFamily="49" charset="-122"/>
                          <a:ea typeface="楷体" panose="02010609060101010101" pitchFamily="49" charset="-122"/>
                          <a:cs typeface="楷体" panose="02010609060101010101" pitchFamily="49" charset="-122"/>
                        </a:rPr>
                        <a:t>）</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altLang="zh-CN" sz="1200" kern="1200" dirty="0" smtClean="0">
                          <a:solidFill>
                            <a:prstClr val="black"/>
                          </a:solidFill>
                          <a:latin typeface="Arial" panose="020B0604020202020204" pitchFamily="34" charset="0"/>
                          <a:ea typeface="楷体" panose="02010609060101010101" pitchFamily="49" charset="-122"/>
                          <a:cs typeface="Arial" panose="020B0604020202020204" pitchFamily="34" charset="0"/>
                        </a:rPr>
                        <a:t>2021</a:t>
                      </a:r>
                      <a:r>
                        <a:rPr lang="zh-CN" sz="1200" kern="1200" dirty="0" smtClean="0">
                          <a:solidFill>
                            <a:prstClr val="black"/>
                          </a:solidFill>
                          <a:latin typeface="Arial" panose="020B0604020202020204" pitchFamily="34" charset="0"/>
                          <a:ea typeface="楷体" panose="02010609060101010101" pitchFamily="49" charset="-122"/>
                          <a:cs typeface="Arial" panose="020B0604020202020204" pitchFamily="34" charset="0"/>
                        </a:rPr>
                        <a:t>年</a:t>
                      </a:r>
                      <a:r>
                        <a:rPr lang="en-US" altLang="zh-CN" sz="1200" kern="1200" dirty="0" smtClean="0">
                          <a:solidFill>
                            <a:prstClr val="black"/>
                          </a:solidFill>
                          <a:latin typeface="Arial" panose="020B0604020202020204" pitchFamily="34" charset="0"/>
                          <a:ea typeface="楷体" panose="02010609060101010101" pitchFamily="49" charset="-122"/>
                          <a:cs typeface="Arial" panose="020B0604020202020204" pitchFamily="34" charset="0"/>
                        </a:rPr>
                        <a:t>11</a:t>
                      </a: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月</a:t>
                      </a:r>
                      <a:r>
                        <a:rPr lang="en-US" altLang="zh-CN" sz="1200" kern="1200" dirty="0" smtClean="0">
                          <a:solidFill>
                            <a:prstClr val="black"/>
                          </a:solidFill>
                          <a:latin typeface="Arial" panose="020B0604020202020204" pitchFamily="34" charset="0"/>
                          <a:ea typeface="楷体" panose="02010609060101010101" pitchFamily="49" charset="-122"/>
                          <a:cs typeface="Arial" panose="020B0604020202020204" pitchFamily="34" charset="0"/>
                        </a:rPr>
                        <a:t>30</a:t>
                      </a: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日</a:t>
                      </a:r>
                      <a:r>
                        <a:rPr lang="zh-CN" sz="1200" kern="100" dirty="0">
                          <a:effectLst/>
                          <a:latin typeface="楷体" panose="02010609060101010101" pitchFamily="49" charset="-122"/>
                          <a:ea typeface="楷体" panose="02010609060101010101" pitchFamily="49" charset="-122"/>
                          <a:cs typeface="楷体" panose="02010609060101010101" pitchFamily="49" charset="-122"/>
                        </a:rPr>
                        <a:t>公布</a:t>
                      </a: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a:t>
                      </a:r>
                      <a:r>
                        <a:rPr lang="en-US" altLang="zh-CN" sz="1200" kern="1200" dirty="0" smtClean="0">
                          <a:solidFill>
                            <a:prstClr val="black"/>
                          </a:solidFill>
                          <a:latin typeface="Arial" panose="020B0604020202020204" pitchFamily="34" charset="0"/>
                          <a:ea typeface="楷体" panose="02010609060101010101" pitchFamily="49" charset="-122"/>
                          <a:cs typeface="Arial" panose="020B0604020202020204" pitchFamily="34" charset="0"/>
                        </a:rPr>
                        <a:t>2022</a:t>
                      </a:r>
                      <a:r>
                        <a:rPr lang="zh-CN" altLang="en-US" sz="1200" kern="100" dirty="0" smtClean="0">
                          <a:effectLst/>
                          <a:latin typeface="楷体" panose="02010609060101010101" pitchFamily="49" charset="-122"/>
                          <a:ea typeface="楷体" panose="02010609060101010101" pitchFamily="49" charset="-122"/>
                          <a:cs typeface="楷体" panose="02010609060101010101" pitchFamily="49" charset="-122"/>
                        </a:rPr>
                        <a:t>年</a:t>
                      </a:r>
                      <a:r>
                        <a:rPr lang="en-US" sz="1200" kern="1200" dirty="0" smtClean="0">
                          <a:solidFill>
                            <a:prstClr val="black"/>
                          </a:solidFill>
                          <a:latin typeface="Arial" panose="020B0604020202020204" pitchFamily="34" charset="0"/>
                          <a:ea typeface="楷体" panose="02010609060101010101" pitchFamily="49" charset="-122"/>
                          <a:cs typeface="Arial" panose="020B0604020202020204" pitchFamily="34" charset="0"/>
                        </a:rPr>
                        <a:t>1</a:t>
                      </a: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月</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1</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日实施</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r>
              <a:tr h="256919">
                <a:tc>
                  <a:txBody>
                    <a:bodyPr/>
                    <a:lstStyle/>
                    <a:p>
                      <a:pPr algn="l">
                        <a:spcAft>
                          <a:spcPts val="0"/>
                        </a:spcAft>
                      </a:pPr>
                      <a:r>
                        <a:rPr lang="zh-CN" sz="1200" kern="0" dirty="0">
                          <a:solidFill>
                            <a:srgbClr val="000000"/>
                          </a:solidFill>
                          <a:effectLst/>
                          <a:latin typeface="楷体" panose="02010609060101010101" pitchFamily="49" charset="-122"/>
                          <a:ea typeface="楷体" panose="02010609060101010101" pitchFamily="49" charset="-122"/>
                          <a:cs typeface="楷体" panose="02010609060101010101" pitchFamily="49" charset="-122"/>
                        </a:rPr>
                        <a:t>《建设项目危险废物环境影响评价指南》 </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2017</a:t>
                      </a:r>
                      <a:r>
                        <a:rPr lang="zh-CN" sz="1200" kern="100" dirty="0">
                          <a:effectLst/>
                          <a:latin typeface="楷体" panose="02010609060101010101" pitchFamily="49" charset="-122"/>
                          <a:ea typeface="楷体" panose="02010609060101010101" pitchFamily="49" charset="-122"/>
                          <a:cs typeface="楷体" panose="02010609060101010101" pitchFamily="49" charset="-122"/>
                        </a:rPr>
                        <a:t>年</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8</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月</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29</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日公布，同年</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10</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月</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1</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日实施</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r>
              <a:tr h="370840">
                <a:tc>
                  <a:txBody>
                    <a:bodyPr/>
                    <a:lstStyle/>
                    <a:p>
                      <a:pPr algn="just">
                        <a:lnSpc>
                          <a:spcPts val="2500"/>
                        </a:lnSpc>
                        <a:spcAft>
                          <a:spcPts val="0"/>
                        </a:spcAft>
                      </a:pPr>
                      <a:r>
                        <a:rPr lang="zh-CN" sz="1200" kern="100" dirty="0">
                          <a:effectLst/>
                          <a:latin typeface="楷体" panose="02010609060101010101" pitchFamily="49" charset="-122"/>
                          <a:ea typeface="楷体" panose="02010609060101010101" pitchFamily="49" charset="-122"/>
                          <a:cs typeface="楷体" panose="02010609060101010101" pitchFamily="49" charset="-122"/>
                        </a:rPr>
                        <a:t>《危险废物产生单位管理计划制定指南》</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2016</a:t>
                      </a:r>
                      <a:r>
                        <a:rPr lang="zh-CN"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年</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1</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月</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25</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日公布，同日实施</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r>
              <a:tr h="370840">
                <a:tc>
                  <a:txBody>
                    <a:bodyPr/>
                    <a:lstStyle/>
                    <a:p>
                      <a:pPr algn="just">
                        <a:lnSpc>
                          <a:spcPts val="2500"/>
                        </a:lnSpc>
                        <a:spcAft>
                          <a:spcPts val="0"/>
                        </a:spcAft>
                      </a:pPr>
                      <a:r>
                        <a:rPr lang="zh-CN" sz="1200" kern="100" dirty="0">
                          <a:effectLst/>
                          <a:latin typeface="楷体" panose="02010609060101010101" pitchFamily="49" charset="-122"/>
                          <a:ea typeface="楷体" panose="02010609060101010101" pitchFamily="49" charset="-122"/>
                          <a:cs typeface="楷体" panose="02010609060101010101" pitchFamily="49" charset="-122"/>
                        </a:rPr>
                        <a:t>《危险废物规范化管理指标体系》</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2015</a:t>
                      </a:r>
                      <a:r>
                        <a:rPr lang="zh-CN" sz="1200" kern="100" dirty="0">
                          <a:effectLst/>
                          <a:latin typeface="楷体" panose="02010609060101010101" pitchFamily="49" charset="-122"/>
                          <a:ea typeface="楷体" panose="02010609060101010101" pitchFamily="49" charset="-122"/>
                          <a:cs typeface="楷体" panose="02010609060101010101" pitchFamily="49" charset="-122"/>
                        </a:rPr>
                        <a:t>年</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10</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月</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21</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日公布，</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2016</a:t>
                      </a:r>
                      <a:r>
                        <a:rPr lang="zh-CN" sz="1200" kern="100" dirty="0">
                          <a:effectLst/>
                          <a:latin typeface="楷体" panose="02010609060101010101" pitchFamily="49" charset="-122"/>
                          <a:ea typeface="楷体" panose="02010609060101010101" pitchFamily="49" charset="-122"/>
                          <a:cs typeface="楷体" panose="02010609060101010101" pitchFamily="49" charset="-122"/>
                        </a:rPr>
                        <a:t>年</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1</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月</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1</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日实施</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r>
              <a:tr h="370840">
                <a:tc>
                  <a:txBody>
                    <a:bodyPr/>
                    <a:lstStyle/>
                    <a:p>
                      <a:pPr algn="just">
                        <a:lnSpc>
                          <a:spcPts val="2500"/>
                        </a:lnSpc>
                        <a:spcAft>
                          <a:spcPts val="0"/>
                        </a:spcAft>
                      </a:pPr>
                      <a:r>
                        <a:rPr lang="zh-CN" sz="1200" kern="100">
                          <a:effectLst/>
                          <a:latin typeface="楷体" panose="02010609060101010101" pitchFamily="49" charset="-122"/>
                          <a:ea typeface="楷体" panose="02010609060101010101" pitchFamily="49" charset="-122"/>
                          <a:cs typeface="楷体" panose="02010609060101010101" pitchFamily="49" charset="-122"/>
                        </a:rPr>
                        <a:t>《“十三五”全国危险废物规范化管理督查考核工作方案》</a:t>
                      </a:r>
                      <a:endParaRPr lang="zh-CN" sz="105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2017</a:t>
                      </a:r>
                      <a:r>
                        <a:rPr lang="zh-CN"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年</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4</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月</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27</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日公布，同日实施</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r>
              <a:tr h="370840">
                <a:tc>
                  <a:txBody>
                    <a:bodyPr/>
                    <a:lstStyle/>
                    <a:p>
                      <a:pPr algn="just">
                        <a:lnSpc>
                          <a:spcPts val="2500"/>
                        </a:lnSpc>
                        <a:spcAft>
                          <a:spcPts val="0"/>
                        </a:spcAft>
                      </a:pPr>
                      <a:r>
                        <a:rPr lang="zh-CN" sz="1200" kern="100" dirty="0">
                          <a:effectLst/>
                          <a:latin typeface="楷体" panose="02010609060101010101" pitchFamily="49" charset="-122"/>
                          <a:ea typeface="楷体" panose="02010609060101010101" pitchFamily="49" charset="-122"/>
                          <a:cs typeface="楷体" panose="02010609060101010101" pitchFamily="49" charset="-122"/>
                        </a:rPr>
                        <a:t>《危险废物焚烧污染控制标准》（</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GB18484</a:t>
                      </a:r>
                      <a:r>
                        <a:rPr lang="zh-CN" sz="1200" kern="100" dirty="0">
                          <a:effectLst/>
                          <a:latin typeface="楷体" panose="02010609060101010101" pitchFamily="49" charset="-122"/>
                          <a:ea typeface="楷体" panose="02010609060101010101" pitchFamily="49" charset="-122"/>
                          <a:cs typeface="楷体" panose="02010609060101010101" pitchFamily="49" charset="-122"/>
                        </a:rPr>
                        <a:t>）</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2001</a:t>
                      </a:r>
                      <a:r>
                        <a:rPr lang="zh-CN"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年</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11</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月</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12</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日发布，</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2002</a:t>
                      </a:r>
                      <a:r>
                        <a:rPr lang="zh-CN" sz="1200" kern="100" dirty="0">
                          <a:effectLst/>
                          <a:latin typeface="楷体" panose="02010609060101010101" pitchFamily="49" charset="-122"/>
                          <a:ea typeface="楷体" panose="02010609060101010101" pitchFamily="49" charset="-122"/>
                          <a:cs typeface="楷体" panose="02010609060101010101" pitchFamily="49" charset="-122"/>
                        </a:rPr>
                        <a:t>年</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1</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月</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1</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日实施</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r>
              <a:tr h="370840">
                <a:tc>
                  <a:txBody>
                    <a:bodyPr/>
                    <a:lstStyle/>
                    <a:p>
                      <a:pPr algn="just">
                        <a:lnSpc>
                          <a:spcPts val="2500"/>
                        </a:lnSpc>
                        <a:spcAft>
                          <a:spcPts val="0"/>
                        </a:spcAft>
                      </a:pPr>
                      <a:r>
                        <a:rPr lang="zh-CN" sz="1200" kern="100" dirty="0">
                          <a:effectLst/>
                          <a:latin typeface="楷体" panose="02010609060101010101" pitchFamily="49" charset="-122"/>
                          <a:ea typeface="楷体" panose="02010609060101010101" pitchFamily="49" charset="-122"/>
                          <a:cs typeface="楷体" panose="02010609060101010101" pitchFamily="49" charset="-122"/>
                        </a:rPr>
                        <a:t>《危险废物贮存污染控制标准》（</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GB18597</a:t>
                      </a:r>
                      <a:r>
                        <a:rPr lang="zh-CN" sz="1200" kern="100" dirty="0">
                          <a:effectLst/>
                          <a:latin typeface="楷体" panose="02010609060101010101" pitchFamily="49" charset="-122"/>
                          <a:ea typeface="楷体" panose="02010609060101010101" pitchFamily="49" charset="-122"/>
                          <a:cs typeface="楷体" panose="02010609060101010101" pitchFamily="49" charset="-122"/>
                        </a:rPr>
                        <a:t>）</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2001</a:t>
                      </a:r>
                      <a:r>
                        <a:rPr lang="zh-CN"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年</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12</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月</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28</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日公布，</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2002</a:t>
                      </a:r>
                      <a:r>
                        <a:rPr lang="zh-CN" sz="1200" kern="100" dirty="0">
                          <a:effectLst/>
                          <a:latin typeface="楷体" panose="02010609060101010101" pitchFamily="49" charset="-122"/>
                          <a:ea typeface="楷体" panose="02010609060101010101" pitchFamily="49" charset="-122"/>
                          <a:cs typeface="楷体" panose="02010609060101010101" pitchFamily="49" charset="-122"/>
                        </a:rPr>
                        <a:t>年</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7</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月</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1</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日实施，</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2013</a:t>
                      </a:r>
                      <a:r>
                        <a:rPr lang="zh-CN" sz="1200" kern="100" dirty="0">
                          <a:effectLst/>
                          <a:latin typeface="楷体" panose="02010609060101010101" pitchFamily="49" charset="-122"/>
                          <a:ea typeface="楷体" panose="02010609060101010101" pitchFamily="49" charset="-122"/>
                          <a:cs typeface="楷体" panose="02010609060101010101" pitchFamily="49" charset="-122"/>
                        </a:rPr>
                        <a:t>年修订。</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r>
              <a:tr h="370840">
                <a:tc>
                  <a:txBody>
                    <a:bodyPr/>
                    <a:lstStyle/>
                    <a:p>
                      <a:pPr algn="just">
                        <a:lnSpc>
                          <a:spcPts val="2500"/>
                        </a:lnSpc>
                        <a:spcAft>
                          <a:spcPts val="0"/>
                        </a:spcAft>
                      </a:pPr>
                      <a:r>
                        <a:rPr lang="zh-CN" sz="1200" kern="100" dirty="0">
                          <a:effectLst/>
                          <a:latin typeface="楷体" panose="02010609060101010101" pitchFamily="49" charset="-122"/>
                          <a:ea typeface="楷体" panose="02010609060101010101" pitchFamily="49" charset="-122"/>
                          <a:cs typeface="楷体" panose="02010609060101010101" pitchFamily="49" charset="-122"/>
                        </a:rPr>
                        <a:t>《危险废物填埋污染控制标准》（</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GB18598</a:t>
                      </a:r>
                      <a:r>
                        <a:rPr lang="zh-CN" sz="1200" kern="100" dirty="0">
                          <a:effectLst/>
                          <a:latin typeface="楷体" panose="02010609060101010101" pitchFamily="49" charset="-122"/>
                          <a:ea typeface="楷体" panose="02010609060101010101" pitchFamily="49" charset="-122"/>
                          <a:cs typeface="楷体" panose="02010609060101010101" pitchFamily="49" charset="-122"/>
                        </a:rPr>
                        <a:t>）</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2001</a:t>
                      </a:r>
                      <a:r>
                        <a:rPr lang="zh-CN"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年</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12</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月</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28</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日公布，</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2002</a:t>
                      </a:r>
                      <a:r>
                        <a:rPr lang="zh-CN" sz="1200" kern="100" dirty="0">
                          <a:effectLst/>
                          <a:latin typeface="楷体" panose="02010609060101010101" pitchFamily="49" charset="-122"/>
                          <a:ea typeface="楷体" panose="02010609060101010101" pitchFamily="49" charset="-122"/>
                          <a:cs typeface="楷体" panose="02010609060101010101" pitchFamily="49" charset="-122"/>
                        </a:rPr>
                        <a:t>年</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7</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月</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1</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日实施，</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2019</a:t>
                      </a:r>
                      <a:r>
                        <a:rPr lang="zh-CN" sz="1200" kern="100" dirty="0">
                          <a:effectLst/>
                          <a:latin typeface="楷体" panose="02010609060101010101" pitchFamily="49" charset="-122"/>
                          <a:ea typeface="楷体" panose="02010609060101010101" pitchFamily="49" charset="-122"/>
                          <a:cs typeface="楷体" panose="02010609060101010101" pitchFamily="49" charset="-122"/>
                        </a:rPr>
                        <a:t>年</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9</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月</a:t>
                      </a:r>
                      <a:r>
                        <a:rPr lang="en-US" sz="1200" kern="1200" dirty="0">
                          <a:solidFill>
                            <a:prstClr val="black"/>
                          </a:solidFill>
                          <a:latin typeface="Arial" panose="020B0604020202020204" pitchFamily="34" charset="0"/>
                          <a:ea typeface="楷体" panose="02010609060101010101" pitchFamily="49" charset="-122"/>
                          <a:cs typeface="Arial" panose="020B0604020202020204" pitchFamily="34" charset="0"/>
                        </a:rPr>
                        <a:t>30</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日修订，</a:t>
                      </a:r>
                      <a:r>
                        <a:rPr lang="en-US" sz="1200" u="sng" kern="100" dirty="0">
                          <a:effectLst/>
                          <a:latin typeface="Arial" panose="020B0604020202020204" pitchFamily="34" charset="0"/>
                          <a:ea typeface="楷体" panose="02010609060101010101" pitchFamily="49" charset="-122"/>
                          <a:cs typeface="Arial" panose="020B0604020202020204" pitchFamily="34" charset="0"/>
                        </a:rPr>
                        <a:t>2020</a:t>
                      </a:r>
                      <a:r>
                        <a:rPr lang="zh-CN" sz="1200" u="sng" kern="100" dirty="0">
                          <a:effectLst/>
                          <a:latin typeface="楷体" panose="02010609060101010101" pitchFamily="49" charset="-122"/>
                          <a:ea typeface="楷体" panose="02010609060101010101" pitchFamily="49" charset="-122"/>
                          <a:cs typeface="楷体" panose="02010609060101010101" pitchFamily="49" charset="-122"/>
                        </a:rPr>
                        <a:t>年</a:t>
                      </a:r>
                      <a:r>
                        <a:rPr lang="en-US" sz="1200" u="sng" kern="100" dirty="0">
                          <a:effectLst/>
                          <a:latin typeface="Arial" panose="020B0604020202020204" pitchFamily="34" charset="0"/>
                          <a:ea typeface="楷体" panose="02010609060101010101" pitchFamily="49" charset="-122"/>
                          <a:cs typeface="Arial" panose="020B0604020202020204" pitchFamily="34" charset="0"/>
                        </a:rPr>
                        <a:t>6</a:t>
                      </a:r>
                      <a:r>
                        <a:rPr lang="zh-CN" sz="1200" u="sng" kern="100" dirty="0">
                          <a:effectLst/>
                          <a:latin typeface="楷体" panose="02010609060101010101" pitchFamily="49" charset="-122"/>
                          <a:ea typeface="楷体" panose="02010609060101010101" pitchFamily="49" charset="-122"/>
                          <a:cs typeface="楷体" panose="02010609060101010101" pitchFamily="49" charset="-122"/>
                        </a:rPr>
                        <a:t>月</a:t>
                      </a:r>
                      <a:r>
                        <a:rPr lang="en-US" sz="1200" u="sng" kern="100" dirty="0">
                          <a:solidFill>
                            <a:schemeClr val="dk1"/>
                          </a:solidFill>
                          <a:effectLst/>
                          <a:latin typeface="Arial" panose="020B0604020202020204" pitchFamily="34" charset="0"/>
                          <a:ea typeface="楷体" panose="02010609060101010101" pitchFamily="49" charset="-122"/>
                          <a:cs typeface="Arial" panose="020B0604020202020204" pitchFamily="34" charset="0"/>
                        </a:rPr>
                        <a:t>1</a:t>
                      </a:r>
                      <a:r>
                        <a:rPr lang="zh-CN" sz="1200" u="sng" kern="100" dirty="0">
                          <a:effectLst/>
                          <a:latin typeface="楷体" panose="02010609060101010101" pitchFamily="49" charset="-122"/>
                          <a:ea typeface="楷体" panose="02010609060101010101" pitchFamily="49" charset="-122"/>
                          <a:cs typeface="楷体" panose="02010609060101010101" pitchFamily="49" charset="-122"/>
                        </a:rPr>
                        <a:t>日实施</a:t>
                      </a:r>
                      <a:r>
                        <a:rPr lang="zh-CN" sz="1200" kern="100" dirty="0">
                          <a:effectLst/>
                          <a:latin typeface="楷体" panose="02010609060101010101" pitchFamily="49" charset="-122"/>
                          <a:ea typeface="楷体" panose="02010609060101010101" pitchFamily="49" charset="-122"/>
                          <a:cs typeface="楷体" panose="02010609060101010101" pitchFamily="49" charset="-122"/>
                        </a:rPr>
                        <a:t>。</a:t>
                      </a:r>
                      <a:endParaRPr lang="zh-CN" sz="105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tc>
              </a:tr>
            </a:tbl>
          </a:graphicData>
        </a:graphic>
      </p:graphicFrame>
      <p:sp>
        <p:nvSpPr>
          <p:cNvPr id="11" name="文本框 10"/>
          <p:cNvSpPr txBox="1"/>
          <p:nvPr/>
        </p:nvSpPr>
        <p:spPr>
          <a:xfrm>
            <a:off x="1578543" y="1250817"/>
            <a:ext cx="8215696" cy="369332"/>
          </a:xfrm>
          <a:prstGeom prst="rect">
            <a:avLst/>
          </a:prstGeom>
          <a:noFill/>
        </p:spPr>
        <p:txBody>
          <a:bodyPr wrap="square" rtlCol="0">
            <a:spAutoFit/>
          </a:bodyPr>
          <a:lstStyle/>
          <a:p>
            <a:pPr marL="285750" indent="-285750">
              <a:buFont typeface="Wingdings" panose="05000000000000000000" pitchFamily="2" charset="2"/>
              <a:buChar char="p"/>
            </a:pPr>
            <a:r>
              <a:rPr lang="zh-CN" altLang="en-US" dirty="0" smtClean="0">
                <a:latin typeface="楷体" panose="02010609060101010101" pitchFamily="49" charset="-122"/>
                <a:ea typeface="楷体" panose="02010609060101010101" pitchFamily="49" charset="-122"/>
              </a:rPr>
              <a:t>“危废”主要监管规定</a:t>
            </a:r>
            <a:endParaRPr lang="zh-CN" altLang="en-US" dirty="0">
              <a:latin typeface="楷体" panose="02010609060101010101" pitchFamily="49" charset="-122"/>
              <a:ea typeface="楷体" panose="02010609060101010101" pitchFamily="49" charset="-122"/>
            </a:endParaRPr>
          </a:p>
        </p:txBody>
      </p:sp>
      <p:sp>
        <p:nvSpPr>
          <p:cNvPr id="6" name="标题 1"/>
          <p:cNvSpPr txBox="1"/>
          <p:nvPr/>
        </p:nvSpPr>
        <p:spPr>
          <a:xfrm>
            <a:off x="740945" y="500619"/>
            <a:ext cx="10710109" cy="425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第三部分  </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固废处置项目环保合规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3" name="灯片编号占位符 2"/>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9"/>
            <a:ext cx="12192000" cy="4663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 name="表格 1"/>
          <p:cNvGraphicFramePr>
            <a:graphicFrameLocks noGrp="1"/>
          </p:cNvGraphicFramePr>
          <p:nvPr/>
        </p:nvGraphicFramePr>
        <p:xfrm>
          <a:off x="1112919" y="1765789"/>
          <a:ext cx="10100513" cy="4575565"/>
        </p:xfrm>
        <a:graphic>
          <a:graphicData uri="http://schemas.openxmlformats.org/drawingml/2006/table">
            <a:tbl>
              <a:tblPr firstRow="1" bandRow="1">
                <a:tableStyleId>{5C22544A-7EE6-4342-B048-85BDC9FD1C3A}</a:tableStyleId>
              </a:tblPr>
              <a:tblGrid>
                <a:gridCol w="569498"/>
                <a:gridCol w="1552074"/>
                <a:gridCol w="3080084"/>
                <a:gridCol w="2058716"/>
                <a:gridCol w="915088"/>
                <a:gridCol w="974558"/>
                <a:gridCol w="950495"/>
              </a:tblGrid>
              <a:tr h="468856">
                <a:tc>
                  <a:txBody>
                    <a:bodyPr/>
                    <a:lstStyle/>
                    <a:p>
                      <a:endParaRPr lang="zh-CN" altLang="en-US" dirty="0"/>
                    </a:p>
                  </a:txBody>
                  <a:tcPr/>
                </a:tc>
                <a:tc>
                  <a:txBody>
                    <a:bodyPr/>
                    <a:lstStyle/>
                    <a:p>
                      <a:endParaRPr lang="zh-CN" altLang="en-US" sz="1600" dirty="0">
                        <a:latin typeface="楷体" panose="02010609060101010101" pitchFamily="49" charset="-122"/>
                        <a:ea typeface="楷体" panose="02010609060101010101" pitchFamily="49" charset="-122"/>
                      </a:endParaRPr>
                    </a:p>
                  </a:txBody>
                  <a:tcPr/>
                </a:tc>
                <a:tc>
                  <a:txBody>
                    <a:bodyPr/>
                    <a:lstStyle/>
                    <a:p>
                      <a:endParaRPr lang="zh-CN" altLang="en-US" sz="1600" dirty="0">
                        <a:latin typeface="楷体" panose="02010609060101010101" pitchFamily="49" charset="-122"/>
                        <a:ea typeface="楷体" panose="02010609060101010101" pitchFamily="49" charset="-122"/>
                      </a:endParaRPr>
                    </a:p>
                  </a:txBody>
                  <a:tcPr/>
                </a:tc>
                <a:tc>
                  <a:txBody>
                    <a:bodyPr/>
                    <a:lstStyle/>
                    <a:p>
                      <a:endParaRPr lang="zh-CN" altLang="en-US" sz="1600" dirty="0">
                        <a:latin typeface="楷体" panose="02010609060101010101" pitchFamily="49" charset="-122"/>
                        <a:ea typeface="楷体" panose="02010609060101010101" pitchFamily="49" charset="-122"/>
                      </a:endParaRPr>
                    </a:p>
                  </a:txBody>
                  <a:tcPr/>
                </a:tc>
                <a:tc gridSpan="3">
                  <a:txBody>
                    <a:bodyPr/>
                    <a:lstStyle/>
                    <a:p>
                      <a:pPr algn="ctr"/>
                      <a:r>
                        <a:rPr lang="zh-CN" altLang="en-US" sz="1600" dirty="0" smtClean="0">
                          <a:latin typeface="楷体" panose="02010609060101010101" pitchFamily="49" charset="-122"/>
                          <a:ea typeface="楷体" panose="02010609060101010101" pitchFamily="49" charset="-122"/>
                        </a:rPr>
                        <a:t>适用对象</a:t>
                      </a:r>
                      <a:endParaRPr lang="zh-CN" altLang="en-US" sz="1600" dirty="0">
                        <a:latin typeface="楷体" panose="02010609060101010101" pitchFamily="49" charset="-122"/>
                        <a:ea typeface="楷体" panose="02010609060101010101" pitchFamily="49" charset="-122"/>
                      </a:endParaRPr>
                    </a:p>
                  </a:txBody>
                  <a:tcPr anchor="ctr"/>
                </a:tc>
                <a:tc hMerge="1">
                  <a:tcPr/>
                </a:tc>
                <a:tc hMerge="1">
                  <a:tcPr/>
                </a:tc>
              </a:tr>
              <a:tr h="419682">
                <a:tc>
                  <a:txBody>
                    <a:bodyPr/>
                    <a:lstStyle/>
                    <a:p>
                      <a:pPr algn="ctr"/>
                      <a:r>
                        <a:rPr lang="zh-CN" altLang="en-US" sz="1400" dirty="0" smtClean="0">
                          <a:latin typeface="楷体" panose="02010609060101010101" pitchFamily="49" charset="-122"/>
                          <a:ea typeface="楷体" panose="02010609060101010101" pitchFamily="49" charset="-122"/>
                        </a:rPr>
                        <a:t>序号</a:t>
                      </a:r>
                      <a:endParaRPr lang="zh-CN" altLang="en-US" sz="1400" dirty="0">
                        <a:latin typeface="楷体" panose="02010609060101010101" pitchFamily="49" charset="-122"/>
                        <a:ea typeface="楷体" panose="02010609060101010101" pitchFamily="49" charset="-122"/>
                      </a:endParaRPr>
                    </a:p>
                  </a:txBody>
                  <a:tcPr anchor="ctr"/>
                </a:tc>
                <a:tc>
                  <a:txBody>
                    <a:bodyPr/>
                    <a:lstStyle/>
                    <a:p>
                      <a:pPr algn="ctr"/>
                      <a:r>
                        <a:rPr lang="zh-CN" altLang="en-US" sz="1400" dirty="0" smtClean="0">
                          <a:latin typeface="楷体" panose="02010609060101010101" pitchFamily="49" charset="-122"/>
                          <a:ea typeface="楷体" panose="02010609060101010101" pitchFamily="49" charset="-122"/>
                        </a:rPr>
                        <a:t>制度名称</a:t>
                      </a:r>
                      <a:endParaRPr lang="zh-CN" altLang="en-US" sz="1400" dirty="0">
                        <a:latin typeface="楷体" panose="02010609060101010101" pitchFamily="49" charset="-122"/>
                        <a:ea typeface="楷体" panose="02010609060101010101" pitchFamily="49" charset="-122"/>
                      </a:endParaRPr>
                    </a:p>
                  </a:txBody>
                  <a:tcPr anchor="ctr"/>
                </a:tc>
                <a:tc>
                  <a:txBody>
                    <a:bodyPr/>
                    <a:lstStyle/>
                    <a:p>
                      <a:pPr algn="ctr"/>
                      <a:r>
                        <a:rPr lang="zh-CN" altLang="en-US" sz="1400" dirty="0" smtClean="0">
                          <a:latin typeface="楷体" panose="02010609060101010101" pitchFamily="49" charset="-122"/>
                          <a:ea typeface="楷体" panose="02010609060101010101" pitchFamily="49" charset="-122"/>
                        </a:rPr>
                        <a:t> 制度要求</a:t>
                      </a:r>
                      <a:endParaRPr lang="zh-CN" altLang="en-US" sz="1400" dirty="0">
                        <a:latin typeface="楷体" panose="02010609060101010101" pitchFamily="49" charset="-122"/>
                        <a:ea typeface="楷体" panose="02010609060101010101" pitchFamily="49" charset="-122"/>
                      </a:endParaRPr>
                    </a:p>
                  </a:txBody>
                  <a:tcPr anchor="ctr"/>
                </a:tc>
                <a:tc>
                  <a:txBody>
                    <a:bodyPr/>
                    <a:lstStyle/>
                    <a:p>
                      <a:pPr algn="ctr"/>
                      <a:r>
                        <a:rPr lang="zh-CN" altLang="en-US" sz="1400" dirty="0" smtClean="0">
                          <a:latin typeface="楷体" panose="02010609060101010101" pitchFamily="49" charset="-122"/>
                          <a:ea typeface="楷体" panose="02010609060101010101" pitchFamily="49" charset="-122"/>
                        </a:rPr>
                        <a:t> 制度依据</a:t>
                      </a:r>
                      <a:endParaRPr lang="zh-CN" altLang="en-US" sz="1400" dirty="0">
                        <a:latin typeface="楷体" panose="02010609060101010101" pitchFamily="49" charset="-122"/>
                        <a:ea typeface="楷体" panose="02010609060101010101" pitchFamily="49" charset="-122"/>
                      </a:endParaRPr>
                    </a:p>
                  </a:txBody>
                  <a:tcPr anchor="ctr"/>
                </a:tc>
                <a:tc>
                  <a:txBody>
                    <a:bodyPr/>
                    <a:lstStyle/>
                    <a:p>
                      <a:pPr algn="ctr"/>
                      <a:r>
                        <a:rPr lang="zh-CN" altLang="en-US" sz="1400" dirty="0" smtClean="0">
                          <a:latin typeface="楷体" panose="02010609060101010101" pitchFamily="49" charset="-122"/>
                          <a:ea typeface="楷体" panose="02010609060101010101" pitchFamily="49" charset="-122"/>
                        </a:rPr>
                        <a:t>产废单位</a:t>
                      </a:r>
                      <a:endParaRPr lang="zh-CN" altLang="en-US" sz="1400" dirty="0">
                        <a:latin typeface="楷体" panose="02010609060101010101" pitchFamily="49" charset="-122"/>
                        <a:ea typeface="楷体" panose="02010609060101010101" pitchFamily="49" charset="-122"/>
                      </a:endParaRPr>
                    </a:p>
                  </a:txBody>
                  <a:tcPr anchor="ctr"/>
                </a:tc>
                <a:tc>
                  <a:txBody>
                    <a:bodyPr/>
                    <a:lstStyle/>
                    <a:p>
                      <a:pPr algn="ctr"/>
                      <a:r>
                        <a:rPr lang="zh-CN" altLang="en-US" sz="1400" dirty="0" smtClean="0">
                          <a:latin typeface="楷体" panose="02010609060101010101" pitchFamily="49" charset="-122"/>
                          <a:ea typeface="楷体" panose="02010609060101010101" pitchFamily="49" charset="-122"/>
                        </a:rPr>
                        <a:t>运输单位</a:t>
                      </a:r>
                      <a:endParaRPr lang="zh-CN" altLang="en-US" sz="1400" dirty="0">
                        <a:latin typeface="楷体" panose="02010609060101010101" pitchFamily="49" charset="-122"/>
                        <a:ea typeface="楷体" panose="02010609060101010101" pitchFamily="49" charset="-122"/>
                      </a:endParaRPr>
                    </a:p>
                  </a:txBody>
                  <a:tcPr anchor="ctr"/>
                </a:tc>
                <a:tc>
                  <a:txBody>
                    <a:bodyPr/>
                    <a:lstStyle/>
                    <a:p>
                      <a:pPr algn="ctr"/>
                      <a:r>
                        <a:rPr lang="zh-CN" altLang="en-US" sz="1400" dirty="0" smtClean="0">
                          <a:latin typeface="楷体" panose="02010609060101010101" pitchFamily="49" charset="-122"/>
                          <a:ea typeface="楷体" panose="02010609060101010101" pitchFamily="49" charset="-122"/>
                        </a:rPr>
                        <a:t>处置单位</a:t>
                      </a:r>
                      <a:endParaRPr lang="zh-CN" altLang="en-US" sz="1400" dirty="0">
                        <a:latin typeface="楷体" panose="02010609060101010101" pitchFamily="49" charset="-122"/>
                        <a:ea typeface="楷体" panose="02010609060101010101" pitchFamily="49" charset="-122"/>
                      </a:endParaRPr>
                    </a:p>
                  </a:txBody>
                  <a:tcPr anchor="ctr"/>
                </a:tc>
              </a:tr>
              <a:tr h="748384">
                <a:tc>
                  <a:txBody>
                    <a:bodyPr/>
                    <a:lstStyle/>
                    <a:p>
                      <a:pPr algn="ctr"/>
                      <a:r>
                        <a:rPr lang="en-US" altLang="zh-CN" sz="1000" dirty="0" smtClean="0">
                          <a:latin typeface="楷体" panose="02010609060101010101" pitchFamily="49" charset="-122"/>
                          <a:ea typeface="楷体" panose="02010609060101010101" pitchFamily="49" charset="-122"/>
                        </a:rPr>
                        <a:t>1</a:t>
                      </a:r>
                      <a:endParaRPr lang="zh-CN" altLang="en-US" sz="1000" dirty="0">
                        <a:latin typeface="楷体" panose="02010609060101010101" pitchFamily="49" charset="-122"/>
                        <a:ea typeface="楷体" panose="02010609060101010101" pitchFamily="49" charset="-122"/>
                      </a:endParaRPr>
                    </a:p>
                  </a:txBody>
                  <a:tcPr anchor="ctr"/>
                </a:tc>
                <a:tc>
                  <a:txBody>
                    <a:bodyPr/>
                    <a:lstStyle/>
                    <a:p>
                      <a:pPr marL="0" lvl="0" indent="0" algn="just" defTabSz="914400" rtl="0" eaLnBrk="1" latinLnBrk="0" hangingPunct="1">
                        <a:lnSpc>
                          <a:spcPct val="100000"/>
                        </a:lnSpc>
                        <a:spcAft>
                          <a:spcPts val="0"/>
                        </a:spcAft>
                        <a:buFont typeface="Wingdings" panose="05000000000000000000" pitchFamily="2" charset="2"/>
                        <a:buNone/>
                      </a:pPr>
                      <a:r>
                        <a:rPr lang="zh-CN" sz="1100" kern="100" dirty="0" smtClean="0">
                          <a:solidFill>
                            <a:schemeClr val="dk1"/>
                          </a:solidFill>
                          <a:effectLst/>
                          <a:latin typeface="楷体" panose="02010609060101010101" pitchFamily="49" charset="-122"/>
                          <a:ea typeface="楷体" panose="02010609060101010101" pitchFamily="49" charset="-122"/>
                          <a:cs typeface="楷体" panose="02010609060101010101" pitchFamily="49" charset="-122"/>
                        </a:rPr>
                        <a:t>污染</a:t>
                      </a:r>
                      <a:r>
                        <a:rPr lang="zh-CN" sz="1100" kern="100" dirty="0">
                          <a:solidFill>
                            <a:schemeClr val="dk1"/>
                          </a:solidFill>
                          <a:effectLst/>
                          <a:latin typeface="楷体" panose="02010609060101010101" pitchFamily="49" charset="-122"/>
                          <a:ea typeface="楷体" panose="02010609060101010101" pitchFamily="49" charset="-122"/>
                          <a:cs typeface="楷体" panose="02010609060101010101" pitchFamily="49" charset="-122"/>
                        </a:rPr>
                        <a:t>环境防治责任制度</a:t>
                      </a:r>
                      <a:endParaRPr lang="zh-CN" sz="1100" kern="100" dirty="0">
                        <a:solidFill>
                          <a:schemeClr val="dk1"/>
                        </a:solidFill>
                        <a:effectLst/>
                        <a:latin typeface="楷体" panose="02010609060101010101" pitchFamily="49" charset="-122"/>
                        <a:ea typeface="楷体" panose="02010609060101010101" pitchFamily="49" charset="-122"/>
                        <a:cs typeface="楷体" panose="02010609060101010101" pitchFamily="49" charset="-122"/>
                      </a:endParaRPr>
                    </a:p>
                  </a:txBody>
                  <a:tcPr marL="68580" marR="68580" marT="0" marB="0" anchor="ctr"/>
                </a:tc>
                <a:tc>
                  <a:txBody>
                    <a:bodyPr/>
                    <a:lstStyle/>
                    <a:p>
                      <a:pPr marL="0" lvl="0" indent="0" algn="just">
                        <a:lnSpc>
                          <a:spcPct val="100000"/>
                        </a:lnSpc>
                        <a:spcAft>
                          <a:spcPts val="0"/>
                        </a:spcAft>
                        <a:buFont typeface="Wingdings" panose="05000000000000000000" pitchFamily="2" charset="2"/>
                        <a:buNone/>
                      </a:pPr>
                      <a:r>
                        <a:rPr lang="zh-CN" sz="1200" kern="100" dirty="0">
                          <a:effectLst/>
                          <a:latin typeface="楷体" panose="02010609060101010101" pitchFamily="49" charset="-122"/>
                          <a:ea typeface="楷体" panose="02010609060101010101" pitchFamily="49" charset="-122"/>
                          <a:cs typeface="楷体" panose="02010609060101010101" pitchFamily="49" charset="-122"/>
                        </a:rPr>
                        <a:t>建立、</a:t>
                      </a: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健全污染</a:t>
                      </a:r>
                      <a:r>
                        <a:rPr lang="zh-CN" sz="1200" kern="100" dirty="0">
                          <a:effectLst/>
                          <a:latin typeface="楷体" panose="02010609060101010101" pitchFamily="49" charset="-122"/>
                          <a:ea typeface="楷体" panose="02010609060101010101" pitchFamily="49" charset="-122"/>
                          <a:cs typeface="楷体" panose="02010609060101010101" pitchFamily="49" charset="-122"/>
                        </a:rPr>
                        <a:t>环境防治责任制度，采取防治工业固体废物污染环境的措施。</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zh-CN" sz="1200" kern="100" dirty="0">
                          <a:effectLst/>
                          <a:latin typeface="楷体" panose="02010609060101010101" pitchFamily="49" charset="-122"/>
                          <a:ea typeface="楷体" panose="02010609060101010101" pitchFamily="49" charset="-122"/>
                          <a:cs typeface="楷体" panose="02010609060101010101" pitchFamily="49" charset="-122"/>
                        </a:rPr>
                        <a:t>《固废污染防治法》</a:t>
                      </a: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第</a:t>
                      </a:r>
                      <a:r>
                        <a:rPr lang="en-US" altLang="zh-CN" sz="1200" kern="100" dirty="0" smtClean="0">
                          <a:effectLst/>
                          <a:latin typeface="Arial" panose="020B0604020202020204" pitchFamily="34" charset="0"/>
                          <a:ea typeface="楷体" panose="02010609060101010101" pitchFamily="49" charset="-122"/>
                          <a:cs typeface="Arial" panose="020B0604020202020204" pitchFamily="34" charset="0"/>
                        </a:rPr>
                        <a:t>36</a:t>
                      </a: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条</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r>
                        <a:rPr lang="zh-CN" altLang="en-US" sz="1000" dirty="0" smtClean="0">
                          <a:latin typeface="楷体" panose="02010609060101010101" pitchFamily="49" charset="-122"/>
                          <a:ea typeface="楷体" panose="02010609060101010101" pitchFamily="49" charset="-122"/>
                        </a:rPr>
                        <a:t>     √</a:t>
                      </a:r>
                      <a:endParaRPr lang="zh-CN" altLang="en-US" sz="1000" dirty="0">
                        <a:latin typeface="楷体" panose="02010609060101010101" pitchFamily="49" charset="-122"/>
                        <a:ea typeface="楷体" panose="02010609060101010101" pitchFamily="49" charset="-122"/>
                      </a:endParaRPr>
                    </a:p>
                  </a:txBody>
                  <a:tcPr anchor="ctr"/>
                </a:tc>
                <a:tc>
                  <a:txBody>
                    <a:bodyPr/>
                    <a:lstStyle/>
                    <a:p>
                      <a:endParaRPr lang="zh-CN" altLang="en-US" sz="1000" dirty="0">
                        <a:latin typeface="楷体" panose="02010609060101010101" pitchFamily="49" charset="-122"/>
                        <a:ea typeface="楷体" panose="02010609060101010101" pitchFamily="49" charset="-122"/>
                      </a:endParaRPr>
                    </a:p>
                  </a:txBody>
                  <a:tcPr anchor="ctr"/>
                </a:tc>
                <a:tc>
                  <a:txBody>
                    <a:bodyPr/>
                    <a:lstStyle/>
                    <a:p>
                      <a:endParaRPr lang="zh-CN" altLang="en-US" sz="1000" dirty="0">
                        <a:latin typeface="楷体" panose="02010609060101010101" pitchFamily="49" charset="-122"/>
                        <a:ea typeface="楷体" panose="02010609060101010101" pitchFamily="49" charset="-122"/>
                      </a:endParaRPr>
                    </a:p>
                  </a:txBody>
                  <a:tcPr anchor="ctr"/>
                </a:tc>
              </a:tr>
              <a:tr h="818148">
                <a:tc>
                  <a:txBody>
                    <a:bodyPr/>
                    <a:lstStyle/>
                    <a:p>
                      <a:pPr marL="0" algn="ctr" defTabSz="914400" rtl="0" eaLnBrk="1" latinLnBrk="0" hangingPunct="1"/>
                      <a:r>
                        <a:rPr lang="en-US" altLang="zh-CN" sz="1000" kern="1200" dirty="0" smtClean="0">
                          <a:solidFill>
                            <a:schemeClr val="dk1"/>
                          </a:solidFill>
                          <a:latin typeface="楷体" panose="02010609060101010101" pitchFamily="49" charset="-122"/>
                          <a:ea typeface="楷体" panose="02010609060101010101" pitchFamily="49" charset="-122"/>
                          <a:cs typeface="+mn-cs"/>
                        </a:rPr>
                        <a:t>2</a:t>
                      </a:r>
                      <a:endParaRPr lang="zh-CN" altLang="en-US" sz="1000" kern="1200" dirty="0">
                        <a:solidFill>
                          <a:schemeClr val="dk1"/>
                        </a:solidFill>
                        <a:latin typeface="楷体" panose="02010609060101010101" pitchFamily="49" charset="-122"/>
                        <a:ea typeface="楷体" panose="02010609060101010101" pitchFamily="49" charset="-122"/>
                        <a:cs typeface="+mn-cs"/>
                      </a:endParaRPr>
                    </a:p>
                  </a:txBody>
                  <a:tcPr anchor="ctr"/>
                </a:tc>
                <a:tc>
                  <a:txBody>
                    <a:bodyPr/>
                    <a:lstStyle/>
                    <a:p>
                      <a:pPr marL="0" algn="l" defTabSz="914400" rtl="0" eaLnBrk="1" latinLnBrk="0" hangingPunct="1">
                        <a:lnSpc>
                          <a:spcPts val="2500"/>
                        </a:lnSpc>
                        <a:spcAft>
                          <a:spcPts val="0"/>
                        </a:spcAft>
                      </a:pPr>
                      <a:r>
                        <a:rPr lang="zh-CN" sz="1100" kern="1200" dirty="0">
                          <a:solidFill>
                            <a:schemeClr val="dk1"/>
                          </a:solidFill>
                          <a:latin typeface="楷体" panose="02010609060101010101" pitchFamily="49" charset="-122"/>
                          <a:ea typeface="楷体" panose="02010609060101010101" pitchFamily="49" charset="-122"/>
                          <a:cs typeface="+mn-cs"/>
                        </a:rPr>
                        <a:t>标识制度</a:t>
                      </a:r>
                      <a:endParaRPr lang="zh-CN" sz="1100" kern="1200" dirty="0">
                        <a:solidFill>
                          <a:schemeClr val="dk1"/>
                        </a:solidFill>
                        <a:latin typeface="楷体" panose="02010609060101010101" pitchFamily="49" charset="-122"/>
                        <a:ea typeface="楷体" panose="02010609060101010101" pitchFamily="49" charset="-122"/>
                        <a:cs typeface="+mn-cs"/>
                      </a:endParaRPr>
                    </a:p>
                  </a:txBody>
                  <a:tcPr marL="68580" marR="68580" marT="0" marB="0" anchor="ctr"/>
                </a:tc>
                <a:tc>
                  <a:txBody>
                    <a:bodyPr/>
                    <a:lstStyle/>
                    <a:p>
                      <a:pPr marL="0" lvl="0" indent="0" algn="l" defTabSz="914400" rtl="0" eaLnBrk="1" latinLnBrk="0" hangingPunct="1">
                        <a:lnSpc>
                          <a:spcPct val="100000"/>
                        </a:lnSpc>
                        <a:spcAft>
                          <a:spcPts val="0"/>
                        </a:spcAft>
                        <a:buFont typeface="Wingdings" panose="05000000000000000000" pitchFamily="2" charset="2"/>
                        <a:buNone/>
                      </a:pPr>
                      <a:r>
                        <a:rPr lang="zh-CN" sz="1200" kern="1200" dirty="0">
                          <a:solidFill>
                            <a:schemeClr val="dk1"/>
                          </a:solidFill>
                          <a:latin typeface="楷体" panose="02010609060101010101" pitchFamily="49" charset="-122"/>
                          <a:ea typeface="楷体" panose="02010609060101010101" pitchFamily="49" charset="-122"/>
                          <a:cs typeface="+mn-cs"/>
                        </a:rPr>
                        <a:t>危险</a:t>
                      </a:r>
                      <a:r>
                        <a:rPr lang="zh-CN" sz="1200" kern="1200" dirty="0" smtClean="0">
                          <a:solidFill>
                            <a:schemeClr val="dk1"/>
                          </a:solidFill>
                          <a:latin typeface="楷体" panose="02010609060101010101" pitchFamily="49" charset="-122"/>
                          <a:ea typeface="楷体" panose="02010609060101010101" pitchFamily="49" charset="-122"/>
                          <a:cs typeface="+mn-cs"/>
                        </a:rPr>
                        <a:t>废物的</a:t>
                      </a:r>
                      <a:r>
                        <a:rPr lang="zh-CN" sz="1200" kern="1200" dirty="0">
                          <a:solidFill>
                            <a:schemeClr val="dk1"/>
                          </a:solidFill>
                          <a:latin typeface="楷体" panose="02010609060101010101" pitchFamily="49" charset="-122"/>
                          <a:ea typeface="楷体" panose="02010609060101010101" pitchFamily="49" charset="-122"/>
                          <a:cs typeface="+mn-cs"/>
                        </a:rPr>
                        <a:t>容器和包装物，以及收集、贮存、 运输、利用、处置危险废物的设施、场所须设置危险废物识别标志。</a:t>
                      </a:r>
                      <a:endParaRPr lang="zh-CN" sz="1200" kern="1200" dirty="0">
                        <a:solidFill>
                          <a:schemeClr val="dk1"/>
                        </a:solidFill>
                        <a:latin typeface="楷体" panose="02010609060101010101" pitchFamily="49" charset="-122"/>
                        <a:ea typeface="楷体" panose="02010609060101010101" pitchFamily="49" charset="-122"/>
                        <a:cs typeface="+mn-cs"/>
                      </a:endParaRPr>
                    </a:p>
                  </a:txBody>
                  <a:tcPr marL="68580" marR="68580" marT="0" marB="0" anchor="ctr"/>
                </a:tc>
                <a:tc>
                  <a:txBody>
                    <a:bodyPr/>
                    <a:lstStyle/>
                    <a:p>
                      <a:pPr marL="0" algn="l" defTabSz="914400" rtl="0" eaLnBrk="1" latinLnBrk="0" hangingPunct="1">
                        <a:lnSpc>
                          <a:spcPts val="2500"/>
                        </a:lnSpc>
                        <a:spcAft>
                          <a:spcPts val="0"/>
                        </a:spcAft>
                      </a:pPr>
                      <a:r>
                        <a:rPr lang="zh-CN" sz="1200" kern="1200" dirty="0">
                          <a:solidFill>
                            <a:schemeClr val="dk1"/>
                          </a:solidFill>
                          <a:latin typeface="楷体" panose="02010609060101010101" pitchFamily="49" charset="-122"/>
                          <a:ea typeface="楷体" panose="02010609060101010101" pitchFamily="49" charset="-122"/>
                          <a:cs typeface="+mn-cs"/>
                        </a:rPr>
                        <a:t>《固废污染防治法》</a:t>
                      </a:r>
                      <a:r>
                        <a:rPr lang="zh-CN" sz="1200" kern="1200" dirty="0" smtClean="0">
                          <a:solidFill>
                            <a:schemeClr val="dk1"/>
                          </a:solidFill>
                          <a:latin typeface="楷体" panose="02010609060101010101" pitchFamily="49" charset="-122"/>
                          <a:ea typeface="楷体" panose="02010609060101010101" pitchFamily="49" charset="-122"/>
                          <a:cs typeface="+mn-cs"/>
                        </a:rPr>
                        <a:t>第</a:t>
                      </a:r>
                      <a:r>
                        <a:rPr lang="en-US" altLang="zh-CN" sz="1200" kern="100" dirty="0" smtClean="0">
                          <a:solidFill>
                            <a:schemeClr val="dk1"/>
                          </a:solidFill>
                          <a:effectLst/>
                          <a:latin typeface="Arial" panose="020B0604020202020204" pitchFamily="34" charset="0"/>
                          <a:ea typeface="楷体" panose="02010609060101010101" pitchFamily="49" charset="-122"/>
                          <a:cs typeface="Arial" panose="020B0604020202020204" pitchFamily="34" charset="0"/>
                        </a:rPr>
                        <a:t>77</a:t>
                      </a:r>
                      <a:r>
                        <a:rPr lang="zh-CN" sz="1200" kern="1200" dirty="0" smtClean="0">
                          <a:solidFill>
                            <a:schemeClr val="dk1"/>
                          </a:solidFill>
                          <a:latin typeface="楷体" panose="02010609060101010101" pitchFamily="49" charset="-122"/>
                          <a:ea typeface="楷体" panose="02010609060101010101" pitchFamily="49" charset="-122"/>
                          <a:cs typeface="+mn-cs"/>
                        </a:rPr>
                        <a:t>条</a:t>
                      </a:r>
                      <a:endParaRPr lang="zh-CN" sz="1200" kern="1200" dirty="0">
                        <a:solidFill>
                          <a:schemeClr val="dk1"/>
                        </a:solidFill>
                        <a:latin typeface="楷体" panose="02010609060101010101" pitchFamily="49" charset="-122"/>
                        <a:ea typeface="楷体" panose="02010609060101010101" pitchFamily="49" charset="-122"/>
                        <a:cs typeface="+mn-cs"/>
                      </a:endParaRPr>
                    </a:p>
                  </a:txBody>
                  <a:tcPr marL="68580" marR="68580" marT="0" marB="0" anchor="ctr"/>
                </a:tc>
                <a:tc>
                  <a:txBody>
                    <a:bodyPr/>
                    <a:lstStyle/>
                    <a:p>
                      <a:pPr marL="0" algn="l" defTabSz="914400" rtl="0" eaLnBrk="1" latinLnBrk="0" hangingPunct="1">
                        <a:lnSpc>
                          <a:spcPts val="2500"/>
                        </a:lnSpc>
                        <a:spcAft>
                          <a:spcPts val="0"/>
                        </a:spcAft>
                      </a:pPr>
                      <a:r>
                        <a:rPr lang="en-US" sz="1000" kern="1200" dirty="0">
                          <a:solidFill>
                            <a:schemeClr val="dk1"/>
                          </a:solidFill>
                          <a:latin typeface="楷体" panose="02010609060101010101" pitchFamily="49" charset="-122"/>
                          <a:ea typeface="楷体" panose="02010609060101010101" pitchFamily="49" charset="-122"/>
                          <a:cs typeface="+mn-cs"/>
                        </a:rPr>
                        <a:t>   </a:t>
                      </a:r>
                      <a:r>
                        <a:rPr lang="en-US" sz="1000" kern="1200" dirty="0" smtClean="0">
                          <a:solidFill>
                            <a:schemeClr val="dk1"/>
                          </a:solidFill>
                          <a:latin typeface="楷体" panose="02010609060101010101" pitchFamily="49" charset="-122"/>
                          <a:ea typeface="楷体" panose="02010609060101010101" pitchFamily="49" charset="-122"/>
                          <a:cs typeface="+mn-cs"/>
                        </a:rPr>
                        <a:t>  </a:t>
                      </a:r>
                      <a:r>
                        <a:rPr lang="zh-CN" sz="1000" kern="1200" dirty="0" smtClean="0">
                          <a:solidFill>
                            <a:schemeClr val="dk1"/>
                          </a:solidFill>
                          <a:latin typeface="楷体" panose="02010609060101010101" pitchFamily="49" charset="-122"/>
                          <a:ea typeface="楷体" panose="02010609060101010101" pitchFamily="49" charset="-122"/>
                          <a:cs typeface="+mn-cs"/>
                        </a:rPr>
                        <a:t>√</a:t>
                      </a:r>
                      <a:endParaRPr lang="zh-CN" sz="1000" kern="1200" dirty="0">
                        <a:solidFill>
                          <a:schemeClr val="dk1"/>
                        </a:solidFill>
                        <a:latin typeface="楷体" panose="02010609060101010101" pitchFamily="49" charset="-122"/>
                        <a:ea typeface="楷体" panose="02010609060101010101" pitchFamily="49" charset="-122"/>
                        <a:cs typeface="+mn-cs"/>
                      </a:endParaRPr>
                    </a:p>
                  </a:txBody>
                  <a:tcPr marL="68580" marR="68580" marT="0" marB="0" anchor="ctr"/>
                </a:tc>
                <a:tc>
                  <a:txBody>
                    <a:bodyPr/>
                    <a:lstStyle/>
                    <a:p>
                      <a:pPr marL="0" algn="ctr" defTabSz="914400" rtl="0" eaLnBrk="1" latinLnBrk="0" hangingPunct="1">
                        <a:lnSpc>
                          <a:spcPts val="2500"/>
                        </a:lnSpc>
                        <a:spcAft>
                          <a:spcPts val="0"/>
                        </a:spcAft>
                      </a:pPr>
                      <a:r>
                        <a:rPr lang="zh-CN" sz="1000" kern="1200" dirty="0" smtClean="0">
                          <a:solidFill>
                            <a:schemeClr val="dk1"/>
                          </a:solidFill>
                          <a:latin typeface="楷体" panose="02010609060101010101" pitchFamily="49" charset="-122"/>
                          <a:ea typeface="楷体" panose="02010609060101010101" pitchFamily="49" charset="-122"/>
                          <a:cs typeface="+mn-cs"/>
                        </a:rPr>
                        <a:t>√</a:t>
                      </a:r>
                      <a:endParaRPr lang="zh-CN" sz="1000" kern="1200" dirty="0">
                        <a:solidFill>
                          <a:schemeClr val="dk1"/>
                        </a:solidFill>
                        <a:latin typeface="楷体" panose="02010609060101010101" pitchFamily="49" charset="-122"/>
                        <a:ea typeface="楷体" panose="02010609060101010101" pitchFamily="49" charset="-122"/>
                        <a:cs typeface="+mn-cs"/>
                      </a:endParaRPr>
                    </a:p>
                  </a:txBody>
                  <a:tcPr marL="68580" marR="68580" marT="0" marB="0" anchor="ctr"/>
                </a:tc>
                <a:tc>
                  <a:txBody>
                    <a:bodyPr/>
                    <a:lstStyle/>
                    <a:p>
                      <a:pPr marL="0" algn="l" defTabSz="914400" rtl="0" eaLnBrk="1" latinLnBrk="0" hangingPunct="1">
                        <a:lnSpc>
                          <a:spcPts val="2500"/>
                        </a:lnSpc>
                        <a:spcAft>
                          <a:spcPts val="0"/>
                        </a:spcAft>
                      </a:pPr>
                      <a:r>
                        <a:rPr lang="en-US" sz="1000" kern="1200" dirty="0">
                          <a:solidFill>
                            <a:schemeClr val="dk1"/>
                          </a:solidFill>
                          <a:latin typeface="楷体" panose="02010609060101010101" pitchFamily="49" charset="-122"/>
                          <a:ea typeface="楷体" panose="02010609060101010101" pitchFamily="49" charset="-122"/>
                          <a:cs typeface="+mn-cs"/>
                        </a:rPr>
                        <a:t>  </a:t>
                      </a:r>
                      <a:r>
                        <a:rPr lang="en-US" sz="1000" kern="1200" dirty="0" smtClean="0">
                          <a:solidFill>
                            <a:schemeClr val="dk1"/>
                          </a:solidFill>
                          <a:latin typeface="楷体" panose="02010609060101010101" pitchFamily="49" charset="-122"/>
                          <a:ea typeface="楷体" panose="02010609060101010101" pitchFamily="49" charset="-122"/>
                          <a:cs typeface="+mn-cs"/>
                        </a:rPr>
                        <a:t>   </a:t>
                      </a:r>
                      <a:r>
                        <a:rPr lang="zh-CN" sz="1000" kern="1200" dirty="0" smtClean="0">
                          <a:solidFill>
                            <a:schemeClr val="dk1"/>
                          </a:solidFill>
                          <a:latin typeface="楷体" panose="02010609060101010101" pitchFamily="49" charset="-122"/>
                          <a:ea typeface="楷体" panose="02010609060101010101" pitchFamily="49" charset="-122"/>
                          <a:cs typeface="+mn-cs"/>
                        </a:rPr>
                        <a:t>√</a:t>
                      </a:r>
                      <a:endParaRPr lang="zh-CN" sz="1000" kern="1200" dirty="0">
                        <a:solidFill>
                          <a:schemeClr val="dk1"/>
                        </a:solidFill>
                        <a:latin typeface="楷体" panose="02010609060101010101" pitchFamily="49" charset="-122"/>
                        <a:ea typeface="楷体" panose="02010609060101010101" pitchFamily="49" charset="-122"/>
                        <a:cs typeface="+mn-cs"/>
                      </a:endParaRPr>
                    </a:p>
                  </a:txBody>
                  <a:tcPr marL="68580" marR="68580" marT="0" marB="0" anchor="ctr"/>
                </a:tc>
              </a:tr>
              <a:tr h="1094874">
                <a:tc>
                  <a:txBody>
                    <a:bodyPr/>
                    <a:lstStyle/>
                    <a:p>
                      <a:pPr algn="ctr">
                        <a:lnSpc>
                          <a:spcPts val="2500"/>
                        </a:lnSpc>
                        <a:spcAft>
                          <a:spcPts val="0"/>
                        </a:spcAft>
                      </a:pPr>
                      <a:r>
                        <a:rPr lang="en-US" sz="1000" b="0" kern="100" dirty="0" smtClean="0">
                          <a:effectLst/>
                          <a:latin typeface="楷体" panose="02010609060101010101" pitchFamily="49" charset="-122"/>
                          <a:ea typeface="等线" panose="02010600030101010101" pitchFamily="2" charset="-122"/>
                          <a:cs typeface="楷体" panose="02010609060101010101" pitchFamily="49" charset="-122"/>
                        </a:rPr>
                        <a:t>3</a:t>
                      </a:r>
                      <a:endParaRPr lang="zh-CN" sz="10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zh-CN" sz="1100" b="0" kern="100" dirty="0">
                          <a:effectLst/>
                          <a:latin typeface="楷体" panose="02010609060101010101" pitchFamily="49" charset="-122"/>
                          <a:ea typeface="楷体" panose="02010609060101010101" pitchFamily="49" charset="-122"/>
                          <a:cs typeface="楷体" panose="02010609060101010101" pitchFamily="49" charset="-122"/>
                        </a:rPr>
                        <a:t>管理计划制度</a:t>
                      </a:r>
                      <a:endParaRPr lang="zh-CN" sz="11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marL="0" lvl="0" indent="0" algn="just">
                        <a:lnSpc>
                          <a:spcPct val="100000"/>
                        </a:lnSpc>
                        <a:spcAft>
                          <a:spcPts val="0"/>
                        </a:spcAft>
                        <a:buFont typeface="Wingdings" panose="05000000000000000000" pitchFamily="2" charset="2"/>
                        <a:buNone/>
                      </a:pPr>
                      <a:r>
                        <a:rPr lang="zh-CN" sz="1200" b="0" kern="100" dirty="0">
                          <a:effectLst/>
                          <a:latin typeface="楷体" panose="02010609060101010101" pitchFamily="49" charset="-122"/>
                          <a:ea typeface="楷体" panose="02010609060101010101" pitchFamily="49" charset="-122"/>
                          <a:cs typeface="楷体" panose="02010609060101010101" pitchFamily="49" charset="-122"/>
                        </a:rPr>
                        <a:t>包括</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减少危险</a:t>
                      </a:r>
                      <a:r>
                        <a:rPr lang="zh-CN" sz="1200" b="0" kern="100" dirty="0">
                          <a:effectLst/>
                          <a:latin typeface="楷体" panose="02010609060101010101" pitchFamily="49" charset="-122"/>
                          <a:ea typeface="楷体" panose="02010609060101010101" pitchFamily="49" charset="-122"/>
                          <a:cs typeface="楷体" panose="02010609060101010101" pitchFamily="49" charset="-122"/>
                        </a:rPr>
                        <a:t>废物产生量和危害性的措施，以及危险废物贮存、利用、处置措施；</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p>
                      <a:pPr marL="0" lvl="0" indent="0" algn="just">
                        <a:lnSpc>
                          <a:spcPct val="100000"/>
                        </a:lnSpc>
                        <a:spcAft>
                          <a:spcPts val="0"/>
                        </a:spcAft>
                        <a:buFont typeface="Wingdings" panose="05000000000000000000" pitchFamily="2" charset="2"/>
                        <a:buNone/>
                      </a:pPr>
                      <a:r>
                        <a:rPr lang="zh-CN" sz="1200" b="0" kern="100" dirty="0">
                          <a:effectLst/>
                          <a:latin typeface="楷体" panose="02010609060101010101" pitchFamily="49" charset="-122"/>
                          <a:ea typeface="楷体" panose="02010609060101010101" pitchFamily="49" charset="-122"/>
                          <a:cs typeface="楷体" panose="02010609060101010101" pitchFamily="49" charset="-122"/>
                        </a:rPr>
                        <a:t>报</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所在地县</a:t>
                      </a:r>
                      <a:r>
                        <a:rPr lang="zh-CN" sz="1200" b="0" kern="100" dirty="0">
                          <a:effectLst/>
                          <a:latin typeface="楷体" panose="02010609060101010101" pitchFamily="49" charset="-122"/>
                          <a:ea typeface="楷体" panose="02010609060101010101" pitchFamily="49" charset="-122"/>
                          <a:cs typeface="楷体" panose="02010609060101010101" pitchFamily="49" charset="-122"/>
                        </a:rPr>
                        <a:t>级以上地方人民政府环境保护行政主管部门</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备案</a:t>
                      </a:r>
                      <a:r>
                        <a:rPr lang="en-US" altLang="zh-CN" sz="1200" b="0" kern="100" dirty="0" smtClean="0">
                          <a:effectLst/>
                          <a:latin typeface="楷体" panose="02010609060101010101" pitchFamily="49" charset="-122"/>
                          <a:ea typeface="楷体" panose="02010609060101010101" pitchFamily="49" charset="-122"/>
                          <a:cs typeface="楷体" panose="02010609060101010101" pitchFamily="49" charset="-122"/>
                        </a:rPr>
                        <a:t>;</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及时</a:t>
                      </a:r>
                      <a:r>
                        <a:rPr lang="zh-CN" sz="1200" b="0" kern="100" dirty="0">
                          <a:effectLst/>
                          <a:latin typeface="楷体" panose="02010609060101010101" pitchFamily="49" charset="-122"/>
                          <a:ea typeface="楷体" panose="02010609060101010101" pitchFamily="49" charset="-122"/>
                          <a:cs typeface="楷体" panose="02010609060101010101" pitchFamily="49" charset="-122"/>
                        </a:rPr>
                        <a:t>申报重大变化。</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《固废污染防治法》</a:t>
                      </a:r>
                      <a:r>
                        <a:rPr lang="zh-CN" altLang="en-US" sz="1200" b="0" kern="100" dirty="0" smtClean="0">
                          <a:effectLst/>
                          <a:latin typeface="楷体" panose="02010609060101010101" pitchFamily="49" charset="-122"/>
                          <a:ea typeface="楷体" panose="02010609060101010101" pitchFamily="49" charset="-122"/>
                          <a:cs typeface="楷体" panose="02010609060101010101" pitchFamily="49" charset="-122"/>
                        </a:rPr>
                        <a:t>第</a:t>
                      </a:r>
                      <a:r>
                        <a:rPr lang="en-US" altLang="zh-CN" sz="1200" kern="100" dirty="0" smtClean="0">
                          <a:solidFill>
                            <a:schemeClr val="dk1"/>
                          </a:solidFill>
                          <a:effectLst/>
                          <a:latin typeface="Arial" panose="020B0604020202020204" pitchFamily="34" charset="0"/>
                          <a:ea typeface="楷体" panose="02010609060101010101" pitchFamily="49" charset="-122"/>
                          <a:cs typeface="Arial" panose="020B0604020202020204" pitchFamily="34" charset="0"/>
                        </a:rPr>
                        <a:t>78</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条</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000" b="0" kern="100" dirty="0">
                          <a:effectLst/>
                          <a:latin typeface="楷体" panose="02010609060101010101" pitchFamily="49" charset="-122"/>
                          <a:ea typeface="楷体" panose="02010609060101010101" pitchFamily="49" charset="-122"/>
                          <a:cs typeface="楷体" panose="02010609060101010101" pitchFamily="49" charset="-122"/>
                        </a:rPr>
                        <a:t>  </a:t>
                      </a:r>
                      <a:r>
                        <a:rPr lang="en-US" sz="1000" b="0" kern="100" dirty="0" smtClean="0">
                          <a:effectLst/>
                          <a:latin typeface="楷体" panose="02010609060101010101" pitchFamily="49" charset="-122"/>
                          <a:ea typeface="楷体" panose="02010609060101010101" pitchFamily="49" charset="-122"/>
                          <a:cs typeface="楷体" panose="02010609060101010101" pitchFamily="49" charset="-122"/>
                        </a:rPr>
                        <a:t>   </a:t>
                      </a:r>
                      <a:r>
                        <a:rPr lang="zh-CN" sz="1000" b="0" kern="100" dirty="0" smtClean="0">
                          <a:effectLst/>
                          <a:latin typeface="楷体" panose="02010609060101010101" pitchFamily="49" charset="-122"/>
                          <a:ea typeface="楷体" panose="02010609060101010101" pitchFamily="49" charset="-122"/>
                          <a:cs typeface="楷体" panose="02010609060101010101" pitchFamily="49" charset="-122"/>
                        </a:rPr>
                        <a:t>√</a:t>
                      </a:r>
                      <a:endParaRPr lang="zh-CN" sz="1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000" b="0" kern="100" dirty="0">
                          <a:effectLst/>
                          <a:latin typeface="楷体" panose="02010609060101010101" pitchFamily="49" charset="-122"/>
                          <a:ea typeface="楷体" panose="02010609060101010101" pitchFamily="49" charset="-122"/>
                          <a:cs typeface="楷体" panose="02010609060101010101" pitchFamily="49" charset="-122"/>
                        </a:rPr>
                        <a:t> </a:t>
                      </a:r>
                      <a:endParaRPr lang="zh-CN" sz="1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indent="133985" algn="just">
                        <a:lnSpc>
                          <a:spcPts val="2500"/>
                        </a:lnSpc>
                        <a:spcAft>
                          <a:spcPts val="0"/>
                        </a:spcAft>
                      </a:pPr>
                      <a:r>
                        <a:rPr lang="en-US" altLang="zh-CN" sz="1000" b="0" kern="100" dirty="0" smtClean="0">
                          <a:effectLst/>
                          <a:latin typeface="楷体" panose="02010609060101010101" pitchFamily="49" charset="-122"/>
                          <a:ea typeface="楷体" panose="02010609060101010101" pitchFamily="49" charset="-122"/>
                          <a:cs typeface="楷体" panose="02010609060101010101" pitchFamily="49" charset="-122"/>
                        </a:rPr>
                        <a:t>   </a:t>
                      </a:r>
                      <a:r>
                        <a:rPr lang="zh-CN" sz="1000" b="0" kern="100" dirty="0" smtClean="0">
                          <a:effectLst/>
                          <a:latin typeface="楷体" panose="02010609060101010101" pitchFamily="49" charset="-122"/>
                          <a:ea typeface="楷体" panose="02010609060101010101" pitchFamily="49" charset="-122"/>
                          <a:cs typeface="楷体" panose="02010609060101010101" pitchFamily="49" charset="-122"/>
                        </a:rPr>
                        <a:t>√</a:t>
                      </a:r>
                      <a:endParaRPr lang="zh-CN" sz="1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r>
              <a:tr h="1025621">
                <a:tc>
                  <a:txBody>
                    <a:bodyPr/>
                    <a:lstStyle/>
                    <a:p>
                      <a:pPr algn="ctr">
                        <a:lnSpc>
                          <a:spcPts val="2500"/>
                        </a:lnSpc>
                        <a:spcAft>
                          <a:spcPts val="0"/>
                        </a:spcAft>
                      </a:pPr>
                      <a:r>
                        <a:rPr lang="en-US" sz="1050" b="0" kern="100" dirty="0" smtClean="0">
                          <a:effectLst/>
                          <a:latin typeface="楷体" panose="02010609060101010101" pitchFamily="49" charset="-122"/>
                          <a:ea typeface="楷体" panose="02010609060101010101" pitchFamily="49" charset="-122"/>
                          <a:cs typeface="楷体" panose="02010609060101010101" pitchFamily="49" charset="-122"/>
                        </a:rPr>
                        <a:t>4</a:t>
                      </a:r>
                      <a:endParaRPr lang="zh-CN" sz="105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zh-CN" sz="1100" b="0" kern="100" dirty="0">
                          <a:effectLst/>
                          <a:latin typeface="楷体" panose="02010609060101010101" pitchFamily="49" charset="-122"/>
                          <a:ea typeface="楷体" panose="02010609060101010101" pitchFamily="49" charset="-122"/>
                          <a:cs typeface="楷体" panose="02010609060101010101" pitchFamily="49" charset="-122"/>
                        </a:rPr>
                        <a:t>申报登记制度</a:t>
                      </a:r>
                      <a:endParaRPr lang="zh-CN" sz="11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marL="0" lvl="0" indent="0" algn="just">
                        <a:lnSpc>
                          <a:spcPct val="100000"/>
                        </a:lnSpc>
                        <a:spcAft>
                          <a:spcPts val="0"/>
                        </a:spcAft>
                        <a:buFont typeface="Wingdings" panose="05000000000000000000" pitchFamily="2" charset="2"/>
                        <a:buNone/>
                      </a:pPr>
                      <a:r>
                        <a:rPr lang="zh-CN" sz="1200" b="0" kern="100" dirty="0">
                          <a:effectLst/>
                          <a:latin typeface="楷体" panose="02010609060101010101" pitchFamily="49" charset="-122"/>
                          <a:ea typeface="楷体" panose="02010609060101010101" pitchFamily="49" charset="-122"/>
                          <a:cs typeface="楷体" panose="02010609060101010101" pitchFamily="49" charset="-122"/>
                        </a:rPr>
                        <a:t>如实地</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向所在地</a:t>
                      </a:r>
                      <a:r>
                        <a:rPr lang="zh-CN" sz="1200" b="0" kern="100" dirty="0">
                          <a:effectLst/>
                          <a:latin typeface="楷体" panose="02010609060101010101" pitchFamily="49" charset="-122"/>
                          <a:ea typeface="楷体" panose="02010609060101010101" pitchFamily="49" charset="-122"/>
                          <a:cs typeface="楷体" panose="02010609060101010101" pitchFamily="49" charset="-122"/>
                        </a:rPr>
                        <a:t>县级以上地方人民政府环境保护行政主管部门申报危险废物的种类、产生量、流向、贮存、处置等有关资料</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a:t>
                      </a:r>
                      <a:endParaRPr lang="en-US" altLang="zh-CN" sz="1200" b="0" kern="100" dirty="0" smtClean="0">
                        <a:effectLst/>
                        <a:latin typeface="楷体" panose="02010609060101010101" pitchFamily="49" charset="-122"/>
                        <a:ea typeface="楷体" panose="02010609060101010101" pitchFamily="49" charset="-122"/>
                        <a:cs typeface="Times New Roman" panose="02020603050405020304" pitchFamily="18" charset="0"/>
                      </a:endParaRPr>
                    </a:p>
                    <a:p>
                      <a:pPr marL="0" lvl="0" indent="0" algn="just">
                        <a:lnSpc>
                          <a:spcPct val="100000"/>
                        </a:lnSpc>
                        <a:spcAft>
                          <a:spcPts val="0"/>
                        </a:spcAft>
                        <a:buFont typeface="Wingdings" panose="05000000000000000000" pitchFamily="2" charset="2"/>
                        <a:buNone/>
                      </a:pP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及时申报重大变化</a:t>
                      </a:r>
                      <a:r>
                        <a:rPr lang="zh-CN" altLang="en-US" sz="1200" b="0" kern="100" dirty="0" smtClean="0">
                          <a:effectLst/>
                          <a:latin typeface="楷体" panose="02010609060101010101" pitchFamily="49" charset="-122"/>
                          <a:ea typeface="楷体" panose="02010609060101010101" pitchFamily="49" charset="-122"/>
                          <a:cs typeface="楷体" panose="02010609060101010101" pitchFamily="49" charset="-122"/>
                        </a:rPr>
                        <a:t>。</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zh-CN" sz="1200" b="0" kern="100" dirty="0">
                          <a:effectLst/>
                          <a:latin typeface="楷体" panose="02010609060101010101" pitchFamily="49" charset="-122"/>
                          <a:ea typeface="楷体" panose="02010609060101010101" pitchFamily="49" charset="-122"/>
                          <a:cs typeface="楷体" panose="02010609060101010101" pitchFamily="49" charset="-122"/>
                        </a:rPr>
                        <a:t>《固废污染防治法》</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第</a:t>
                      </a:r>
                      <a:r>
                        <a:rPr lang="en-US" altLang="zh-CN" sz="1200" kern="100" dirty="0" smtClean="0">
                          <a:solidFill>
                            <a:schemeClr val="dk1"/>
                          </a:solidFill>
                          <a:effectLst/>
                          <a:latin typeface="Arial" panose="020B0604020202020204" pitchFamily="34" charset="0"/>
                          <a:ea typeface="楷体" panose="02010609060101010101" pitchFamily="49" charset="-122"/>
                          <a:cs typeface="Arial" panose="020B0604020202020204" pitchFamily="34" charset="0"/>
                        </a:rPr>
                        <a:t>78</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条</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050" b="0" kern="100" dirty="0">
                          <a:effectLst/>
                          <a:latin typeface="楷体" panose="02010609060101010101" pitchFamily="49" charset="-122"/>
                          <a:ea typeface="楷体" panose="02010609060101010101" pitchFamily="49" charset="-122"/>
                          <a:cs typeface="楷体" panose="02010609060101010101" pitchFamily="49" charset="-122"/>
                        </a:rPr>
                        <a:t>  </a:t>
                      </a:r>
                      <a:r>
                        <a:rPr lang="en-US" sz="1050" b="0" kern="100" dirty="0" smtClean="0">
                          <a:effectLst/>
                          <a:latin typeface="楷体" panose="02010609060101010101" pitchFamily="49" charset="-122"/>
                          <a:ea typeface="楷体" panose="02010609060101010101" pitchFamily="49" charset="-122"/>
                          <a:cs typeface="楷体" panose="02010609060101010101" pitchFamily="49" charset="-122"/>
                        </a:rPr>
                        <a:t>   </a:t>
                      </a:r>
                      <a:r>
                        <a:rPr lang="zh-CN" sz="1050" b="0" kern="100" dirty="0" smtClean="0">
                          <a:effectLst/>
                          <a:latin typeface="楷体" panose="02010609060101010101" pitchFamily="49" charset="-122"/>
                          <a:ea typeface="楷体" panose="02010609060101010101" pitchFamily="49" charset="-122"/>
                          <a:cs typeface="楷体" panose="02010609060101010101" pitchFamily="49" charset="-122"/>
                        </a:rPr>
                        <a:t>√ </a:t>
                      </a:r>
                      <a:endParaRPr lang="zh-CN" sz="105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050" b="0" kern="100" dirty="0">
                          <a:effectLst/>
                          <a:latin typeface="楷体" panose="02010609060101010101" pitchFamily="49" charset="-122"/>
                          <a:ea typeface="楷体" panose="02010609060101010101" pitchFamily="49" charset="-122"/>
                          <a:cs typeface="楷体" panose="02010609060101010101" pitchFamily="49" charset="-122"/>
                        </a:rPr>
                        <a:t> </a:t>
                      </a:r>
                      <a:endParaRPr lang="zh-CN" sz="105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050" b="0" kern="100" dirty="0">
                          <a:effectLst/>
                          <a:latin typeface="楷体" panose="02010609060101010101" pitchFamily="49" charset="-122"/>
                          <a:ea typeface="楷体" panose="02010609060101010101" pitchFamily="49" charset="-122"/>
                          <a:cs typeface="楷体" panose="02010609060101010101" pitchFamily="49" charset="-122"/>
                        </a:rPr>
                        <a:t> </a:t>
                      </a:r>
                      <a:r>
                        <a:rPr lang="en-US" sz="1050" b="0" kern="100" dirty="0" smtClean="0">
                          <a:effectLst/>
                          <a:latin typeface="楷体" panose="02010609060101010101" pitchFamily="49" charset="-122"/>
                          <a:ea typeface="楷体" panose="02010609060101010101" pitchFamily="49" charset="-122"/>
                          <a:cs typeface="楷体" panose="02010609060101010101" pitchFamily="49" charset="-122"/>
                        </a:rPr>
                        <a:t>    </a:t>
                      </a:r>
                      <a:r>
                        <a:rPr lang="zh-CN" sz="1050" b="0" kern="100" dirty="0" smtClean="0">
                          <a:effectLst/>
                          <a:latin typeface="楷体" panose="02010609060101010101" pitchFamily="49" charset="-122"/>
                          <a:ea typeface="楷体" panose="02010609060101010101" pitchFamily="49" charset="-122"/>
                          <a:cs typeface="楷体" panose="02010609060101010101" pitchFamily="49" charset="-122"/>
                        </a:rPr>
                        <a:t>√</a:t>
                      </a:r>
                      <a:endParaRPr lang="zh-CN" sz="105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r>
            </a:tbl>
          </a:graphicData>
        </a:graphic>
      </p:graphicFrame>
      <p:sp>
        <p:nvSpPr>
          <p:cNvPr id="3" name="文本框 2"/>
          <p:cNvSpPr txBox="1"/>
          <p:nvPr/>
        </p:nvSpPr>
        <p:spPr>
          <a:xfrm>
            <a:off x="1112919" y="1296059"/>
            <a:ext cx="9668933" cy="369332"/>
          </a:xfrm>
          <a:prstGeom prst="rect">
            <a:avLst/>
          </a:prstGeom>
          <a:noFill/>
        </p:spPr>
        <p:txBody>
          <a:bodyPr wrap="square" rtlCol="0">
            <a:spAutoFit/>
          </a:bodyPr>
          <a:lstStyle/>
          <a:p>
            <a:pPr marL="285750" indent="-285750">
              <a:buFont typeface="Wingdings" panose="05000000000000000000" pitchFamily="2" charset="2"/>
              <a:buChar char="p"/>
            </a:pPr>
            <a:r>
              <a:rPr lang="zh-CN" altLang="en-US" dirty="0" smtClean="0">
                <a:latin typeface="楷体" panose="02010609060101010101" pitchFamily="49" charset="-122"/>
                <a:ea typeface="楷体" panose="02010609060101010101" pitchFamily="49" charset="-122"/>
              </a:rPr>
              <a:t>“危废”管理的合规要求</a:t>
            </a:r>
            <a:endParaRPr lang="zh-CN" altLang="en-US" dirty="0">
              <a:latin typeface="楷体" panose="02010609060101010101" pitchFamily="49" charset="-122"/>
              <a:ea typeface="楷体" panose="02010609060101010101" pitchFamily="49" charset="-122"/>
            </a:endParaRPr>
          </a:p>
        </p:txBody>
      </p:sp>
      <p:sp>
        <p:nvSpPr>
          <p:cNvPr id="6" name="标题 1"/>
          <p:cNvSpPr txBox="1"/>
          <p:nvPr/>
        </p:nvSpPr>
        <p:spPr>
          <a:xfrm>
            <a:off x="740945" y="500619"/>
            <a:ext cx="10710109" cy="425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第三部分  </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固废处置项目环保合规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7" name="灯片编号占位符 6"/>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9"/>
            <a:ext cx="12192000" cy="4663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 name="表格 1"/>
          <p:cNvGraphicFramePr>
            <a:graphicFrameLocks noGrp="1"/>
          </p:cNvGraphicFramePr>
          <p:nvPr/>
        </p:nvGraphicFramePr>
        <p:xfrm>
          <a:off x="1190723" y="1789851"/>
          <a:ext cx="9810551" cy="4563913"/>
        </p:xfrm>
        <a:graphic>
          <a:graphicData uri="http://schemas.openxmlformats.org/drawingml/2006/table">
            <a:tbl>
              <a:tblPr firstRow="1" bandRow="1">
                <a:tableStyleId>{5C22544A-7EE6-4342-B048-85BDC9FD1C3A}</a:tableStyleId>
              </a:tblPr>
              <a:tblGrid>
                <a:gridCol w="563378"/>
                <a:gridCol w="1366489"/>
                <a:gridCol w="2418348"/>
                <a:gridCol w="2638159"/>
                <a:gridCol w="934917"/>
                <a:gridCol w="947058"/>
                <a:gridCol w="942202"/>
              </a:tblGrid>
              <a:tr h="508150">
                <a:tc>
                  <a:txBody>
                    <a:bodyPr/>
                    <a:lstStyle/>
                    <a:p>
                      <a:endParaRPr lang="zh-CN" altLang="en-US" dirty="0"/>
                    </a:p>
                  </a:txBody>
                  <a:tcPr anchor="ctr"/>
                </a:tc>
                <a:tc>
                  <a:txBody>
                    <a:bodyPr/>
                    <a:lstStyle/>
                    <a:p>
                      <a:endParaRPr lang="zh-CN" altLang="en-US" sz="1600" dirty="0">
                        <a:latin typeface="楷体" panose="02010609060101010101" pitchFamily="49" charset="-122"/>
                        <a:ea typeface="楷体" panose="02010609060101010101" pitchFamily="49" charset="-122"/>
                      </a:endParaRPr>
                    </a:p>
                  </a:txBody>
                  <a:tcPr anchor="ctr"/>
                </a:tc>
                <a:tc>
                  <a:txBody>
                    <a:bodyPr/>
                    <a:lstStyle/>
                    <a:p>
                      <a:endParaRPr lang="zh-CN" altLang="en-US" sz="1600" dirty="0">
                        <a:latin typeface="楷体" panose="02010609060101010101" pitchFamily="49" charset="-122"/>
                        <a:ea typeface="楷体" panose="02010609060101010101" pitchFamily="49" charset="-122"/>
                      </a:endParaRPr>
                    </a:p>
                  </a:txBody>
                  <a:tcPr anchor="ctr"/>
                </a:tc>
                <a:tc>
                  <a:txBody>
                    <a:bodyPr/>
                    <a:lstStyle/>
                    <a:p>
                      <a:endParaRPr lang="zh-CN" altLang="en-US" sz="1600" dirty="0">
                        <a:latin typeface="楷体" panose="02010609060101010101" pitchFamily="49" charset="-122"/>
                        <a:ea typeface="楷体" panose="02010609060101010101" pitchFamily="49" charset="-122"/>
                      </a:endParaRPr>
                    </a:p>
                  </a:txBody>
                  <a:tcPr anchor="ctr"/>
                </a:tc>
                <a:tc gridSpan="3">
                  <a:txBody>
                    <a:bodyPr/>
                    <a:lstStyle/>
                    <a:p>
                      <a:r>
                        <a:rPr lang="zh-CN" altLang="en-US" sz="1600" dirty="0" smtClean="0">
                          <a:latin typeface="楷体" panose="02010609060101010101" pitchFamily="49" charset="-122"/>
                          <a:ea typeface="楷体" panose="02010609060101010101" pitchFamily="49" charset="-122"/>
                        </a:rPr>
                        <a:t>             适用对象</a:t>
                      </a:r>
                      <a:endParaRPr lang="zh-CN" altLang="en-US" sz="1600" dirty="0">
                        <a:latin typeface="楷体" panose="02010609060101010101" pitchFamily="49" charset="-122"/>
                        <a:ea typeface="楷体" panose="02010609060101010101" pitchFamily="49" charset="-122"/>
                      </a:endParaRPr>
                    </a:p>
                  </a:txBody>
                  <a:tcPr anchor="ctr"/>
                </a:tc>
                <a:tc hMerge="1">
                  <a:tcPr/>
                </a:tc>
                <a:tc hMerge="1">
                  <a:tcPr/>
                </a:tc>
              </a:tr>
              <a:tr h="454855">
                <a:tc>
                  <a:txBody>
                    <a:bodyPr/>
                    <a:lstStyle/>
                    <a:p>
                      <a:pPr algn="ctr"/>
                      <a:r>
                        <a:rPr lang="zh-CN" altLang="en-US" sz="1400" dirty="0" smtClean="0">
                          <a:latin typeface="楷体" panose="02010609060101010101" pitchFamily="49" charset="-122"/>
                          <a:ea typeface="楷体" panose="02010609060101010101" pitchFamily="49" charset="-122"/>
                        </a:rPr>
                        <a:t>序号</a:t>
                      </a:r>
                      <a:endParaRPr lang="zh-CN" altLang="en-US" sz="1400" dirty="0">
                        <a:latin typeface="楷体" panose="02010609060101010101" pitchFamily="49" charset="-122"/>
                        <a:ea typeface="楷体" panose="02010609060101010101" pitchFamily="49" charset="-122"/>
                      </a:endParaRPr>
                    </a:p>
                  </a:txBody>
                  <a:tcPr anchor="ctr"/>
                </a:tc>
                <a:tc>
                  <a:txBody>
                    <a:bodyPr/>
                    <a:lstStyle/>
                    <a:p>
                      <a:pPr algn="ctr"/>
                      <a:r>
                        <a:rPr lang="zh-CN" altLang="en-US" sz="1400" dirty="0" smtClean="0">
                          <a:latin typeface="楷体" panose="02010609060101010101" pitchFamily="49" charset="-122"/>
                          <a:ea typeface="楷体" panose="02010609060101010101" pitchFamily="49" charset="-122"/>
                        </a:rPr>
                        <a:t>制度名称</a:t>
                      </a:r>
                      <a:endParaRPr lang="zh-CN" altLang="en-US" sz="1400" dirty="0">
                        <a:latin typeface="楷体" panose="02010609060101010101" pitchFamily="49" charset="-122"/>
                        <a:ea typeface="楷体" panose="02010609060101010101" pitchFamily="49" charset="-122"/>
                      </a:endParaRPr>
                    </a:p>
                  </a:txBody>
                  <a:tcPr anchor="ctr"/>
                </a:tc>
                <a:tc>
                  <a:txBody>
                    <a:bodyPr/>
                    <a:lstStyle/>
                    <a:p>
                      <a:pPr algn="ctr"/>
                      <a:r>
                        <a:rPr lang="zh-CN" altLang="en-US" sz="1400" dirty="0" smtClean="0">
                          <a:latin typeface="楷体" panose="02010609060101010101" pitchFamily="49" charset="-122"/>
                          <a:ea typeface="楷体" panose="02010609060101010101" pitchFamily="49" charset="-122"/>
                        </a:rPr>
                        <a:t> 制度要求</a:t>
                      </a:r>
                      <a:endParaRPr lang="zh-CN" altLang="en-US" sz="1400" dirty="0">
                        <a:latin typeface="楷体" panose="02010609060101010101" pitchFamily="49" charset="-122"/>
                        <a:ea typeface="楷体" panose="02010609060101010101" pitchFamily="49" charset="-122"/>
                      </a:endParaRPr>
                    </a:p>
                  </a:txBody>
                  <a:tcPr anchor="ctr"/>
                </a:tc>
                <a:tc>
                  <a:txBody>
                    <a:bodyPr/>
                    <a:lstStyle/>
                    <a:p>
                      <a:pPr algn="ctr"/>
                      <a:r>
                        <a:rPr lang="zh-CN" altLang="en-US" sz="1400" dirty="0" smtClean="0">
                          <a:latin typeface="楷体" panose="02010609060101010101" pitchFamily="49" charset="-122"/>
                          <a:ea typeface="楷体" panose="02010609060101010101" pitchFamily="49" charset="-122"/>
                        </a:rPr>
                        <a:t> 制度依据</a:t>
                      </a:r>
                      <a:endParaRPr lang="zh-CN" altLang="en-US" sz="1400" dirty="0">
                        <a:latin typeface="楷体" panose="02010609060101010101" pitchFamily="49" charset="-122"/>
                        <a:ea typeface="楷体" panose="02010609060101010101" pitchFamily="49" charset="-122"/>
                      </a:endParaRPr>
                    </a:p>
                  </a:txBody>
                  <a:tcPr anchor="ctr"/>
                </a:tc>
                <a:tc>
                  <a:txBody>
                    <a:bodyPr/>
                    <a:lstStyle/>
                    <a:p>
                      <a:pPr algn="ctr"/>
                      <a:r>
                        <a:rPr lang="zh-CN" altLang="en-US" sz="1400" dirty="0" smtClean="0">
                          <a:latin typeface="楷体" panose="02010609060101010101" pitchFamily="49" charset="-122"/>
                          <a:ea typeface="楷体" panose="02010609060101010101" pitchFamily="49" charset="-122"/>
                        </a:rPr>
                        <a:t>产废单位</a:t>
                      </a:r>
                      <a:endParaRPr lang="zh-CN" altLang="en-US" sz="1400" dirty="0">
                        <a:latin typeface="楷体" panose="02010609060101010101" pitchFamily="49" charset="-122"/>
                        <a:ea typeface="楷体" panose="02010609060101010101" pitchFamily="49" charset="-122"/>
                      </a:endParaRPr>
                    </a:p>
                  </a:txBody>
                  <a:tcPr anchor="ctr"/>
                </a:tc>
                <a:tc>
                  <a:txBody>
                    <a:bodyPr/>
                    <a:lstStyle/>
                    <a:p>
                      <a:pPr algn="ctr"/>
                      <a:r>
                        <a:rPr lang="zh-CN" altLang="en-US" sz="1400" dirty="0" smtClean="0">
                          <a:latin typeface="楷体" panose="02010609060101010101" pitchFamily="49" charset="-122"/>
                          <a:ea typeface="楷体" panose="02010609060101010101" pitchFamily="49" charset="-122"/>
                        </a:rPr>
                        <a:t>运输单位</a:t>
                      </a:r>
                      <a:endParaRPr lang="zh-CN" altLang="en-US" sz="1400" dirty="0">
                        <a:latin typeface="楷体" panose="02010609060101010101" pitchFamily="49" charset="-122"/>
                        <a:ea typeface="楷体" panose="02010609060101010101" pitchFamily="49" charset="-122"/>
                      </a:endParaRPr>
                    </a:p>
                  </a:txBody>
                  <a:tcPr anchor="ctr"/>
                </a:tc>
                <a:tc>
                  <a:txBody>
                    <a:bodyPr/>
                    <a:lstStyle/>
                    <a:p>
                      <a:pPr algn="ctr"/>
                      <a:r>
                        <a:rPr lang="zh-CN" altLang="en-US" sz="1400" dirty="0" smtClean="0">
                          <a:latin typeface="楷体" panose="02010609060101010101" pitchFamily="49" charset="-122"/>
                          <a:ea typeface="楷体" panose="02010609060101010101" pitchFamily="49" charset="-122"/>
                        </a:rPr>
                        <a:t>处置单位</a:t>
                      </a:r>
                      <a:endParaRPr lang="zh-CN" altLang="en-US" sz="1400" dirty="0">
                        <a:latin typeface="楷体" panose="02010609060101010101" pitchFamily="49" charset="-122"/>
                        <a:ea typeface="楷体" panose="02010609060101010101" pitchFamily="49" charset="-122"/>
                      </a:endParaRPr>
                    </a:p>
                  </a:txBody>
                  <a:tcPr anchor="ctr"/>
                </a:tc>
              </a:tr>
              <a:tr h="495670">
                <a:tc>
                  <a:txBody>
                    <a:bodyPr/>
                    <a:lstStyle/>
                    <a:p>
                      <a:pPr algn="ctr">
                        <a:lnSpc>
                          <a:spcPts val="2500"/>
                        </a:lnSpc>
                        <a:spcAft>
                          <a:spcPts val="0"/>
                        </a:spcAft>
                      </a:pPr>
                      <a:r>
                        <a:rPr lang="en-US" sz="1000" b="0" kern="100" dirty="0" smtClean="0">
                          <a:effectLst/>
                          <a:latin typeface="楷体" panose="02010609060101010101" pitchFamily="49" charset="-122"/>
                          <a:ea typeface="楷体" panose="02010609060101010101" pitchFamily="49" charset="-122"/>
                          <a:cs typeface="楷体" panose="02010609060101010101" pitchFamily="49" charset="-122"/>
                        </a:rPr>
                        <a:t>5</a:t>
                      </a:r>
                      <a:endParaRPr lang="zh-CN" sz="1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l">
                        <a:lnSpc>
                          <a:spcPts val="2500"/>
                        </a:lnSpc>
                        <a:spcAft>
                          <a:spcPts val="0"/>
                        </a:spcAft>
                      </a:pPr>
                      <a:r>
                        <a:rPr lang="zh-CN" sz="1200" b="0" kern="100" dirty="0">
                          <a:effectLst/>
                          <a:latin typeface="楷体" panose="02010609060101010101" pitchFamily="49" charset="-122"/>
                          <a:ea typeface="楷体" panose="02010609060101010101" pitchFamily="49" charset="-122"/>
                          <a:cs typeface="楷体" panose="02010609060101010101" pitchFamily="49" charset="-122"/>
                        </a:rPr>
                        <a:t>源头分类制度</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marL="0" lvl="0" indent="0" algn="just">
                        <a:lnSpc>
                          <a:spcPct val="100000"/>
                        </a:lnSpc>
                        <a:spcAft>
                          <a:spcPts val="0"/>
                        </a:spcAft>
                        <a:buFont typeface="Wingdings" panose="05000000000000000000" pitchFamily="2" charset="2"/>
                        <a:buNone/>
                      </a:pPr>
                      <a:r>
                        <a:rPr lang="zh-CN" sz="1200" b="0" kern="100" dirty="0">
                          <a:effectLst/>
                          <a:latin typeface="楷体" panose="02010609060101010101" pitchFamily="49" charset="-122"/>
                          <a:ea typeface="楷体" panose="02010609060101010101" pitchFamily="49" charset="-122"/>
                          <a:cs typeface="楷体" panose="02010609060101010101" pitchFamily="49" charset="-122"/>
                        </a:rPr>
                        <a:t>按照</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危险废物</a:t>
                      </a:r>
                      <a:r>
                        <a:rPr lang="zh-CN" sz="1200" b="0" kern="100" dirty="0">
                          <a:effectLst/>
                          <a:latin typeface="楷体" panose="02010609060101010101" pitchFamily="49" charset="-122"/>
                          <a:ea typeface="楷体" panose="02010609060101010101" pitchFamily="49" charset="-122"/>
                          <a:cs typeface="楷体" panose="02010609060101010101" pitchFamily="49" charset="-122"/>
                        </a:rPr>
                        <a:t>特性分类进行收集</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marL="0" lvl="0" indent="0" algn="just" defTabSz="914400" rtl="0" eaLnBrk="1" latinLnBrk="0" hangingPunct="1">
                        <a:lnSpc>
                          <a:spcPct val="100000"/>
                        </a:lnSpc>
                        <a:spcAft>
                          <a:spcPts val="0"/>
                        </a:spcAft>
                        <a:buFont typeface="Wingdings" panose="05000000000000000000" pitchFamily="2" charset="2"/>
                        <a:buNone/>
                      </a:pPr>
                      <a:r>
                        <a:rPr lang="zh-CN" sz="1200" b="0" kern="100" dirty="0">
                          <a:solidFill>
                            <a:schemeClr val="dk1"/>
                          </a:solidFill>
                          <a:effectLst/>
                          <a:latin typeface="楷体" panose="02010609060101010101" pitchFamily="49" charset="-122"/>
                          <a:ea typeface="楷体" panose="02010609060101010101" pitchFamily="49" charset="-122"/>
                          <a:cs typeface="楷体" panose="02010609060101010101" pitchFamily="49" charset="-122"/>
                        </a:rPr>
                        <a:t>《固废污染防治法》</a:t>
                      </a:r>
                      <a:r>
                        <a:rPr lang="zh-CN" sz="1200" b="0" kern="100" dirty="0" smtClean="0">
                          <a:solidFill>
                            <a:schemeClr val="dk1"/>
                          </a:solidFill>
                          <a:effectLst/>
                          <a:latin typeface="楷体" panose="02010609060101010101" pitchFamily="49" charset="-122"/>
                          <a:ea typeface="楷体" panose="02010609060101010101" pitchFamily="49" charset="-122"/>
                          <a:cs typeface="楷体" panose="02010609060101010101" pitchFamily="49" charset="-122"/>
                        </a:rPr>
                        <a:t>第</a:t>
                      </a:r>
                      <a:r>
                        <a:rPr lang="en-US" altLang="zh-CN" sz="1200" b="0" kern="100" dirty="0" smtClean="0">
                          <a:solidFill>
                            <a:schemeClr val="dk1"/>
                          </a:solidFill>
                          <a:effectLst/>
                          <a:latin typeface="Arial" panose="020B0604020202020204" pitchFamily="34" charset="0"/>
                          <a:ea typeface="楷体" panose="02010609060101010101" pitchFamily="49" charset="-122"/>
                          <a:cs typeface="Arial" panose="020B0604020202020204" pitchFamily="34" charset="0"/>
                        </a:rPr>
                        <a:t>81</a:t>
                      </a:r>
                      <a:r>
                        <a:rPr lang="zh-CN" sz="1200" b="0" kern="100" dirty="0" smtClean="0">
                          <a:solidFill>
                            <a:schemeClr val="dk1"/>
                          </a:solidFill>
                          <a:effectLst/>
                          <a:latin typeface="楷体" panose="02010609060101010101" pitchFamily="49" charset="-122"/>
                          <a:ea typeface="楷体" panose="02010609060101010101" pitchFamily="49" charset="-122"/>
                          <a:cs typeface="楷体" panose="02010609060101010101" pitchFamily="49" charset="-122"/>
                        </a:rPr>
                        <a:t>条</a:t>
                      </a:r>
                      <a:endParaRPr lang="zh-CN" sz="1200" b="0" kern="100" dirty="0">
                        <a:solidFill>
                          <a:schemeClr val="dk1"/>
                        </a:solidFill>
                        <a:effectLst/>
                        <a:latin typeface="楷体" panose="02010609060101010101" pitchFamily="49" charset="-122"/>
                        <a:ea typeface="楷体" panose="02010609060101010101" pitchFamily="49" charset="-122"/>
                        <a:cs typeface="楷体" panose="02010609060101010101" pitchFamily="49" charset="-122"/>
                      </a:endParaRPr>
                    </a:p>
                  </a:txBody>
                  <a:tcPr marL="68580" marR="68580" marT="0" marB="0" anchor="ctr"/>
                </a:tc>
                <a:tc>
                  <a:txBody>
                    <a:bodyPr/>
                    <a:lstStyle/>
                    <a:p>
                      <a:pPr algn="ctr">
                        <a:lnSpc>
                          <a:spcPts val="2500"/>
                        </a:lnSpc>
                        <a:spcAft>
                          <a:spcPts val="0"/>
                        </a:spcAft>
                      </a:pPr>
                      <a:r>
                        <a:rPr lang="zh-CN" sz="1000" b="0" kern="100" dirty="0" smtClean="0">
                          <a:effectLst/>
                          <a:latin typeface="楷体" panose="02010609060101010101" pitchFamily="49" charset="-122"/>
                          <a:ea typeface="楷体" panose="02010609060101010101" pitchFamily="49" charset="-122"/>
                          <a:cs typeface="楷体" panose="02010609060101010101" pitchFamily="49" charset="-122"/>
                        </a:rPr>
                        <a:t>√</a:t>
                      </a:r>
                      <a:endParaRPr lang="zh-CN" sz="1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000" b="0" kern="100" dirty="0">
                          <a:effectLst/>
                          <a:latin typeface="楷体" panose="02010609060101010101" pitchFamily="49" charset="-122"/>
                          <a:ea typeface="楷体" panose="02010609060101010101" pitchFamily="49" charset="-122"/>
                          <a:cs typeface="楷体" panose="02010609060101010101" pitchFamily="49" charset="-122"/>
                        </a:rPr>
                        <a:t> </a:t>
                      </a:r>
                      <a:endParaRPr lang="zh-CN" sz="1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000" b="0" kern="100" dirty="0">
                          <a:effectLst/>
                          <a:latin typeface="楷体" panose="02010609060101010101" pitchFamily="49" charset="-122"/>
                          <a:ea typeface="楷体" panose="02010609060101010101" pitchFamily="49" charset="-122"/>
                          <a:cs typeface="楷体" panose="02010609060101010101" pitchFamily="49" charset="-122"/>
                        </a:rPr>
                        <a:t> </a:t>
                      </a:r>
                      <a:endParaRPr lang="zh-CN" sz="1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r>
              <a:tr h="842211">
                <a:tc>
                  <a:txBody>
                    <a:bodyPr/>
                    <a:lstStyle/>
                    <a:p>
                      <a:pPr algn="ctr">
                        <a:lnSpc>
                          <a:spcPts val="2500"/>
                        </a:lnSpc>
                        <a:spcAft>
                          <a:spcPts val="0"/>
                        </a:spcAft>
                      </a:pPr>
                      <a:r>
                        <a:rPr lang="en-US" sz="1000" kern="100" dirty="0" smtClean="0">
                          <a:effectLst/>
                          <a:latin typeface="楷体" panose="02010609060101010101" pitchFamily="49" charset="-122"/>
                          <a:ea typeface="楷体" panose="02010609060101010101" pitchFamily="49" charset="-122"/>
                          <a:cs typeface="楷体" panose="02010609060101010101" pitchFamily="49" charset="-122"/>
                        </a:rPr>
                        <a:t>6</a:t>
                      </a:r>
                      <a:endParaRPr lang="zh-CN" sz="10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l">
                        <a:lnSpc>
                          <a:spcPts val="2500"/>
                        </a:lnSpc>
                        <a:spcAft>
                          <a:spcPts val="0"/>
                        </a:spcAft>
                      </a:pPr>
                      <a:r>
                        <a:rPr lang="zh-CN" sz="1200" b="0" kern="100" dirty="0">
                          <a:effectLst/>
                          <a:latin typeface="楷体" panose="02010609060101010101" pitchFamily="49" charset="-122"/>
                          <a:ea typeface="楷体" panose="02010609060101010101" pitchFamily="49" charset="-122"/>
                          <a:cs typeface="楷体" panose="02010609060101010101" pitchFamily="49" charset="-122"/>
                        </a:rPr>
                        <a:t>转移联单制度</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marL="0" lvl="0" indent="0" algn="just">
                        <a:lnSpc>
                          <a:spcPct val="100000"/>
                        </a:lnSpc>
                        <a:spcAft>
                          <a:spcPts val="0"/>
                        </a:spcAft>
                        <a:buFont typeface="Wingdings" panose="05000000000000000000" pitchFamily="2" charset="2"/>
                        <a:buNone/>
                      </a:pPr>
                      <a:r>
                        <a:rPr lang="zh-CN" sz="1200" b="0" kern="100" dirty="0">
                          <a:effectLst/>
                          <a:latin typeface="楷体" panose="02010609060101010101" pitchFamily="49" charset="-122"/>
                          <a:ea typeface="楷体" panose="02010609060101010101" pitchFamily="49" charset="-122"/>
                          <a:cs typeface="楷体" panose="02010609060101010101" pitchFamily="49" charset="-122"/>
                        </a:rPr>
                        <a:t>危废</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转移前</a:t>
                      </a:r>
                      <a:r>
                        <a:rPr lang="zh-CN" sz="1200" b="0" kern="100" dirty="0">
                          <a:effectLst/>
                          <a:latin typeface="楷体" panose="02010609060101010101" pitchFamily="49" charset="-122"/>
                          <a:ea typeface="楷体" panose="02010609060101010101" pitchFamily="49" charset="-122"/>
                          <a:cs typeface="楷体" panose="02010609060101010101" pitchFamily="49" charset="-122"/>
                        </a:rPr>
                        <a:t>获得环保部门批准；</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p>
                      <a:pPr marL="0" lvl="0" indent="0" algn="just">
                        <a:lnSpc>
                          <a:spcPct val="100000"/>
                        </a:lnSpc>
                        <a:spcAft>
                          <a:spcPts val="0"/>
                        </a:spcAft>
                        <a:buFont typeface="Wingdings" panose="05000000000000000000" pitchFamily="2" charset="2"/>
                        <a:buNone/>
                      </a:pPr>
                      <a:r>
                        <a:rPr lang="zh-CN" sz="1200" b="0" kern="100" dirty="0">
                          <a:effectLst/>
                          <a:latin typeface="楷体" panose="02010609060101010101" pitchFamily="49" charset="-122"/>
                          <a:ea typeface="楷体" panose="02010609060101010101" pitchFamily="49" charset="-122"/>
                          <a:cs typeface="楷体" panose="02010609060101010101" pitchFamily="49" charset="-122"/>
                        </a:rPr>
                        <a:t>如实</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填写转移</a:t>
                      </a:r>
                      <a:r>
                        <a:rPr lang="zh-CN" sz="1200" b="0" kern="100" dirty="0">
                          <a:effectLst/>
                          <a:latin typeface="楷体" panose="02010609060101010101" pitchFamily="49" charset="-122"/>
                          <a:ea typeface="楷体" panose="02010609060101010101" pitchFamily="49" charset="-122"/>
                          <a:cs typeface="楷体" panose="02010609060101010101" pitchFamily="49" charset="-122"/>
                        </a:rPr>
                        <a:t>联单；</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p>
                      <a:pPr marL="0" lvl="0" indent="0" algn="just">
                        <a:lnSpc>
                          <a:spcPct val="100000"/>
                        </a:lnSpc>
                        <a:spcAft>
                          <a:spcPts val="0"/>
                        </a:spcAft>
                        <a:buFont typeface="Wingdings" panose="05000000000000000000" pitchFamily="2" charset="2"/>
                        <a:buNone/>
                      </a:pPr>
                      <a:r>
                        <a:rPr lang="zh-CN" sz="1200" b="0" kern="100" dirty="0">
                          <a:effectLst/>
                          <a:latin typeface="楷体" panose="02010609060101010101" pitchFamily="49" charset="-122"/>
                          <a:ea typeface="楷体" panose="02010609060101010101" pitchFamily="49" charset="-122"/>
                          <a:cs typeface="楷体" panose="02010609060101010101" pitchFamily="49" charset="-122"/>
                        </a:rPr>
                        <a:t>五联单</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齐全</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ct val="100000"/>
                        </a:lnSpc>
                        <a:spcAft>
                          <a:spcPts val="0"/>
                        </a:spcAft>
                      </a:pPr>
                      <a:r>
                        <a:rPr lang="zh-CN" sz="1200" b="0" kern="100" dirty="0">
                          <a:effectLst/>
                          <a:latin typeface="楷体" panose="02010609060101010101" pitchFamily="49" charset="-122"/>
                          <a:ea typeface="楷体" panose="02010609060101010101" pitchFamily="49" charset="-122"/>
                          <a:cs typeface="楷体" panose="02010609060101010101" pitchFamily="49" charset="-122"/>
                        </a:rPr>
                        <a:t>《固废污染防治法》</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第</a:t>
                      </a:r>
                      <a:r>
                        <a:rPr lang="en-US" altLang="zh-CN" sz="1200" b="0" kern="100" dirty="0" smtClean="0">
                          <a:solidFill>
                            <a:schemeClr val="dk1"/>
                          </a:solidFill>
                          <a:effectLst/>
                          <a:latin typeface="Arial" panose="020B0604020202020204" pitchFamily="34" charset="0"/>
                          <a:ea typeface="楷体" panose="02010609060101010101" pitchFamily="49" charset="-122"/>
                          <a:cs typeface="Arial" panose="020B0604020202020204" pitchFamily="34" charset="0"/>
                        </a:rPr>
                        <a:t>82</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条</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ctr">
                        <a:lnSpc>
                          <a:spcPts val="2500"/>
                        </a:lnSpc>
                        <a:spcAft>
                          <a:spcPts val="0"/>
                        </a:spcAft>
                      </a:pPr>
                      <a:r>
                        <a:rPr lang="zh-CN" sz="1000" b="0" kern="100" dirty="0" smtClean="0">
                          <a:effectLst/>
                          <a:latin typeface="楷体" panose="02010609060101010101" pitchFamily="49" charset="-122"/>
                          <a:ea typeface="楷体" panose="02010609060101010101" pitchFamily="49" charset="-122"/>
                          <a:cs typeface="楷体" panose="02010609060101010101" pitchFamily="49" charset="-122"/>
                        </a:rPr>
                        <a:t>√</a:t>
                      </a:r>
                      <a:endParaRPr lang="zh-CN" sz="1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ctr">
                        <a:lnSpc>
                          <a:spcPts val="2500"/>
                        </a:lnSpc>
                        <a:spcAft>
                          <a:spcPts val="0"/>
                        </a:spcAft>
                      </a:pPr>
                      <a:r>
                        <a:rPr lang="zh-CN" sz="1000" b="0" kern="100" dirty="0" smtClean="0">
                          <a:effectLst/>
                          <a:latin typeface="楷体" panose="02010609060101010101" pitchFamily="49" charset="-122"/>
                          <a:ea typeface="楷体" panose="02010609060101010101" pitchFamily="49" charset="-122"/>
                          <a:cs typeface="楷体" panose="02010609060101010101" pitchFamily="49" charset="-122"/>
                        </a:rPr>
                        <a:t>√</a:t>
                      </a:r>
                      <a:endParaRPr lang="zh-CN" sz="1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ctr">
                        <a:lnSpc>
                          <a:spcPts val="2500"/>
                        </a:lnSpc>
                        <a:spcAft>
                          <a:spcPts val="0"/>
                        </a:spcAft>
                      </a:pPr>
                      <a:r>
                        <a:rPr lang="zh-CN" sz="1000" b="0" kern="100" dirty="0" smtClean="0">
                          <a:effectLst/>
                          <a:latin typeface="楷体" panose="02010609060101010101" pitchFamily="49" charset="-122"/>
                          <a:ea typeface="楷体" panose="02010609060101010101" pitchFamily="49" charset="-122"/>
                          <a:cs typeface="楷体" panose="02010609060101010101" pitchFamily="49" charset="-122"/>
                        </a:rPr>
                        <a:t>√</a:t>
                      </a:r>
                      <a:endParaRPr lang="zh-CN" sz="1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r>
              <a:tr h="577516">
                <a:tc>
                  <a:txBody>
                    <a:bodyPr/>
                    <a:lstStyle/>
                    <a:p>
                      <a:pPr algn="ctr">
                        <a:lnSpc>
                          <a:spcPts val="2500"/>
                        </a:lnSpc>
                        <a:spcAft>
                          <a:spcPts val="0"/>
                        </a:spcAft>
                      </a:pPr>
                      <a:r>
                        <a:rPr lang="en-US" sz="1050" kern="100" dirty="0" smtClean="0">
                          <a:effectLst/>
                          <a:latin typeface="楷体" panose="02010609060101010101" pitchFamily="49" charset="-122"/>
                          <a:ea typeface="等线" panose="02010600030101010101" pitchFamily="2" charset="-122"/>
                          <a:cs typeface="楷体" panose="02010609060101010101" pitchFamily="49" charset="-122"/>
                        </a:rPr>
                        <a:t>7</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l">
                        <a:lnSpc>
                          <a:spcPts val="2500"/>
                        </a:lnSpc>
                        <a:spcAft>
                          <a:spcPts val="0"/>
                        </a:spcAft>
                      </a:pPr>
                      <a:r>
                        <a:rPr lang="zh-CN" sz="1200" kern="100" dirty="0">
                          <a:effectLst/>
                          <a:latin typeface="等线" panose="02010600030101010101" pitchFamily="2" charset="-122"/>
                          <a:ea typeface="楷体" panose="02010609060101010101" pitchFamily="49" charset="-122"/>
                          <a:cs typeface="楷体" panose="02010609060101010101" pitchFamily="49" charset="-122"/>
                        </a:rPr>
                        <a:t>经营许可证制度</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marL="0" lvl="0" indent="0" algn="just">
                        <a:lnSpc>
                          <a:spcPct val="100000"/>
                        </a:lnSpc>
                        <a:spcAft>
                          <a:spcPts val="0"/>
                        </a:spcAft>
                        <a:buFont typeface="Wingdings" panose="05000000000000000000" pitchFamily="2" charset="2"/>
                        <a:buNone/>
                      </a:pPr>
                      <a:r>
                        <a:rPr lang="zh-CN" sz="1200" kern="100" dirty="0">
                          <a:effectLst/>
                          <a:latin typeface="等线" panose="02010600030101010101" pitchFamily="2" charset="-122"/>
                          <a:ea typeface="楷体" panose="02010609060101010101" pitchFamily="49" charset="-122"/>
                          <a:cs typeface="楷体" panose="02010609060101010101" pitchFamily="49" charset="-122"/>
                        </a:rPr>
                        <a:t>危废</a:t>
                      </a:r>
                      <a:r>
                        <a:rPr lang="zh-CN" sz="1200" kern="100" dirty="0" smtClean="0">
                          <a:effectLst/>
                          <a:latin typeface="等线" panose="02010600030101010101" pitchFamily="2" charset="-122"/>
                          <a:ea typeface="楷体" panose="02010609060101010101" pitchFamily="49" charset="-122"/>
                          <a:cs typeface="楷体" panose="02010609060101010101" pitchFamily="49" charset="-122"/>
                        </a:rPr>
                        <a:t>全部提供</a:t>
                      </a:r>
                      <a:r>
                        <a:rPr lang="zh-CN" sz="1200" kern="100" dirty="0">
                          <a:effectLst/>
                          <a:latin typeface="等线" panose="02010600030101010101" pitchFamily="2" charset="-122"/>
                          <a:ea typeface="楷体" panose="02010609060101010101" pitchFamily="49" charset="-122"/>
                          <a:cs typeface="楷体" panose="02010609060101010101" pitchFamily="49" charset="-122"/>
                        </a:rPr>
                        <a:t>给持有危废经营许可证的单位从事收集、贮存、利用、处置。</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just">
                        <a:lnSpc>
                          <a:spcPct val="100000"/>
                        </a:lnSpc>
                        <a:spcAft>
                          <a:spcPts val="0"/>
                        </a:spcAft>
                      </a:pPr>
                      <a:r>
                        <a:rPr lang="zh-CN" sz="1200" kern="100" dirty="0">
                          <a:effectLst/>
                          <a:latin typeface="楷体" panose="02010609060101010101" pitchFamily="49" charset="-122"/>
                          <a:ea typeface="楷体" panose="02010609060101010101" pitchFamily="49" charset="-122"/>
                          <a:cs typeface="楷体" panose="02010609060101010101" pitchFamily="49" charset="-122"/>
                        </a:rPr>
                        <a:t>《固废污染防治法》</a:t>
                      </a: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第</a:t>
                      </a:r>
                      <a:r>
                        <a:rPr lang="en-US" altLang="zh-CN" sz="1200" b="0" kern="100" dirty="0" smtClean="0">
                          <a:solidFill>
                            <a:schemeClr val="dk1"/>
                          </a:solidFill>
                          <a:effectLst/>
                          <a:latin typeface="Arial" panose="020B0604020202020204" pitchFamily="34" charset="0"/>
                          <a:ea typeface="楷体" panose="02010609060101010101" pitchFamily="49" charset="-122"/>
                          <a:cs typeface="Arial" panose="020B0604020202020204" pitchFamily="34" charset="0"/>
                        </a:rPr>
                        <a:t>80</a:t>
                      </a: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条</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ctr">
                        <a:lnSpc>
                          <a:spcPts val="2500"/>
                        </a:lnSpc>
                        <a:spcAft>
                          <a:spcPts val="0"/>
                        </a:spcAft>
                      </a:pPr>
                      <a:r>
                        <a:rPr lang="zh-CN" sz="1050" b="0" kern="100" dirty="0" smtClean="0">
                          <a:effectLst/>
                          <a:latin typeface="等线" panose="02010600030101010101" pitchFamily="2" charset="-122"/>
                          <a:ea typeface="楷体" panose="02010609060101010101" pitchFamily="49" charset="-122"/>
                          <a:cs typeface="楷体" panose="02010609060101010101" pitchFamily="49" charset="-122"/>
                        </a:rPr>
                        <a:t>√</a:t>
                      </a:r>
                      <a:endParaRPr lang="zh-CN" sz="105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050" b="0" kern="100" dirty="0">
                          <a:effectLst/>
                          <a:latin typeface="楷体" panose="02010609060101010101" pitchFamily="49" charset="-122"/>
                          <a:ea typeface="等线" panose="02010600030101010101" pitchFamily="2" charset="-122"/>
                          <a:cs typeface="楷体" panose="02010609060101010101" pitchFamily="49" charset="-122"/>
                        </a:rPr>
                        <a:t>   </a:t>
                      </a:r>
                      <a:endParaRPr lang="zh-CN" sz="105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lnSpc>
                          <a:spcPts val="2500"/>
                        </a:lnSpc>
                        <a:spcAft>
                          <a:spcPts val="0"/>
                        </a:spcAft>
                      </a:pPr>
                      <a:r>
                        <a:rPr lang="zh-CN" sz="1050" b="0" kern="100" dirty="0" smtClean="0">
                          <a:effectLst/>
                          <a:latin typeface="等线" panose="02010600030101010101" pitchFamily="2" charset="-122"/>
                          <a:ea typeface="楷体" panose="02010609060101010101" pitchFamily="49" charset="-122"/>
                          <a:cs typeface="楷体" panose="02010609060101010101" pitchFamily="49" charset="-122"/>
                        </a:rPr>
                        <a:t>√</a:t>
                      </a:r>
                      <a:endParaRPr lang="zh-CN" sz="105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r>
              <a:tr h="931607">
                <a:tc>
                  <a:txBody>
                    <a:bodyPr/>
                    <a:lstStyle/>
                    <a:p>
                      <a:pPr algn="ctr">
                        <a:lnSpc>
                          <a:spcPts val="2500"/>
                        </a:lnSpc>
                        <a:spcAft>
                          <a:spcPts val="0"/>
                        </a:spcAft>
                      </a:pPr>
                      <a:r>
                        <a:rPr lang="en-US" sz="1050" kern="100" dirty="0" smtClean="0">
                          <a:effectLst/>
                          <a:latin typeface="楷体" panose="02010609060101010101" pitchFamily="49" charset="-122"/>
                          <a:ea typeface="等线" panose="02010600030101010101" pitchFamily="2" charset="-122"/>
                          <a:cs typeface="楷体" panose="02010609060101010101" pitchFamily="49" charset="-122"/>
                        </a:rPr>
                        <a:t>8</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l">
                        <a:lnSpc>
                          <a:spcPts val="2500"/>
                        </a:lnSpc>
                        <a:spcAft>
                          <a:spcPts val="0"/>
                        </a:spcAft>
                      </a:pPr>
                      <a:r>
                        <a:rPr lang="zh-CN" sz="1200" kern="100" dirty="0">
                          <a:effectLst/>
                          <a:latin typeface="等线" panose="02010600030101010101" pitchFamily="2" charset="-122"/>
                          <a:ea typeface="楷体" panose="02010609060101010101" pitchFamily="49" charset="-122"/>
                          <a:cs typeface="楷体" panose="02010609060101010101" pitchFamily="49" charset="-122"/>
                        </a:rPr>
                        <a:t>应急预案备案制度</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marL="0" lvl="0" indent="0" algn="just">
                        <a:lnSpc>
                          <a:spcPct val="100000"/>
                        </a:lnSpc>
                        <a:spcAft>
                          <a:spcPts val="0"/>
                        </a:spcAft>
                        <a:buFont typeface="Wingdings" panose="05000000000000000000" pitchFamily="2" charset="2"/>
                        <a:buNone/>
                      </a:pPr>
                      <a:r>
                        <a:rPr lang="zh-CN" sz="1200" kern="100" dirty="0">
                          <a:effectLst/>
                          <a:latin typeface="楷体" panose="02010609060101010101" pitchFamily="49" charset="-122"/>
                          <a:ea typeface="楷体" panose="02010609060101010101" pitchFamily="49" charset="-122"/>
                          <a:cs typeface="楷体" panose="02010609060101010101" pitchFamily="49" charset="-122"/>
                        </a:rPr>
                        <a:t>制定了</a:t>
                      </a: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意外</a:t>
                      </a:r>
                      <a:r>
                        <a:rPr lang="zh-CN" sz="1200" kern="100" dirty="0">
                          <a:effectLst/>
                          <a:latin typeface="楷体" panose="02010609060101010101" pitchFamily="49" charset="-122"/>
                          <a:ea typeface="楷体" panose="02010609060101010101" pitchFamily="49" charset="-122"/>
                          <a:cs typeface="楷体" panose="02010609060101010101" pitchFamily="49" charset="-122"/>
                        </a:rPr>
                        <a:t>事故防范措施和应急预案</a:t>
                      </a: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；当地环保部门</a:t>
                      </a:r>
                      <a:r>
                        <a:rPr lang="zh-CN" sz="1200" kern="100" dirty="0">
                          <a:effectLst/>
                          <a:latin typeface="楷体" panose="02010609060101010101" pitchFamily="49" charset="-122"/>
                          <a:ea typeface="楷体" panose="02010609060101010101" pitchFamily="49" charset="-122"/>
                          <a:cs typeface="楷体" panose="02010609060101010101" pitchFamily="49" charset="-122"/>
                        </a:rPr>
                        <a:t>备案</a:t>
                      </a: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；每年组织应急</a:t>
                      </a:r>
                      <a:r>
                        <a:rPr lang="zh-CN" sz="1200" kern="100" dirty="0">
                          <a:effectLst/>
                          <a:latin typeface="楷体" panose="02010609060101010101" pitchFamily="49" charset="-122"/>
                          <a:ea typeface="楷体" panose="02010609060101010101" pitchFamily="49" charset="-122"/>
                          <a:cs typeface="楷体" panose="02010609060101010101" pitchFamily="49" charset="-122"/>
                        </a:rPr>
                        <a:t>演练。</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ct val="100000"/>
                        </a:lnSpc>
                        <a:spcAft>
                          <a:spcPts val="0"/>
                        </a:spcAft>
                      </a:pPr>
                      <a:r>
                        <a:rPr lang="zh-CN" sz="1200" kern="100" dirty="0">
                          <a:effectLst/>
                          <a:latin typeface="楷体" panose="02010609060101010101" pitchFamily="49" charset="-122"/>
                          <a:ea typeface="楷体" panose="02010609060101010101" pitchFamily="49" charset="-122"/>
                          <a:cs typeface="楷体" panose="02010609060101010101" pitchFamily="49" charset="-122"/>
                        </a:rPr>
                        <a:t>《固废污染防治法》</a:t>
                      </a: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第</a:t>
                      </a:r>
                      <a:r>
                        <a:rPr lang="en-US" altLang="zh-CN" sz="1200" b="0" kern="100" dirty="0" smtClean="0">
                          <a:solidFill>
                            <a:schemeClr val="dk1"/>
                          </a:solidFill>
                          <a:effectLst/>
                          <a:latin typeface="Arial" panose="020B0604020202020204" pitchFamily="34" charset="0"/>
                          <a:ea typeface="楷体" panose="02010609060101010101" pitchFamily="49" charset="-122"/>
                          <a:cs typeface="Arial" panose="020B0604020202020204" pitchFamily="34" charset="0"/>
                        </a:rPr>
                        <a:t>85</a:t>
                      </a:r>
                      <a:r>
                        <a:rPr lang="zh-CN" sz="1200" kern="100" dirty="0" smtClean="0">
                          <a:effectLst/>
                          <a:latin typeface="楷体" panose="02010609060101010101" pitchFamily="49" charset="-122"/>
                          <a:ea typeface="楷体" panose="02010609060101010101" pitchFamily="49" charset="-122"/>
                          <a:cs typeface="楷体" panose="02010609060101010101" pitchFamily="49" charset="-122"/>
                        </a:rPr>
                        <a:t>条</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ctr">
                        <a:lnSpc>
                          <a:spcPts val="2500"/>
                        </a:lnSpc>
                        <a:spcAft>
                          <a:spcPts val="0"/>
                        </a:spcAft>
                      </a:pPr>
                      <a:r>
                        <a:rPr lang="zh-CN" sz="1000" b="0" kern="100" dirty="0" smtClean="0">
                          <a:effectLst/>
                          <a:latin typeface="楷体" panose="02010609060101010101" pitchFamily="49" charset="-122"/>
                          <a:ea typeface="楷体" panose="02010609060101010101" pitchFamily="49" charset="-122"/>
                          <a:cs typeface="楷体" panose="02010609060101010101" pitchFamily="49" charset="-122"/>
                        </a:rPr>
                        <a:t>√</a:t>
                      </a:r>
                      <a:endParaRPr lang="zh-CN" sz="1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000" b="0" kern="100">
                          <a:effectLst/>
                          <a:latin typeface="楷体" panose="02010609060101010101" pitchFamily="49" charset="-122"/>
                          <a:ea typeface="楷体" panose="02010609060101010101" pitchFamily="49" charset="-122"/>
                          <a:cs typeface="楷体" panose="02010609060101010101" pitchFamily="49" charset="-122"/>
                        </a:rPr>
                        <a:t>   </a:t>
                      </a:r>
                      <a:endParaRPr lang="zh-CN" sz="1000" b="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ctr">
                        <a:lnSpc>
                          <a:spcPts val="2500"/>
                        </a:lnSpc>
                        <a:spcAft>
                          <a:spcPts val="0"/>
                        </a:spcAft>
                      </a:pPr>
                      <a:r>
                        <a:rPr lang="zh-CN" sz="1000" b="0" kern="100" dirty="0" smtClean="0">
                          <a:effectLst/>
                          <a:latin typeface="楷体" panose="02010609060101010101" pitchFamily="49" charset="-122"/>
                          <a:ea typeface="楷体" panose="02010609060101010101" pitchFamily="49" charset="-122"/>
                          <a:cs typeface="楷体" panose="02010609060101010101" pitchFamily="49" charset="-122"/>
                        </a:rPr>
                        <a:t>√</a:t>
                      </a:r>
                      <a:endParaRPr lang="zh-CN" sz="1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r>
              <a:tr h="753904">
                <a:tc>
                  <a:txBody>
                    <a:bodyPr/>
                    <a:lstStyle/>
                    <a:p>
                      <a:pPr algn="ctr">
                        <a:lnSpc>
                          <a:spcPts val="2500"/>
                        </a:lnSpc>
                        <a:spcAft>
                          <a:spcPts val="0"/>
                        </a:spcAft>
                      </a:pPr>
                      <a:r>
                        <a:rPr lang="en-US" sz="1050" b="0" kern="100" dirty="0" smtClean="0">
                          <a:effectLst/>
                          <a:latin typeface="楷体" panose="02010609060101010101" pitchFamily="49" charset="-122"/>
                          <a:ea typeface="楷体" panose="02010609060101010101" pitchFamily="49" charset="-122"/>
                          <a:cs typeface="楷体" panose="02010609060101010101" pitchFamily="49" charset="-122"/>
                        </a:rPr>
                        <a:t>9</a:t>
                      </a:r>
                      <a:endParaRPr lang="zh-CN" sz="105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l">
                        <a:lnSpc>
                          <a:spcPts val="2500"/>
                        </a:lnSpc>
                        <a:spcAft>
                          <a:spcPts val="0"/>
                        </a:spcAft>
                      </a:pPr>
                      <a:r>
                        <a:rPr lang="zh-CN" sz="1200" b="0" kern="100" dirty="0">
                          <a:effectLst/>
                          <a:latin typeface="楷体" panose="02010609060101010101" pitchFamily="49" charset="-122"/>
                          <a:ea typeface="楷体" panose="02010609060101010101" pitchFamily="49" charset="-122"/>
                          <a:cs typeface="楷体" panose="02010609060101010101" pitchFamily="49" charset="-122"/>
                        </a:rPr>
                        <a:t>业务培训</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marL="0" lvl="0" indent="0" algn="just">
                        <a:lnSpc>
                          <a:spcPct val="100000"/>
                        </a:lnSpc>
                        <a:spcAft>
                          <a:spcPts val="0"/>
                        </a:spcAft>
                        <a:buFont typeface="Wingdings" panose="05000000000000000000" pitchFamily="2" charset="2"/>
                        <a:buNone/>
                      </a:pPr>
                      <a:r>
                        <a:rPr lang="zh-CN" sz="1200" b="0" kern="100" dirty="0">
                          <a:effectLst/>
                          <a:latin typeface="楷体" panose="02010609060101010101" pitchFamily="49" charset="-122"/>
                          <a:ea typeface="楷体" panose="02010609060101010101" pitchFamily="49" charset="-122"/>
                          <a:cs typeface="楷体" panose="02010609060101010101" pitchFamily="49" charset="-122"/>
                        </a:rPr>
                        <a:t>对本</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单位工作人员</a:t>
                      </a:r>
                      <a:r>
                        <a:rPr lang="zh-CN" sz="1200" b="0" kern="100" dirty="0">
                          <a:effectLst/>
                          <a:latin typeface="楷体" panose="02010609060101010101" pitchFamily="49" charset="-122"/>
                          <a:ea typeface="楷体" panose="02010609060101010101" pitchFamily="49" charset="-122"/>
                          <a:cs typeface="楷体" panose="02010609060101010101" pitchFamily="49" charset="-122"/>
                        </a:rPr>
                        <a:t>进行培训。</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ct val="100000"/>
                        </a:lnSpc>
                        <a:spcAft>
                          <a:spcPts val="0"/>
                        </a:spcAft>
                      </a:pP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《关于进一步加强危险废物和医疗废物监管工作的意见》</a:t>
                      </a:r>
                      <a:r>
                        <a:rPr lang="zh-CN" sz="1200" b="0" kern="100" dirty="0">
                          <a:effectLst/>
                          <a:latin typeface="楷体" panose="02010609060101010101" pitchFamily="49" charset="-122"/>
                          <a:ea typeface="楷体" panose="02010609060101010101" pitchFamily="49" charset="-122"/>
                          <a:cs typeface="楷体" panose="02010609060101010101" pitchFamily="49" charset="-122"/>
                        </a:rPr>
                        <a:t>，</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p>
                      <a:pPr algn="just">
                        <a:lnSpc>
                          <a:spcPct val="100000"/>
                        </a:lnSpc>
                        <a:spcAft>
                          <a:spcPts val="0"/>
                        </a:spcAft>
                      </a:pPr>
                      <a:r>
                        <a:rPr lang="zh-CN" sz="1200" b="0" kern="100" dirty="0">
                          <a:effectLst/>
                          <a:latin typeface="楷体" panose="02010609060101010101" pitchFamily="49" charset="-122"/>
                          <a:ea typeface="楷体" panose="02010609060101010101" pitchFamily="49" charset="-122"/>
                          <a:cs typeface="楷体" panose="02010609060101010101" pitchFamily="49" charset="-122"/>
                        </a:rPr>
                        <a:t>环发〔</a:t>
                      </a:r>
                      <a:r>
                        <a:rPr lang="en-US" sz="1200" b="0" kern="100" dirty="0">
                          <a:solidFill>
                            <a:schemeClr val="dk1"/>
                          </a:solidFill>
                          <a:effectLst/>
                          <a:latin typeface="Arial" panose="020B0604020202020204" pitchFamily="34" charset="0"/>
                          <a:ea typeface="楷体" panose="02010609060101010101" pitchFamily="49" charset="-122"/>
                          <a:cs typeface="Arial" panose="020B0604020202020204" pitchFamily="34" charset="0"/>
                        </a:rPr>
                        <a:t>2011</a:t>
                      </a:r>
                      <a:r>
                        <a:rPr lang="zh-CN" sz="1200" b="0" kern="100" dirty="0">
                          <a:effectLst/>
                          <a:latin typeface="楷体" panose="02010609060101010101" pitchFamily="49" charset="-122"/>
                          <a:ea typeface="楷体" panose="02010609060101010101" pitchFamily="49" charset="-122"/>
                          <a:cs typeface="楷体" panose="02010609060101010101" pitchFamily="49" charset="-122"/>
                        </a:rPr>
                        <a:t>〕</a:t>
                      </a:r>
                      <a:r>
                        <a:rPr lang="en-US" sz="1200" b="0" kern="100" dirty="0">
                          <a:solidFill>
                            <a:schemeClr val="dk1"/>
                          </a:solidFill>
                          <a:effectLst/>
                          <a:latin typeface="Arial" panose="020B0604020202020204" pitchFamily="34" charset="0"/>
                          <a:ea typeface="楷体" panose="02010609060101010101" pitchFamily="49" charset="-122"/>
                          <a:cs typeface="Arial" panose="020B0604020202020204" pitchFamily="34" charset="0"/>
                        </a:rPr>
                        <a:t>19</a:t>
                      </a:r>
                      <a:r>
                        <a:rPr lang="en-US" sz="1200" b="0" kern="100" dirty="0">
                          <a:effectLst/>
                          <a:latin typeface="楷体" panose="02010609060101010101" pitchFamily="49" charset="-122"/>
                          <a:ea typeface="楷体" panose="02010609060101010101" pitchFamily="49" charset="-122"/>
                          <a:cs typeface="楷体" panose="02010609060101010101" pitchFamily="49" charset="-122"/>
                        </a:rPr>
                        <a:t> </a:t>
                      </a:r>
                      <a:r>
                        <a:rPr lang="zh-CN" sz="1200" b="0" kern="100" dirty="0">
                          <a:effectLst/>
                          <a:latin typeface="楷体" panose="02010609060101010101" pitchFamily="49" charset="-122"/>
                          <a:ea typeface="楷体" panose="02010609060101010101" pitchFamily="49" charset="-122"/>
                          <a:cs typeface="楷体" panose="02010609060101010101" pitchFamily="49" charset="-122"/>
                        </a:rPr>
                        <a:t>号 </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第五</a:t>
                      </a:r>
                      <a:r>
                        <a:rPr lang="zh-CN" sz="1200" b="0" kern="100" dirty="0">
                          <a:effectLst/>
                          <a:latin typeface="楷体" panose="02010609060101010101" pitchFamily="49" charset="-122"/>
                          <a:ea typeface="楷体" panose="02010609060101010101" pitchFamily="49" charset="-122"/>
                          <a:cs typeface="楷体" panose="02010609060101010101" pitchFamily="49" charset="-122"/>
                        </a:rPr>
                        <a:t>条。</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ctr">
                        <a:lnSpc>
                          <a:spcPts val="2500"/>
                        </a:lnSpc>
                        <a:spcAft>
                          <a:spcPts val="0"/>
                        </a:spcAft>
                      </a:pPr>
                      <a:r>
                        <a:rPr lang="zh-CN" sz="1000" b="0" kern="100" dirty="0" smtClean="0">
                          <a:effectLst/>
                          <a:latin typeface="楷体" panose="02010609060101010101" pitchFamily="49" charset="-122"/>
                          <a:ea typeface="楷体" panose="02010609060101010101" pitchFamily="49" charset="-122"/>
                          <a:cs typeface="楷体" panose="02010609060101010101" pitchFamily="49" charset="-122"/>
                        </a:rPr>
                        <a:t>√</a:t>
                      </a:r>
                      <a:endParaRPr lang="zh-CN" sz="1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000" b="0" kern="100" dirty="0">
                          <a:effectLst/>
                          <a:latin typeface="楷体" panose="02010609060101010101" pitchFamily="49" charset="-122"/>
                          <a:ea typeface="楷体" panose="02010609060101010101" pitchFamily="49" charset="-122"/>
                          <a:cs typeface="楷体" panose="02010609060101010101" pitchFamily="49" charset="-122"/>
                        </a:rPr>
                        <a:t> </a:t>
                      </a:r>
                      <a:endParaRPr lang="zh-CN" sz="1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indent="133985" algn="ctr">
                        <a:lnSpc>
                          <a:spcPts val="2500"/>
                        </a:lnSpc>
                        <a:spcAft>
                          <a:spcPts val="0"/>
                        </a:spcAft>
                      </a:pPr>
                      <a:r>
                        <a:rPr lang="zh-CN" sz="1000" b="0" kern="100" dirty="0" smtClean="0">
                          <a:effectLst/>
                          <a:latin typeface="楷体" panose="02010609060101010101" pitchFamily="49" charset="-122"/>
                          <a:ea typeface="楷体" panose="02010609060101010101" pitchFamily="49" charset="-122"/>
                          <a:cs typeface="楷体" panose="02010609060101010101" pitchFamily="49" charset="-122"/>
                        </a:rPr>
                        <a:t>√</a:t>
                      </a:r>
                      <a:endParaRPr lang="zh-CN" sz="1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r>
            </a:tbl>
          </a:graphicData>
        </a:graphic>
      </p:graphicFrame>
      <p:sp>
        <p:nvSpPr>
          <p:cNvPr id="3" name="文本框 2"/>
          <p:cNvSpPr txBox="1"/>
          <p:nvPr/>
        </p:nvSpPr>
        <p:spPr>
          <a:xfrm>
            <a:off x="1190723" y="1183458"/>
            <a:ext cx="9668933" cy="369332"/>
          </a:xfrm>
          <a:prstGeom prst="rect">
            <a:avLst/>
          </a:prstGeom>
          <a:noFill/>
        </p:spPr>
        <p:txBody>
          <a:bodyPr wrap="square" rtlCol="0">
            <a:spAutoFit/>
          </a:bodyPr>
          <a:lstStyle/>
          <a:p>
            <a:pPr marL="285750" indent="-285750">
              <a:buFont typeface="Wingdings" panose="05000000000000000000" pitchFamily="2" charset="2"/>
              <a:buChar char="p"/>
            </a:pPr>
            <a:r>
              <a:rPr lang="zh-CN" altLang="en-US" dirty="0" smtClean="0">
                <a:latin typeface="楷体" panose="02010609060101010101" pitchFamily="49" charset="-122"/>
                <a:ea typeface="楷体" panose="02010609060101010101" pitchFamily="49" charset="-122"/>
              </a:rPr>
              <a:t>“危废”管理的合规要求</a:t>
            </a:r>
            <a:endParaRPr lang="zh-CN" altLang="en-US" dirty="0">
              <a:latin typeface="楷体" panose="02010609060101010101" pitchFamily="49" charset="-122"/>
              <a:ea typeface="楷体" panose="02010609060101010101" pitchFamily="49" charset="-122"/>
            </a:endParaRPr>
          </a:p>
        </p:txBody>
      </p:sp>
      <p:sp>
        <p:nvSpPr>
          <p:cNvPr id="6" name="标题 1"/>
          <p:cNvSpPr txBox="1"/>
          <p:nvPr/>
        </p:nvSpPr>
        <p:spPr>
          <a:xfrm>
            <a:off x="740945" y="500619"/>
            <a:ext cx="10710109" cy="425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第三部分  </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固废处置项目环保合规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7" name="灯片编号占位符 6"/>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9"/>
            <a:ext cx="12192000" cy="4663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 name="表格 1"/>
          <p:cNvGraphicFramePr>
            <a:graphicFrameLocks noGrp="1"/>
          </p:cNvGraphicFramePr>
          <p:nvPr/>
        </p:nvGraphicFramePr>
        <p:xfrm>
          <a:off x="1078030" y="1789853"/>
          <a:ext cx="9721516" cy="2553547"/>
        </p:xfrm>
        <a:graphic>
          <a:graphicData uri="http://schemas.openxmlformats.org/drawingml/2006/table">
            <a:tbl>
              <a:tblPr firstRow="1" bandRow="1">
                <a:tableStyleId>{5C22544A-7EE6-4342-B048-85BDC9FD1C3A}</a:tableStyleId>
              </a:tblPr>
              <a:tblGrid>
                <a:gridCol w="618423"/>
                <a:gridCol w="1612231"/>
                <a:gridCol w="2310063"/>
                <a:gridCol w="2286000"/>
                <a:gridCol w="974558"/>
                <a:gridCol w="974558"/>
                <a:gridCol w="945683"/>
              </a:tblGrid>
              <a:tr h="473307">
                <a:tc>
                  <a:txBody>
                    <a:bodyPr/>
                    <a:lstStyle/>
                    <a:p>
                      <a:endParaRPr lang="zh-CN" altLang="en-US" dirty="0"/>
                    </a:p>
                  </a:txBody>
                  <a:tcPr/>
                </a:tc>
                <a:tc>
                  <a:txBody>
                    <a:bodyPr/>
                    <a:lstStyle/>
                    <a:p>
                      <a:endParaRPr lang="zh-CN" altLang="en-US" sz="1600" dirty="0">
                        <a:latin typeface="楷体" panose="02010609060101010101" pitchFamily="49" charset="-122"/>
                        <a:ea typeface="楷体" panose="02010609060101010101" pitchFamily="49" charset="-122"/>
                      </a:endParaRPr>
                    </a:p>
                  </a:txBody>
                  <a:tcPr/>
                </a:tc>
                <a:tc>
                  <a:txBody>
                    <a:bodyPr/>
                    <a:lstStyle/>
                    <a:p>
                      <a:endParaRPr lang="zh-CN" altLang="en-US" sz="1600" dirty="0">
                        <a:latin typeface="楷体" panose="02010609060101010101" pitchFamily="49" charset="-122"/>
                        <a:ea typeface="楷体" panose="02010609060101010101" pitchFamily="49" charset="-122"/>
                      </a:endParaRPr>
                    </a:p>
                  </a:txBody>
                  <a:tcPr/>
                </a:tc>
                <a:tc>
                  <a:txBody>
                    <a:bodyPr/>
                    <a:lstStyle/>
                    <a:p>
                      <a:endParaRPr lang="zh-CN" altLang="en-US" sz="1600" dirty="0">
                        <a:latin typeface="楷体" panose="02010609060101010101" pitchFamily="49" charset="-122"/>
                        <a:ea typeface="楷体" panose="02010609060101010101" pitchFamily="49" charset="-122"/>
                      </a:endParaRPr>
                    </a:p>
                  </a:txBody>
                  <a:tcPr/>
                </a:tc>
                <a:tc gridSpan="3">
                  <a:txBody>
                    <a:bodyPr/>
                    <a:lstStyle/>
                    <a:p>
                      <a:r>
                        <a:rPr lang="zh-CN" altLang="en-US" sz="1600" dirty="0" smtClean="0">
                          <a:latin typeface="楷体" panose="02010609060101010101" pitchFamily="49" charset="-122"/>
                          <a:ea typeface="楷体" panose="02010609060101010101" pitchFamily="49" charset="-122"/>
                        </a:rPr>
                        <a:t>             适用对象</a:t>
                      </a:r>
                      <a:endParaRPr lang="zh-CN" altLang="en-US" sz="1600" dirty="0">
                        <a:latin typeface="楷体" panose="02010609060101010101" pitchFamily="49" charset="-122"/>
                        <a:ea typeface="楷体" panose="02010609060101010101" pitchFamily="49" charset="-122"/>
                      </a:endParaRPr>
                    </a:p>
                  </a:txBody>
                  <a:tcPr/>
                </a:tc>
                <a:tc hMerge="1">
                  <a:tcPr/>
                </a:tc>
                <a:tc hMerge="1">
                  <a:tcPr/>
                </a:tc>
              </a:tr>
              <a:tr h="423666">
                <a:tc>
                  <a:txBody>
                    <a:bodyPr/>
                    <a:lstStyle/>
                    <a:p>
                      <a:pPr algn="ctr"/>
                      <a:r>
                        <a:rPr lang="zh-CN" altLang="en-US" sz="1400" dirty="0" smtClean="0">
                          <a:latin typeface="楷体" panose="02010609060101010101" pitchFamily="49" charset="-122"/>
                          <a:ea typeface="楷体" panose="02010609060101010101" pitchFamily="49" charset="-122"/>
                        </a:rPr>
                        <a:t>序号</a:t>
                      </a:r>
                      <a:endParaRPr lang="zh-CN" altLang="en-US" sz="1400" dirty="0">
                        <a:latin typeface="楷体" panose="02010609060101010101" pitchFamily="49" charset="-122"/>
                        <a:ea typeface="楷体" panose="02010609060101010101" pitchFamily="49" charset="-122"/>
                      </a:endParaRPr>
                    </a:p>
                  </a:txBody>
                  <a:tcPr/>
                </a:tc>
                <a:tc>
                  <a:txBody>
                    <a:bodyPr/>
                    <a:lstStyle/>
                    <a:p>
                      <a:pPr algn="ctr"/>
                      <a:r>
                        <a:rPr lang="zh-CN" altLang="en-US" sz="1400" dirty="0" smtClean="0">
                          <a:latin typeface="楷体" panose="02010609060101010101" pitchFamily="49" charset="-122"/>
                          <a:ea typeface="楷体" panose="02010609060101010101" pitchFamily="49" charset="-122"/>
                        </a:rPr>
                        <a:t>制度名称</a:t>
                      </a:r>
                      <a:endParaRPr lang="zh-CN" altLang="en-US" sz="1400" dirty="0">
                        <a:latin typeface="楷体" panose="02010609060101010101" pitchFamily="49" charset="-122"/>
                        <a:ea typeface="楷体" panose="02010609060101010101" pitchFamily="49" charset="-122"/>
                      </a:endParaRPr>
                    </a:p>
                  </a:txBody>
                  <a:tcPr/>
                </a:tc>
                <a:tc>
                  <a:txBody>
                    <a:bodyPr/>
                    <a:lstStyle/>
                    <a:p>
                      <a:pPr algn="ctr"/>
                      <a:r>
                        <a:rPr lang="zh-CN" altLang="en-US" sz="1400" dirty="0" smtClean="0">
                          <a:latin typeface="楷体" panose="02010609060101010101" pitchFamily="49" charset="-122"/>
                          <a:ea typeface="楷体" panose="02010609060101010101" pitchFamily="49" charset="-122"/>
                        </a:rPr>
                        <a:t> 制度要求</a:t>
                      </a:r>
                      <a:endParaRPr lang="zh-CN" altLang="en-US" sz="1400" dirty="0">
                        <a:latin typeface="楷体" panose="02010609060101010101" pitchFamily="49" charset="-122"/>
                        <a:ea typeface="楷体" panose="02010609060101010101" pitchFamily="49" charset="-122"/>
                      </a:endParaRPr>
                    </a:p>
                  </a:txBody>
                  <a:tcPr/>
                </a:tc>
                <a:tc>
                  <a:txBody>
                    <a:bodyPr/>
                    <a:lstStyle/>
                    <a:p>
                      <a:pPr algn="ctr"/>
                      <a:r>
                        <a:rPr lang="zh-CN" altLang="en-US" sz="1400" dirty="0" smtClean="0">
                          <a:latin typeface="楷体" panose="02010609060101010101" pitchFamily="49" charset="-122"/>
                          <a:ea typeface="楷体" panose="02010609060101010101" pitchFamily="49" charset="-122"/>
                        </a:rPr>
                        <a:t> 制度依据</a:t>
                      </a:r>
                      <a:endParaRPr lang="zh-CN" altLang="en-US" sz="1400" dirty="0">
                        <a:latin typeface="楷体" panose="02010609060101010101" pitchFamily="49" charset="-122"/>
                        <a:ea typeface="楷体" panose="02010609060101010101" pitchFamily="49" charset="-122"/>
                      </a:endParaRPr>
                    </a:p>
                  </a:txBody>
                  <a:tcPr/>
                </a:tc>
                <a:tc>
                  <a:txBody>
                    <a:bodyPr/>
                    <a:lstStyle/>
                    <a:p>
                      <a:pPr algn="ctr"/>
                      <a:r>
                        <a:rPr lang="zh-CN" altLang="en-US" sz="1400" dirty="0" smtClean="0">
                          <a:latin typeface="楷体" panose="02010609060101010101" pitchFamily="49" charset="-122"/>
                          <a:ea typeface="楷体" panose="02010609060101010101" pitchFamily="49" charset="-122"/>
                        </a:rPr>
                        <a:t>产废单位</a:t>
                      </a:r>
                      <a:endParaRPr lang="zh-CN" altLang="en-US" sz="1400" dirty="0">
                        <a:latin typeface="楷体" panose="02010609060101010101" pitchFamily="49" charset="-122"/>
                        <a:ea typeface="楷体" panose="02010609060101010101" pitchFamily="49" charset="-122"/>
                      </a:endParaRPr>
                    </a:p>
                  </a:txBody>
                  <a:tcPr/>
                </a:tc>
                <a:tc>
                  <a:txBody>
                    <a:bodyPr/>
                    <a:lstStyle/>
                    <a:p>
                      <a:pPr algn="ctr"/>
                      <a:r>
                        <a:rPr lang="zh-CN" altLang="en-US" sz="1400" dirty="0" smtClean="0">
                          <a:latin typeface="楷体" panose="02010609060101010101" pitchFamily="49" charset="-122"/>
                          <a:ea typeface="楷体" panose="02010609060101010101" pitchFamily="49" charset="-122"/>
                        </a:rPr>
                        <a:t>运输单位</a:t>
                      </a:r>
                      <a:endParaRPr lang="zh-CN" altLang="en-US" sz="1400" dirty="0">
                        <a:latin typeface="楷体" panose="02010609060101010101" pitchFamily="49" charset="-122"/>
                        <a:ea typeface="楷体" panose="02010609060101010101" pitchFamily="49" charset="-122"/>
                      </a:endParaRPr>
                    </a:p>
                  </a:txBody>
                  <a:tcPr/>
                </a:tc>
                <a:tc>
                  <a:txBody>
                    <a:bodyPr/>
                    <a:lstStyle/>
                    <a:p>
                      <a:pPr algn="ctr"/>
                      <a:r>
                        <a:rPr lang="zh-CN" altLang="en-US" sz="1400" dirty="0" smtClean="0">
                          <a:latin typeface="楷体" panose="02010609060101010101" pitchFamily="49" charset="-122"/>
                          <a:ea typeface="楷体" panose="02010609060101010101" pitchFamily="49" charset="-122"/>
                        </a:rPr>
                        <a:t>处置单位</a:t>
                      </a:r>
                      <a:endParaRPr lang="zh-CN" altLang="en-US" sz="1400" dirty="0">
                        <a:latin typeface="楷体" panose="02010609060101010101" pitchFamily="49" charset="-122"/>
                        <a:ea typeface="楷体" panose="02010609060101010101" pitchFamily="49" charset="-122"/>
                      </a:endParaRPr>
                    </a:p>
                  </a:txBody>
                  <a:tcPr/>
                </a:tc>
              </a:tr>
              <a:tr h="1656574">
                <a:tc>
                  <a:txBody>
                    <a:bodyPr/>
                    <a:lstStyle/>
                    <a:p>
                      <a:pPr algn="ctr">
                        <a:lnSpc>
                          <a:spcPts val="2500"/>
                        </a:lnSpc>
                        <a:spcAft>
                          <a:spcPts val="0"/>
                        </a:spcAft>
                      </a:pPr>
                      <a:r>
                        <a:rPr lang="en-US" sz="1000" b="0" kern="100" dirty="0" smtClean="0">
                          <a:effectLst/>
                          <a:latin typeface="楷体" panose="02010609060101010101" pitchFamily="49" charset="-122"/>
                          <a:ea typeface="楷体" panose="02010609060101010101" pitchFamily="49" charset="-122"/>
                          <a:cs typeface="楷体" panose="02010609060101010101" pitchFamily="49" charset="-122"/>
                        </a:rPr>
                        <a:t>10</a:t>
                      </a:r>
                      <a:endParaRPr lang="zh-CN" sz="1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贮存</a:t>
                      </a:r>
                      <a:r>
                        <a:rPr lang="en-US" altLang="zh-CN" sz="1200" b="0" kern="100" dirty="0" smtClean="0">
                          <a:effectLst/>
                          <a:latin typeface="楷体" panose="02010609060101010101" pitchFamily="49" charset="-122"/>
                          <a:ea typeface="楷体" panose="02010609060101010101" pitchFamily="49" charset="-122"/>
                          <a:cs typeface="楷体" panose="02010609060101010101" pitchFamily="49" charset="-122"/>
                        </a:rPr>
                        <a:t>\</a:t>
                      </a:r>
                      <a:r>
                        <a:rPr lang="zh-CN" altLang="en-US" sz="1200" b="0" kern="100" dirty="0" smtClean="0">
                          <a:effectLst/>
                          <a:latin typeface="楷体" panose="02010609060101010101" pitchFamily="49" charset="-122"/>
                          <a:ea typeface="楷体" panose="02010609060101010101" pitchFamily="49" charset="-122"/>
                          <a:cs typeface="楷体" panose="02010609060101010101" pitchFamily="49" charset="-122"/>
                        </a:rPr>
                        <a:t>利用</a:t>
                      </a:r>
                      <a:r>
                        <a:rPr lang="en-US" altLang="zh-CN" sz="1200" b="0" kern="100" dirty="0" smtClean="0">
                          <a:effectLst/>
                          <a:latin typeface="楷体" panose="02010609060101010101" pitchFamily="49" charset="-122"/>
                          <a:ea typeface="楷体" panose="02010609060101010101" pitchFamily="49" charset="-122"/>
                          <a:cs typeface="楷体" panose="02010609060101010101" pitchFamily="49" charset="-122"/>
                        </a:rPr>
                        <a:t>\</a:t>
                      </a:r>
                      <a:r>
                        <a:rPr lang="zh-CN" altLang="en-US" sz="1200" b="0" kern="100" dirty="0" smtClean="0">
                          <a:effectLst/>
                          <a:latin typeface="楷体" panose="02010609060101010101" pitchFamily="49" charset="-122"/>
                          <a:ea typeface="楷体" panose="02010609060101010101" pitchFamily="49" charset="-122"/>
                          <a:cs typeface="楷体" panose="02010609060101010101" pitchFamily="49" charset="-122"/>
                        </a:rPr>
                        <a:t>处置</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设施</a:t>
                      </a:r>
                      <a:r>
                        <a:rPr lang="zh-CN" sz="1200" b="0" kern="100" dirty="0">
                          <a:effectLst/>
                          <a:latin typeface="楷体" panose="02010609060101010101" pitchFamily="49" charset="-122"/>
                          <a:ea typeface="楷体" panose="02010609060101010101" pitchFamily="49" charset="-122"/>
                          <a:cs typeface="楷体" panose="02010609060101010101" pitchFamily="49" charset="-122"/>
                        </a:rPr>
                        <a:t>管理</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marL="0" lvl="0" indent="0" algn="just">
                        <a:lnSpc>
                          <a:spcPct val="100000"/>
                        </a:lnSpc>
                        <a:spcAft>
                          <a:spcPts val="0"/>
                        </a:spcAft>
                        <a:buFont typeface="Wingdings" panose="05000000000000000000" pitchFamily="2" charset="2"/>
                        <a:buNone/>
                      </a:pPr>
                      <a:r>
                        <a:rPr lang="zh-CN" sz="1200" b="0" kern="100" dirty="0">
                          <a:effectLst/>
                          <a:latin typeface="楷体" panose="02010609060101010101" pitchFamily="49" charset="-122"/>
                          <a:ea typeface="楷体" panose="02010609060101010101" pitchFamily="49" charset="-122"/>
                          <a:cs typeface="楷体" panose="02010609060101010101" pitchFamily="49" charset="-122"/>
                        </a:rPr>
                        <a:t>依法</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进行环</a:t>
                      </a:r>
                      <a:r>
                        <a:rPr lang="zh-CN" sz="1200" b="0" kern="100" dirty="0">
                          <a:effectLst/>
                          <a:latin typeface="楷体" panose="02010609060101010101" pitchFamily="49" charset="-122"/>
                          <a:ea typeface="楷体" panose="02010609060101010101" pitchFamily="49" charset="-122"/>
                          <a:cs typeface="楷体" panose="02010609060101010101" pitchFamily="49" charset="-122"/>
                        </a:rPr>
                        <a:t>评影响评价，完成“三同时”验收；</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p>
                      <a:pPr marL="0" lvl="0" indent="0" algn="just">
                        <a:lnSpc>
                          <a:spcPct val="100000"/>
                        </a:lnSpc>
                        <a:spcAft>
                          <a:spcPts val="0"/>
                        </a:spcAft>
                        <a:buFont typeface="Wingdings" panose="05000000000000000000" pitchFamily="2" charset="2"/>
                        <a:buNone/>
                      </a:pPr>
                      <a:r>
                        <a:rPr lang="zh-CN" sz="1200" b="0" kern="100" dirty="0">
                          <a:effectLst/>
                          <a:latin typeface="楷体" panose="02010609060101010101" pitchFamily="49" charset="-122"/>
                          <a:ea typeface="楷体" panose="02010609060101010101" pitchFamily="49" charset="-122"/>
                          <a:cs typeface="楷体" panose="02010609060101010101" pitchFamily="49" charset="-122"/>
                        </a:rPr>
                        <a:t>符合</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《危险废物贮存污染控制标准》</a:t>
                      </a:r>
                      <a:r>
                        <a:rPr lang="zh-CN" sz="1200" b="0" kern="100" dirty="0">
                          <a:effectLst/>
                          <a:latin typeface="楷体" panose="02010609060101010101" pitchFamily="49" charset="-122"/>
                          <a:ea typeface="楷体" panose="02010609060101010101" pitchFamily="49" charset="-122"/>
                          <a:cs typeface="楷体" panose="02010609060101010101" pitchFamily="49" charset="-122"/>
                        </a:rPr>
                        <a:t>；</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p>
                      <a:pPr marL="0" lvl="0" indent="0" algn="just">
                        <a:lnSpc>
                          <a:spcPct val="100000"/>
                        </a:lnSpc>
                        <a:spcAft>
                          <a:spcPts val="0"/>
                        </a:spcAft>
                        <a:buFont typeface="Wingdings" panose="05000000000000000000" pitchFamily="2" charset="2"/>
                        <a:buNone/>
                      </a:pPr>
                      <a:r>
                        <a:rPr lang="zh-CN" sz="1200" b="0" kern="100" dirty="0">
                          <a:effectLst/>
                          <a:latin typeface="楷体" panose="02010609060101010101" pitchFamily="49" charset="-122"/>
                          <a:ea typeface="楷体" panose="02010609060101010101" pitchFamily="49" charset="-122"/>
                          <a:cs typeface="楷体" panose="02010609060101010101" pitchFamily="49" charset="-122"/>
                        </a:rPr>
                        <a:t>分类</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贮存</a:t>
                      </a:r>
                      <a:r>
                        <a:rPr lang="zh-CN" sz="1200" b="0" kern="100" dirty="0">
                          <a:effectLst/>
                          <a:latin typeface="楷体" panose="02010609060101010101" pitchFamily="49" charset="-122"/>
                          <a:ea typeface="楷体" panose="02010609060101010101" pitchFamily="49" charset="-122"/>
                          <a:cs typeface="楷体" panose="02010609060101010101" pitchFamily="49" charset="-122"/>
                        </a:rPr>
                        <a:t>；</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p>
                      <a:pPr marL="0" lvl="0" indent="0" algn="just">
                        <a:lnSpc>
                          <a:spcPct val="100000"/>
                        </a:lnSpc>
                        <a:spcAft>
                          <a:spcPts val="0"/>
                        </a:spcAft>
                        <a:buFont typeface="Wingdings" panose="05000000000000000000" pitchFamily="2" charset="2"/>
                        <a:buNone/>
                      </a:pPr>
                      <a:r>
                        <a:rPr lang="zh-CN" sz="1200" b="0" kern="100" dirty="0">
                          <a:effectLst/>
                          <a:latin typeface="楷体" panose="02010609060101010101" pitchFamily="49" charset="-122"/>
                          <a:ea typeface="楷体" panose="02010609060101010101" pitchFamily="49" charset="-122"/>
                          <a:cs typeface="楷体" panose="02010609060101010101" pitchFamily="49" charset="-122"/>
                        </a:rPr>
                        <a:t>建立危</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废贮存</a:t>
                      </a:r>
                      <a:r>
                        <a:rPr lang="zh-CN" altLang="en-US" sz="1200" b="0" kern="100" dirty="0" smtClean="0">
                          <a:effectLst/>
                          <a:latin typeface="楷体" panose="02010609060101010101" pitchFamily="49" charset="-122"/>
                          <a:ea typeface="楷体" panose="02010609060101010101" pitchFamily="49" charset="-122"/>
                          <a:cs typeface="楷体" panose="02010609060101010101" pitchFamily="49" charset="-122"/>
                        </a:rPr>
                        <a:t>、利用、处置</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台</a:t>
                      </a:r>
                      <a:r>
                        <a:rPr lang="zh-CN" sz="1200" b="0" kern="100" dirty="0">
                          <a:effectLst/>
                          <a:latin typeface="楷体" panose="02010609060101010101" pitchFamily="49" charset="-122"/>
                          <a:ea typeface="楷体" panose="02010609060101010101" pitchFamily="49" charset="-122"/>
                          <a:cs typeface="楷体" panose="02010609060101010101" pitchFamily="49" charset="-122"/>
                        </a:rPr>
                        <a:t>账；</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p>
                      <a:pPr marL="0" lvl="0" indent="0" algn="just">
                        <a:lnSpc>
                          <a:spcPct val="100000"/>
                        </a:lnSpc>
                        <a:spcAft>
                          <a:spcPts val="0"/>
                        </a:spcAft>
                        <a:buFont typeface="Wingdings" panose="05000000000000000000" pitchFamily="2" charset="2"/>
                        <a:buNone/>
                      </a:pPr>
                      <a:r>
                        <a:rPr lang="zh-CN" sz="1200" b="0" kern="100" dirty="0">
                          <a:solidFill>
                            <a:srgbClr val="FF0000"/>
                          </a:solidFill>
                          <a:effectLst/>
                          <a:latin typeface="楷体" panose="02010609060101010101" pitchFamily="49" charset="-122"/>
                          <a:ea typeface="楷体" panose="02010609060101010101" pitchFamily="49" charset="-122"/>
                          <a:cs typeface="楷体" panose="02010609060101010101" pitchFamily="49" charset="-122"/>
                        </a:rPr>
                        <a:t>不超过</a:t>
                      </a:r>
                      <a:r>
                        <a:rPr lang="zh-CN" sz="1200" b="0" kern="100" dirty="0" smtClean="0">
                          <a:solidFill>
                            <a:srgbClr val="FF0000"/>
                          </a:solidFill>
                          <a:effectLst/>
                          <a:latin typeface="楷体" panose="02010609060101010101" pitchFamily="49" charset="-122"/>
                          <a:ea typeface="楷体" panose="02010609060101010101" pitchFamily="49" charset="-122"/>
                          <a:cs typeface="楷体" panose="02010609060101010101" pitchFamily="49" charset="-122"/>
                        </a:rPr>
                        <a:t>一年</a:t>
                      </a:r>
                      <a:r>
                        <a:rPr lang="zh-CN" sz="1200" b="0" kern="100" dirty="0">
                          <a:solidFill>
                            <a:srgbClr val="FF0000"/>
                          </a:solidFill>
                          <a:effectLst/>
                          <a:latin typeface="楷体" panose="02010609060101010101" pitchFamily="49" charset="-122"/>
                          <a:ea typeface="楷体" panose="02010609060101010101" pitchFamily="49" charset="-122"/>
                          <a:cs typeface="楷体" panose="02010609060101010101" pitchFamily="49" charset="-122"/>
                        </a:rPr>
                        <a:t>，延长须批准。</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ct val="100000"/>
                        </a:lnSpc>
                        <a:spcAft>
                          <a:spcPts val="0"/>
                        </a:spcAft>
                      </a:pPr>
                      <a:r>
                        <a:rPr lang="zh-CN" sz="1200" b="0" kern="100" dirty="0">
                          <a:effectLst/>
                          <a:latin typeface="楷体" panose="02010609060101010101" pitchFamily="49" charset="-122"/>
                          <a:ea typeface="楷体" panose="02010609060101010101" pitchFamily="49" charset="-122"/>
                          <a:cs typeface="楷体" panose="02010609060101010101" pitchFamily="49" charset="-122"/>
                        </a:rPr>
                        <a:t>《固废污染防治法》</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第</a:t>
                      </a:r>
                      <a:r>
                        <a:rPr lang="en-US" altLang="zh-CN" sz="1200" b="0" kern="100" dirty="0" smtClean="0">
                          <a:effectLst/>
                          <a:latin typeface="Arial" panose="020B0604020202020204" pitchFamily="34" charset="0"/>
                          <a:ea typeface="楷体" panose="02010609060101010101" pitchFamily="49" charset="-122"/>
                          <a:cs typeface="Arial" panose="020B0604020202020204" pitchFamily="34" charset="0"/>
                        </a:rPr>
                        <a:t>36</a:t>
                      </a:r>
                      <a:r>
                        <a:rPr lang="zh-CN" altLang="en-US" sz="1200" b="0" kern="100" dirty="0" smtClean="0">
                          <a:effectLst/>
                          <a:latin typeface="楷体" panose="02010609060101010101" pitchFamily="49" charset="-122"/>
                          <a:ea typeface="楷体" panose="02010609060101010101" pitchFamily="49" charset="-122"/>
                          <a:cs typeface="楷体" panose="02010609060101010101" pitchFamily="49" charset="-122"/>
                        </a:rPr>
                        <a:t>、</a:t>
                      </a:r>
                      <a:r>
                        <a:rPr lang="en-US" altLang="zh-CN" sz="1200" b="0" kern="100" dirty="0" smtClean="0">
                          <a:solidFill>
                            <a:schemeClr val="dk1"/>
                          </a:solidFill>
                          <a:effectLst/>
                          <a:latin typeface="Arial" panose="020B0604020202020204" pitchFamily="34" charset="0"/>
                          <a:ea typeface="楷体" panose="02010609060101010101" pitchFamily="49" charset="-122"/>
                          <a:cs typeface="Arial" panose="020B0604020202020204" pitchFamily="34" charset="0"/>
                        </a:rPr>
                        <a:t>40</a:t>
                      </a:r>
                      <a:r>
                        <a:rPr lang="zh-CN" sz="1200" b="0" kern="100" dirty="0" smtClean="0">
                          <a:effectLst/>
                          <a:latin typeface="楷体" panose="02010609060101010101" pitchFamily="49" charset="-122"/>
                          <a:ea typeface="楷体" panose="02010609060101010101" pitchFamily="49" charset="-122"/>
                          <a:cs typeface="楷体" panose="02010609060101010101" pitchFamily="49" charset="-122"/>
                        </a:rPr>
                        <a:t>条</a:t>
                      </a:r>
                      <a:endParaRPr lang="zh-CN" sz="12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ctr">
                        <a:lnSpc>
                          <a:spcPts val="2500"/>
                        </a:lnSpc>
                        <a:spcAft>
                          <a:spcPts val="0"/>
                        </a:spcAft>
                      </a:pPr>
                      <a:r>
                        <a:rPr lang="zh-CN" sz="1000" b="0" kern="100" dirty="0" smtClean="0">
                          <a:effectLst/>
                          <a:latin typeface="楷体" panose="02010609060101010101" pitchFamily="49" charset="-122"/>
                          <a:ea typeface="楷体" panose="02010609060101010101" pitchFamily="49" charset="-122"/>
                          <a:cs typeface="楷体" panose="02010609060101010101" pitchFamily="49" charset="-122"/>
                        </a:rPr>
                        <a:t>√</a:t>
                      </a:r>
                      <a:endParaRPr lang="zh-CN" sz="1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just">
                        <a:lnSpc>
                          <a:spcPts val="2500"/>
                        </a:lnSpc>
                        <a:spcAft>
                          <a:spcPts val="0"/>
                        </a:spcAft>
                      </a:pPr>
                      <a:r>
                        <a:rPr lang="en-US" sz="1000" b="0" kern="100" dirty="0">
                          <a:effectLst/>
                          <a:latin typeface="楷体" panose="02010609060101010101" pitchFamily="49" charset="-122"/>
                          <a:ea typeface="楷体" panose="02010609060101010101" pitchFamily="49" charset="-122"/>
                          <a:cs typeface="楷体" panose="02010609060101010101" pitchFamily="49" charset="-122"/>
                        </a:rPr>
                        <a:t> </a:t>
                      </a:r>
                      <a:endParaRPr lang="zh-CN" sz="1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c>
                  <a:txBody>
                    <a:bodyPr/>
                    <a:lstStyle/>
                    <a:p>
                      <a:pPr algn="ctr">
                        <a:lnSpc>
                          <a:spcPts val="2500"/>
                        </a:lnSpc>
                        <a:spcAft>
                          <a:spcPts val="0"/>
                        </a:spcAft>
                      </a:pPr>
                      <a:r>
                        <a:rPr lang="zh-CN" sz="1000" b="0" kern="100" dirty="0" smtClean="0">
                          <a:effectLst/>
                          <a:latin typeface="楷体" panose="02010609060101010101" pitchFamily="49" charset="-122"/>
                          <a:ea typeface="楷体" panose="02010609060101010101" pitchFamily="49" charset="-122"/>
                          <a:cs typeface="楷体" panose="02010609060101010101" pitchFamily="49" charset="-122"/>
                        </a:rPr>
                        <a:t>√ </a:t>
                      </a:r>
                      <a:endParaRPr lang="zh-CN" sz="1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tc>
              </a:tr>
            </a:tbl>
          </a:graphicData>
        </a:graphic>
      </p:graphicFrame>
      <p:sp>
        <p:nvSpPr>
          <p:cNvPr id="3" name="文本框 2"/>
          <p:cNvSpPr txBox="1"/>
          <p:nvPr/>
        </p:nvSpPr>
        <p:spPr>
          <a:xfrm>
            <a:off x="914400" y="1288499"/>
            <a:ext cx="9668933" cy="369332"/>
          </a:xfrm>
          <a:prstGeom prst="rect">
            <a:avLst/>
          </a:prstGeom>
          <a:noFill/>
        </p:spPr>
        <p:txBody>
          <a:bodyPr wrap="square" rtlCol="0">
            <a:spAutoFit/>
          </a:bodyPr>
          <a:lstStyle/>
          <a:p>
            <a:pPr marL="285750" indent="-285750">
              <a:buFont typeface="Wingdings" panose="05000000000000000000" pitchFamily="2" charset="2"/>
              <a:buChar char="p"/>
            </a:pPr>
            <a:r>
              <a:rPr lang="zh-CN" altLang="en-US" dirty="0" smtClean="0">
                <a:latin typeface="楷体" panose="02010609060101010101" pitchFamily="49" charset="-122"/>
                <a:ea typeface="楷体" panose="02010609060101010101" pitchFamily="49" charset="-122"/>
              </a:rPr>
              <a:t>“危废”管理的合规要求</a:t>
            </a:r>
            <a:endParaRPr lang="zh-CN" altLang="en-US" dirty="0">
              <a:latin typeface="楷体" panose="02010609060101010101" pitchFamily="49" charset="-122"/>
              <a:ea typeface="楷体" panose="02010609060101010101" pitchFamily="49" charset="-122"/>
            </a:endParaRPr>
          </a:p>
        </p:txBody>
      </p:sp>
      <p:sp>
        <p:nvSpPr>
          <p:cNvPr id="6" name="标题 1"/>
          <p:cNvSpPr txBox="1"/>
          <p:nvPr/>
        </p:nvSpPr>
        <p:spPr>
          <a:xfrm>
            <a:off x="740945" y="500619"/>
            <a:ext cx="10710109" cy="425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第三部分  </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固废处置项目环保合规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7" name="灯片编号占位符 6"/>
          <p:cNvSpPr>
            <a:spLocks noGrp="1"/>
          </p:cNvSpPr>
          <p:nvPr>
            <p:ph type="sldNum" sz="quarter" idx="12"/>
          </p:nvPr>
        </p:nvSpPr>
        <p:spPr/>
        <p:txBody>
          <a:bodyPr/>
          <a:lstStyle/>
          <a:p>
            <a:fld id="{90E905A5-706D-4A81-BB42-BBC1F6393FB0}" type="slidenum">
              <a:rPr lang="zh-CN" altLang="en-US" smtClean="0"/>
            </a:fld>
            <a:endParaRPr lang="zh-CN" altLang="en-US"/>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230472" y="4706807"/>
            <a:ext cx="9416632" cy="1629002"/>
          </a:xfrm>
          <a:prstGeom prst="rect">
            <a:avLst/>
          </a:prstGeom>
        </p:spPr>
      </p:pic>
    </p:spTree>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9"/>
            <a:ext cx="12192000" cy="4663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96950" y="1413298"/>
            <a:ext cx="9812020" cy="369332"/>
          </a:xfrm>
          <a:prstGeom prst="rect">
            <a:avLst/>
          </a:prstGeom>
        </p:spPr>
        <p:txBody>
          <a:bodyPr wrap="square">
            <a:spAutoFit/>
          </a:bodyPr>
          <a:lstStyle/>
          <a:p>
            <a:pPr marR="0" lvl="0" algn="l" defTabSz="914400" rtl="0" eaLnBrk="1" fontAlgn="auto" latinLnBrk="0" hangingPunct="1">
              <a:lnSpc>
                <a:spcPct val="100000"/>
              </a:lnSpc>
              <a:spcBef>
                <a:spcPts val="600"/>
              </a:spcBef>
              <a:spcAft>
                <a:spcPts val="600"/>
              </a:spcAft>
              <a:buClrTx/>
              <a:buSzTx/>
              <a:defRPr/>
            </a:pPr>
            <a:endParaRPr kumimoji="0" lang="zh-CN" altLang="en-US" sz="1800" b="1"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p:txBody>
      </p:sp>
      <p:sp>
        <p:nvSpPr>
          <p:cNvPr id="2" name="文本框 1"/>
          <p:cNvSpPr txBox="1"/>
          <p:nvPr/>
        </p:nvSpPr>
        <p:spPr>
          <a:xfrm>
            <a:off x="996950" y="1491916"/>
            <a:ext cx="9956599" cy="369332"/>
          </a:xfrm>
          <a:prstGeom prst="rect">
            <a:avLst/>
          </a:prstGeom>
          <a:noFill/>
        </p:spPr>
        <p:txBody>
          <a:bodyPr wrap="square" rtlCol="0">
            <a:spAutoFit/>
          </a:bodyPr>
          <a:lstStyle/>
          <a:p>
            <a:pPr marL="285750" indent="-285750">
              <a:buFont typeface="Wingdings" panose="05000000000000000000" pitchFamily="2" charset="2"/>
              <a:buChar char="p"/>
            </a:pPr>
            <a:r>
              <a:rPr lang="zh-CN" altLang="en-US" dirty="0" smtClean="0">
                <a:latin typeface="楷体" panose="02010609060101010101" pitchFamily="49" charset="-122"/>
                <a:ea typeface="楷体" panose="02010609060101010101" pitchFamily="49" charset="-122"/>
              </a:rPr>
              <a:t>“危废”管理违规的法律后果</a:t>
            </a:r>
            <a:endParaRPr lang="zh-CN" altLang="en-US" dirty="0">
              <a:latin typeface="楷体" panose="02010609060101010101" pitchFamily="49" charset="-122"/>
              <a:ea typeface="楷体" panose="02010609060101010101" pitchFamily="49" charset="-122"/>
            </a:endParaRPr>
          </a:p>
        </p:txBody>
      </p:sp>
      <p:sp>
        <p:nvSpPr>
          <p:cNvPr id="3" name="文本框 2"/>
          <p:cNvSpPr txBox="1"/>
          <p:nvPr/>
        </p:nvSpPr>
        <p:spPr>
          <a:xfrm>
            <a:off x="954071" y="2094699"/>
            <a:ext cx="10283858" cy="3570208"/>
          </a:xfrm>
          <a:prstGeom prst="rect">
            <a:avLst/>
          </a:prstGeom>
          <a:noFill/>
        </p:spPr>
        <p:txBody>
          <a:bodyPr wrap="square" rtlCol="0">
            <a:spAutoFit/>
          </a:bodyPr>
          <a:lstStyle/>
          <a:p>
            <a:pPr marL="285750" indent="-285750">
              <a:buFont typeface="Wingdings" panose="05000000000000000000" pitchFamily="2" charset="2"/>
              <a:buChar char="l"/>
            </a:pPr>
            <a:r>
              <a:rPr lang="zh-CN" altLang="en-US" dirty="0" smtClean="0">
                <a:latin typeface="楷体" panose="02010609060101010101" pitchFamily="49" charset="-122"/>
                <a:ea typeface="楷体" panose="02010609060101010101" pitchFamily="49" charset="-122"/>
              </a:rPr>
              <a:t>民事责任：</a:t>
            </a:r>
            <a:endParaRPr lang="en-US" altLang="zh-CN" dirty="0" smtClean="0">
              <a:latin typeface="楷体" panose="02010609060101010101" pitchFamily="49" charset="-122"/>
              <a:ea typeface="楷体" panose="02010609060101010101" pitchFamily="49" charset="-122"/>
            </a:endParaRPr>
          </a:p>
          <a:p>
            <a:endParaRPr lang="en-US" altLang="zh-CN" dirty="0" smtClean="0">
              <a:latin typeface="楷体" panose="02010609060101010101" pitchFamily="49" charset="-122"/>
              <a:ea typeface="楷体" panose="02010609060101010101" pitchFamily="49" charset="-122"/>
            </a:endParaRPr>
          </a:p>
          <a:p>
            <a:pPr marL="285750" indent="-285750">
              <a:buFont typeface="Wingdings" panose="05000000000000000000" pitchFamily="2" charset="2"/>
              <a:buChar char="ü"/>
            </a:pPr>
            <a:r>
              <a:rPr lang="zh-CN" altLang="zh-CN" sz="1600" dirty="0" smtClean="0">
                <a:latin typeface="楷体" panose="02010609060101010101" pitchFamily="49" charset="-122"/>
                <a:ea typeface="楷体" panose="02010609060101010101" pitchFamily="49" charset="-122"/>
              </a:rPr>
              <a:t>主要</a:t>
            </a:r>
            <a:r>
              <a:rPr lang="zh-CN" altLang="zh-CN" sz="1600" dirty="0">
                <a:latin typeface="楷体" panose="02010609060101010101" pitchFamily="49" charset="-122"/>
                <a:ea typeface="楷体" panose="02010609060101010101" pitchFamily="49" charset="-122"/>
              </a:rPr>
              <a:t>为环境污染侵权</a:t>
            </a:r>
            <a:r>
              <a:rPr lang="zh-CN" altLang="zh-CN" sz="1600" dirty="0" smtClean="0">
                <a:latin typeface="楷体" panose="02010609060101010101" pitchFamily="49" charset="-122"/>
                <a:ea typeface="楷体" panose="02010609060101010101" pitchFamily="49" charset="-122"/>
              </a:rPr>
              <a:t>责任</a:t>
            </a:r>
            <a:endParaRPr lang="en-US" altLang="zh-CN" sz="1600" dirty="0">
              <a:latin typeface="楷体" panose="02010609060101010101" pitchFamily="49" charset="-122"/>
              <a:ea typeface="楷体" panose="02010609060101010101" pitchFamily="49" charset="-122"/>
            </a:endParaRPr>
          </a:p>
          <a:p>
            <a:pPr marL="285750" indent="-285750">
              <a:buFont typeface="Wingdings" panose="05000000000000000000" pitchFamily="2" charset="2"/>
              <a:buChar char="ü"/>
            </a:pPr>
            <a:r>
              <a:rPr lang="zh-CN" altLang="en-US" sz="1600" dirty="0" smtClean="0">
                <a:latin typeface="楷体" panose="02010609060101010101" pitchFamily="49" charset="-122"/>
                <a:ea typeface="楷体" panose="02010609060101010101" pitchFamily="49" charset="-122"/>
              </a:rPr>
              <a:t>责任承担方式：</a:t>
            </a:r>
            <a:r>
              <a:rPr lang="zh-CN" altLang="zh-CN" sz="1600" dirty="0" smtClean="0">
                <a:latin typeface="楷体" panose="02010609060101010101" pitchFamily="49" charset="-122"/>
                <a:ea typeface="楷体" panose="02010609060101010101" pitchFamily="49" charset="-122"/>
              </a:rPr>
              <a:t>赔偿</a:t>
            </a:r>
            <a:r>
              <a:rPr lang="zh-CN" altLang="zh-CN" sz="1600" dirty="0">
                <a:latin typeface="楷体" panose="02010609060101010101" pitchFamily="49" charset="-122"/>
                <a:ea typeface="楷体" panose="02010609060101010101" pitchFamily="49" charset="-122"/>
              </a:rPr>
              <a:t>损失，具体可包括环境修复费、生态环境功能服务损失费、鉴定费、评估费、律师费、诉讼费等</a:t>
            </a:r>
            <a:r>
              <a:rPr lang="zh-CN" altLang="zh-CN" sz="1600" dirty="0" smtClean="0">
                <a:latin typeface="楷体" panose="02010609060101010101" pitchFamily="49" charset="-122"/>
                <a:ea typeface="楷体" panose="02010609060101010101" pitchFamily="49" charset="-122"/>
              </a:rPr>
              <a:t>。</a:t>
            </a:r>
            <a:endParaRPr lang="en-US" altLang="zh-CN" sz="1600" dirty="0" smtClean="0">
              <a:latin typeface="楷体" panose="02010609060101010101" pitchFamily="49" charset="-122"/>
              <a:ea typeface="楷体" panose="02010609060101010101" pitchFamily="49" charset="-122"/>
            </a:endParaRPr>
          </a:p>
          <a:p>
            <a:pPr marL="285750" indent="-285750">
              <a:buFont typeface="Wingdings" panose="05000000000000000000" pitchFamily="2" charset="2"/>
              <a:buChar char="ü"/>
            </a:pPr>
            <a:r>
              <a:rPr lang="zh-CN" altLang="zh-CN" sz="1600" dirty="0">
                <a:latin typeface="楷体" panose="02010609060101010101" pitchFamily="49" charset="-122"/>
                <a:ea typeface="楷体" panose="02010609060101010101" pitchFamily="49" charset="-122"/>
              </a:rPr>
              <a:t>典型案例</a:t>
            </a:r>
            <a:r>
              <a:rPr lang="zh-CN" altLang="zh-CN" sz="1600" dirty="0" smtClean="0">
                <a:latin typeface="楷体" panose="02010609060101010101" pitchFamily="49" charset="-122"/>
                <a:ea typeface="楷体" panose="02010609060101010101" pitchFamily="49" charset="-122"/>
              </a:rPr>
              <a:t>：江苏省</a:t>
            </a:r>
            <a:r>
              <a:rPr lang="zh-CN" altLang="zh-CN" sz="1600" dirty="0">
                <a:latin typeface="楷体" panose="02010609060101010101" pitchFamily="49" charset="-122"/>
                <a:ea typeface="楷体" panose="02010609060101010101" pitchFamily="49" charset="-122"/>
              </a:rPr>
              <a:t>泰州市环保联合会诉泰兴锦汇化工有限公司等水污染民事公益诉讼</a:t>
            </a:r>
            <a:r>
              <a:rPr lang="zh-CN" altLang="zh-CN" sz="1600" dirty="0" smtClean="0">
                <a:latin typeface="楷体" panose="02010609060101010101" pitchFamily="49" charset="-122"/>
                <a:ea typeface="楷体" panose="02010609060101010101" pitchFamily="49" charset="-122"/>
              </a:rPr>
              <a:t>案</a:t>
            </a:r>
            <a:endParaRPr lang="en-US" altLang="zh-CN" dirty="0" smtClean="0">
              <a:latin typeface="楷体" panose="02010609060101010101" pitchFamily="49" charset="-122"/>
              <a:ea typeface="楷体" panose="02010609060101010101" pitchFamily="49" charset="-122"/>
            </a:endParaRPr>
          </a:p>
          <a:p>
            <a:pPr marL="285750" indent="-285750">
              <a:buFont typeface="Wingdings" panose="05000000000000000000" pitchFamily="2" charset="2"/>
              <a:buChar char="l"/>
            </a:pPr>
            <a:endParaRPr lang="en-US" altLang="zh-CN" dirty="0">
              <a:latin typeface="楷体" panose="02010609060101010101" pitchFamily="49" charset="-122"/>
              <a:ea typeface="楷体" panose="02010609060101010101" pitchFamily="49" charset="-122"/>
            </a:endParaRPr>
          </a:p>
          <a:p>
            <a:pPr marL="285750" indent="-285750">
              <a:buFont typeface="Wingdings" panose="05000000000000000000" pitchFamily="2" charset="2"/>
              <a:buChar char="l"/>
            </a:pPr>
            <a:r>
              <a:rPr lang="zh-CN" altLang="en-US" dirty="0" smtClean="0">
                <a:latin typeface="楷体" panose="02010609060101010101" pitchFamily="49" charset="-122"/>
                <a:ea typeface="楷体" panose="02010609060101010101" pitchFamily="49" charset="-122"/>
              </a:rPr>
              <a:t>行政责任</a:t>
            </a:r>
            <a:r>
              <a:rPr lang="en-US" altLang="zh-CN" dirty="0" smtClean="0">
                <a:latin typeface="楷体" panose="02010609060101010101" pitchFamily="49" charset="-122"/>
                <a:ea typeface="楷体" panose="02010609060101010101" pitchFamily="49" charset="-122"/>
              </a:rPr>
              <a:t>:</a:t>
            </a:r>
            <a:endParaRPr lang="en-US" altLang="zh-CN" dirty="0" smtClean="0">
              <a:latin typeface="楷体" panose="02010609060101010101" pitchFamily="49" charset="-122"/>
              <a:ea typeface="楷体" panose="02010609060101010101" pitchFamily="49" charset="-122"/>
            </a:endParaRPr>
          </a:p>
          <a:p>
            <a:endParaRPr lang="en-US" altLang="zh-CN" dirty="0" smtClean="0">
              <a:latin typeface="楷体" panose="02010609060101010101" pitchFamily="49" charset="-122"/>
              <a:ea typeface="楷体" panose="02010609060101010101" pitchFamily="49" charset="-122"/>
            </a:endParaRPr>
          </a:p>
          <a:p>
            <a:pPr marL="285750" indent="-285750">
              <a:buFont typeface="Wingdings" panose="05000000000000000000" pitchFamily="2" charset="2"/>
              <a:buChar char="ü"/>
            </a:pPr>
            <a:r>
              <a:rPr lang="zh-CN" altLang="zh-CN" sz="1600" dirty="0">
                <a:latin typeface="楷体" panose="02010609060101010101" pitchFamily="49" charset="-122"/>
                <a:ea typeface="楷体" panose="02010609060101010101" pitchFamily="49" charset="-122"/>
              </a:rPr>
              <a:t>主要为企业因“危废”管理不当所受到的行政处罚。</a:t>
            </a:r>
            <a:endParaRPr lang="zh-CN" altLang="zh-CN" sz="1600" dirty="0">
              <a:latin typeface="楷体" panose="02010609060101010101" pitchFamily="49" charset="-122"/>
              <a:ea typeface="楷体" panose="02010609060101010101" pitchFamily="49" charset="-122"/>
            </a:endParaRPr>
          </a:p>
          <a:p>
            <a:pPr marL="285750" indent="-285750">
              <a:buFont typeface="Wingdings" panose="05000000000000000000" pitchFamily="2" charset="2"/>
              <a:buChar char="ü"/>
            </a:pPr>
            <a:r>
              <a:rPr lang="zh-CN" altLang="zh-CN" sz="1600" dirty="0">
                <a:latin typeface="楷体" panose="02010609060101010101" pitchFamily="49" charset="-122"/>
                <a:ea typeface="楷体" panose="02010609060101010101" pitchFamily="49" charset="-122"/>
              </a:rPr>
              <a:t>责任承担方式：根据违法行为的不同可受到警告、命令限期改正、没收违法所得、罚款、暂扣或吊销危废经营许可证、营业执照等处罚</a:t>
            </a:r>
            <a:r>
              <a:rPr lang="zh-CN" altLang="en-US" sz="1600" dirty="0">
                <a:latin typeface="楷体" panose="02010609060101010101" pitchFamily="49" charset="-122"/>
                <a:ea typeface="楷体" panose="02010609060101010101" pitchFamily="49" charset="-122"/>
              </a:rPr>
              <a:t>。</a:t>
            </a:r>
            <a:endParaRPr lang="en-US" altLang="zh-CN" sz="1600" dirty="0">
              <a:latin typeface="楷体" panose="02010609060101010101" pitchFamily="49" charset="-122"/>
              <a:ea typeface="楷体" panose="02010609060101010101" pitchFamily="49" charset="-122"/>
            </a:endParaRPr>
          </a:p>
          <a:p>
            <a:pPr marL="285750" indent="-285750">
              <a:buFont typeface="Wingdings" panose="05000000000000000000" pitchFamily="2" charset="2"/>
              <a:buChar char="ü"/>
            </a:pPr>
            <a:endParaRPr lang="en-US" altLang="zh-CN" dirty="0">
              <a:latin typeface="楷体" panose="02010609060101010101" pitchFamily="49" charset="-122"/>
              <a:ea typeface="楷体" panose="02010609060101010101" pitchFamily="49" charset="-122"/>
            </a:endParaRPr>
          </a:p>
        </p:txBody>
      </p:sp>
      <p:sp>
        <p:nvSpPr>
          <p:cNvPr id="7" name="标题 1"/>
          <p:cNvSpPr txBox="1"/>
          <p:nvPr/>
        </p:nvSpPr>
        <p:spPr>
          <a:xfrm>
            <a:off x="740945" y="500619"/>
            <a:ext cx="10710109" cy="425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第三部分  </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固废处置项目环保合规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8" name="灯片编号占位符 7"/>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9"/>
            <a:ext cx="12192000" cy="4663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96950" y="1413298"/>
            <a:ext cx="9812020" cy="369332"/>
          </a:xfrm>
          <a:prstGeom prst="rect">
            <a:avLst/>
          </a:prstGeom>
        </p:spPr>
        <p:txBody>
          <a:bodyPr wrap="square">
            <a:spAutoFit/>
          </a:bodyPr>
          <a:lstStyle/>
          <a:p>
            <a:pPr marR="0" lvl="0" algn="l" defTabSz="914400" rtl="0" eaLnBrk="1" fontAlgn="auto" latinLnBrk="0" hangingPunct="1">
              <a:lnSpc>
                <a:spcPct val="100000"/>
              </a:lnSpc>
              <a:spcBef>
                <a:spcPts val="600"/>
              </a:spcBef>
              <a:spcAft>
                <a:spcPts val="600"/>
              </a:spcAft>
              <a:buClrTx/>
              <a:buSzTx/>
              <a:defRPr/>
            </a:pPr>
            <a:endParaRPr kumimoji="0" lang="zh-CN" altLang="en-US" sz="1800" b="1"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p:txBody>
      </p:sp>
      <p:sp>
        <p:nvSpPr>
          <p:cNvPr id="2" name="文本框 1"/>
          <p:cNvSpPr txBox="1"/>
          <p:nvPr/>
        </p:nvSpPr>
        <p:spPr>
          <a:xfrm>
            <a:off x="996950" y="1151216"/>
            <a:ext cx="9956599" cy="369332"/>
          </a:xfrm>
          <a:prstGeom prst="rect">
            <a:avLst/>
          </a:prstGeom>
          <a:noFill/>
        </p:spPr>
        <p:txBody>
          <a:bodyPr wrap="square" rtlCol="0">
            <a:spAutoFit/>
          </a:bodyPr>
          <a:lstStyle/>
          <a:p>
            <a:pPr marL="285750" indent="-285750">
              <a:buFont typeface="Wingdings" panose="05000000000000000000" pitchFamily="2" charset="2"/>
              <a:buChar char="p"/>
            </a:pPr>
            <a:r>
              <a:rPr lang="zh-CN" altLang="en-US" dirty="0" smtClean="0">
                <a:latin typeface="楷体" panose="02010609060101010101" pitchFamily="49" charset="-122"/>
                <a:ea typeface="楷体" panose="02010609060101010101" pitchFamily="49" charset="-122"/>
              </a:rPr>
              <a:t>“危废”管理违规的法律后果</a:t>
            </a:r>
            <a:endParaRPr lang="zh-CN" altLang="en-US" dirty="0">
              <a:latin typeface="楷体" panose="02010609060101010101" pitchFamily="49" charset="-122"/>
              <a:ea typeface="楷体" panose="02010609060101010101" pitchFamily="49" charset="-122"/>
            </a:endParaRPr>
          </a:p>
        </p:txBody>
      </p:sp>
      <p:sp>
        <p:nvSpPr>
          <p:cNvPr id="3" name="文本框 2"/>
          <p:cNvSpPr txBox="1"/>
          <p:nvPr/>
        </p:nvSpPr>
        <p:spPr>
          <a:xfrm>
            <a:off x="954071" y="1657543"/>
            <a:ext cx="10283858" cy="2154436"/>
          </a:xfrm>
          <a:prstGeom prst="rect">
            <a:avLst/>
          </a:prstGeom>
          <a:noFill/>
        </p:spPr>
        <p:txBody>
          <a:bodyPr wrap="square" rtlCol="0">
            <a:spAutoFit/>
          </a:bodyPr>
          <a:lstStyle/>
          <a:p>
            <a:pPr marL="285750" indent="-285750">
              <a:buFont typeface="Wingdings" panose="05000000000000000000" pitchFamily="2" charset="2"/>
              <a:buChar char="l"/>
            </a:pPr>
            <a:r>
              <a:rPr lang="zh-CN" altLang="en-US" dirty="0">
                <a:latin typeface="楷体" panose="02010609060101010101" pitchFamily="49" charset="-122"/>
                <a:ea typeface="楷体" panose="02010609060101010101" pitchFamily="49" charset="-122"/>
              </a:rPr>
              <a:t>刑事</a:t>
            </a:r>
            <a:r>
              <a:rPr lang="zh-CN" altLang="en-US" dirty="0" smtClean="0">
                <a:latin typeface="楷体" panose="02010609060101010101" pitchFamily="49" charset="-122"/>
                <a:ea typeface="楷体" panose="02010609060101010101" pitchFamily="49" charset="-122"/>
              </a:rPr>
              <a:t>责任：</a:t>
            </a:r>
            <a:endParaRPr lang="en-US" altLang="zh-CN" dirty="0" smtClean="0">
              <a:latin typeface="楷体" panose="02010609060101010101" pitchFamily="49" charset="-122"/>
              <a:ea typeface="楷体" panose="02010609060101010101" pitchFamily="49" charset="-122"/>
            </a:endParaRPr>
          </a:p>
          <a:p>
            <a:endParaRPr lang="en-US" altLang="zh-CN" dirty="0" smtClean="0">
              <a:latin typeface="楷体" panose="02010609060101010101" pitchFamily="49" charset="-122"/>
              <a:ea typeface="楷体" panose="02010609060101010101" pitchFamily="49" charset="-122"/>
            </a:endParaRPr>
          </a:p>
          <a:p>
            <a:pPr marL="285750" lvl="0" indent="-285750">
              <a:buFont typeface="Wingdings" panose="05000000000000000000" pitchFamily="2" charset="2"/>
              <a:buChar char="ü"/>
            </a:pPr>
            <a:r>
              <a:rPr lang="zh-CN" altLang="zh-CN" sz="1600" dirty="0">
                <a:latin typeface="楷体" panose="02010609060101010101" pitchFamily="49" charset="-122"/>
                <a:ea typeface="楷体" panose="02010609060101010101" pitchFamily="49" charset="-122"/>
              </a:rPr>
              <a:t>主要因涉事主体非法排放、倾倒、处置危险废物（三吨以上）或违法委托无经营资质的企业处置危废而构成污染环境罪或其共犯而受到刑事处罚</a:t>
            </a:r>
            <a:r>
              <a:rPr lang="zh-CN" altLang="zh-CN" sz="1600" dirty="0" smtClean="0">
                <a:latin typeface="楷体" panose="02010609060101010101" pitchFamily="49" charset="-122"/>
                <a:ea typeface="楷体" panose="02010609060101010101" pitchFamily="49" charset="-122"/>
              </a:rPr>
              <a:t>。</a:t>
            </a:r>
            <a:endParaRPr lang="en-US" altLang="zh-CN" sz="1600" dirty="0" smtClean="0">
              <a:latin typeface="楷体" panose="02010609060101010101" pitchFamily="49" charset="-122"/>
              <a:ea typeface="楷体" panose="02010609060101010101" pitchFamily="49" charset="-122"/>
            </a:endParaRPr>
          </a:p>
          <a:p>
            <a:pPr lvl="0"/>
            <a:endParaRPr lang="zh-CN" altLang="zh-CN" sz="1600" dirty="0">
              <a:latin typeface="楷体" panose="02010609060101010101" pitchFamily="49" charset="-122"/>
              <a:ea typeface="楷体" panose="02010609060101010101" pitchFamily="49" charset="-122"/>
            </a:endParaRPr>
          </a:p>
          <a:p>
            <a:pPr marL="285750" indent="-285750">
              <a:buFont typeface="Wingdings" panose="05000000000000000000" pitchFamily="2" charset="2"/>
              <a:buChar char="ü"/>
            </a:pPr>
            <a:r>
              <a:rPr lang="zh-CN" altLang="en-US" sz="1600" dirty="0" smtClean="0">
                <a:latin typeface="楷体" panose="02010609060101010101" pitchFamily="49" charset="-122"/>
                <a:ea typeface="楷体" panose="02010609060101010101" pitchFamily="49" charset="-122"/>
              </a:rPr>
              <a:t>责任承担方式：</a:t>
            </a:r>
            <a:endParaRPr lang="en-US" altLang="zh-CN" sz="1600" dirty="0" smtClean="0">
              <a:latin typeface="楷体" panose="02010609060101010101" pitchFamily="49" charset="-122"/>
              <a:ea typeface="楷体" panose="02010609060101010101" pitchFamily="49" charset="-122"/>
            </a:endParaRPr>
          </a:p>
          <a:p>
            <a:pPr marL="285750" indent="-285750">
              <a:buFont typeface="Wingdings" panose="05000000000000000000" pitchFamily="2" charset="2"/>
              <a:buChar char="ü"/>
            </a:pPr>
            <a:endParaRPr lang="en-US" altLang="zh-CN" sz="1600" dirty="0">
              <a:latin typeface="楷体" panose="02010609060101010101" pitchFamily="49" charset="-122"/>
              <a:ea typeface="楷体" panose="02010609060101010101" pitchFamily="49" charset="-122"/>
            </a:endParaRPr>
          </a:p>
          <a:p>
            <a:pPr marL="285750" indent="-285750">
              <a:buFont typeface="Wingdings" panose="05000000000000000000" pitchFamily="2" charset="2"/>
              <a:buChar char="ü"/>
            </a:pPr>
            <a:endParaRPr lang="en-US" altLang="zh-CN" dirty="0">
              <a:latin typeface="楷体" panose="02010609060101010101" pitchFamily="49" charset="-122"/>
              <a:ea typeface="楷体" panose="02010609060101010101" pitchFamily="49" charset="-122"/>
            </a:endParaRPr>
          </a:p>
        </p:txBody>
      </p:sp>
      <p:graphicFrame>
        <p:nvGraphicFramePr>
          <p:cNvPr id="10" name="表格 9"/>
          <p:cNvGraphicFramePr>
            <a:graphicFrameLocks noGrp="1"/>
          </p:cNvGraphicFramePr>
          <p:nvPr/>
        </p:nvGraphicFramePr>
        <p:xfrm>
          <a:off x="1117699" y="3368841"/>
          <a:ext cx="9956599" cy="3286782"/>
        </p:xfrm>
        <a:graphic>
          <a:graphicData uri="http://schemas.openxmlformats.org/drawingml/2006/table">
            <a:tbl>
              <a:tblPr firstRow="1" firstCol="1" bandRow="1">
                <a:tableStyleId>{5C22544A-7EE6-4342-B048-85BDC9FD1C3A}</a:tableStyleId>
              </a:tblPr>
              <a:tblGrid>
                <a:gridCol w="494965"/>
                <a:gridCol w="3874168"/>
                <a:gridCol w="2069432"/>
                <a:gridCol w="3518034"/>
              </a:tblGrid>
              <a:tr h="529391">
                <a:tc>
                  <a:txBody>
                    <a:bodyPr/>
                    <a:lstStyle/>
                    <a:p>
                      <a:pPr algn="ctr">
                        <a:lnSpc>
                          <a:spcPts val="2500"/>
                        </a:lnSpc>
                        <a:spcAft>
                          <a:spcPts val="0"/>
                        </a:spcAft>
                      </a:pPr>
                      <a:r>
                        <a:rPr lang="zh-CN" sz="1400" kern="100" dirty="0" smtClean="0">
                          <a:effectLst/>
                          <a:latin typeface="楷体" panose="02010609060101010101" pitchFamily="49" charset="-122"/>
                          <a:ea typeface="楷体" panose="02010609060101010101" pitchFamily="49" charset="-122"/>
                        </a:rPr>
                        <a:t>序号</a:t>
                      </a:r>
                      <a:endParaRPr lang="zh-CN" sz="14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44757" marR="44757" marT="0" marB="0" anchor="ctr"/>
                </a:tc>
                <a:tc>
                  <a:txBody>
                    <a:bodyPr/>
                    <a:lstStyle/>
                    <a:p>
                      <a:pPr indent="153035" algn="ctr">
                        <a:lnSpc>
                          <a:spcPts val="2500"/>
                        </a:lnSpc>
                        <a:spcAft>
                          <a:spcPts val="0"/>
                        </a:spcAft>
                      </a:pPr>
                      <a:r>
                        <a:rPr lang="zh-CN" sz="1400" kern="100" dirty="0" smtClean="0">
                          <a:effectLst/>
                          <a:latin typeface="楷体" panose="02010609060101010101" pitchFamily="49" charset="-122"/>
                          <a:ea typeface="楷体" panose="02010609060101010101" pitchFamily="49" charset="-122"/>
                        </a:rPr>
                        <a:t>行为</a:t>
                      </a:r>
                      <a:r>
                        <a:rPr lang="zh-CN" sz="1400" kern="100" dirty="0">
                          <a:effectLst/>
                          <a:latin typeface="楷体" panose="02010609060101010101" pitchFamily="49" charset="-122"/>
                          <a:ea typeface="楷体" panose="02010609060101010101" pitchFamily="49" charset="-122"/>
                        </a:rPr>
                        <a:t>方式</a:t>
                      </a:r>
                      <a:endParaRPr lang="zh-CN" sz="14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44757" marR="44757" marT="0" marB="0" anchor="ctr"/>
                </a:tc>
                <a:tc>
                  <a:txBody>
                    <a:bodyPr/>
                    <a:lstStyle/>
                    <a:p>
                      <a:pPr indent="612140" algn="l">
                        <a:lnSpc>
                          <a:spcPts val="2500"/>
                        </a:lnSpc>
                        <a:spcAft>
                          <a:spcPts val="0"/>
                        </a:spcAft>
                      </a:pPr>
                      <a:r>
                        <a:rPr lang="zh-CN" sz="1400" kern="100" dirty="0" smtClean="0">
                          <a:effectLst/>
                          <a:latin typeface="楷体" panose="02010609060101010101" pitchFamily="49" charset="-122"/>
                          <a:ea typeface="楷体" panose="02010609060101010101" pitchFamily="49" charset="-122"/>
                        </a:rPr>
                        <a:t>罪名</a:t>
                      </a:r>
                      <a:endParaRPr lang="zh-CN" sz="14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44757" marR="44757" marT="0" marB="0" anchor="ctr"/>
                </a:tc>
                <a:tc>
                  <a:txBody>
                    <a:bodyPr/>
                    <a:lstStyle/>
                    <a:p>
                      <a:pPr indent="306070" algn="ctr">
                        <a:lnSpc>
                          <a:spcPts val="2500"/>
                        </a:lnSpc>
                        <a:spcAft>
                          <a:spcPts val="0"/>
                        </a:spcAft>
                      </a:pPr>
                      <a:r>
                        <a:rPr lang="zh-CN" sz="1400" kern="100" dirty="0" smtClean="0">
                          <a:effectLst/>
                          <a:latin typeface="楷体" panose="02010609060101010101" pitchFamily="49" charset="-122"/>
                          <a:ea typeface="楷体" panose="02010609060101010101" pitchFamily="49" charset="-122"/>
                        </a:rPr>
                        <a:t>刑事责任</a:t>
                      </a:r>
                      <a:endParaRPr lang="zh-CN" sz="14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44757" marR="44757" marT="0" marB="0" anchor="ctr"/>
                </a:tc>
              </a:tr>
              <a:tr h="400199">
                <a:tc>
                  <a:txBody>
                    <a:bodyPr/>
                    <a:lstStyle/>
                    <a:p>
                      <a:pPr indent="152400" algn="l">
                        <a:lnSpc>
                          <a:spcPts val="2500"/>
                        </a:lnSpc>
                        <a:spcAft>
                          <a:spcPts val="0"/>
                        </a:spcAft>
                      </a:pPr>
                      <a:r>
                        <a:rPr lang="en-US" sz="1200" kern="100" dirty="0" smtClean="0">
                          <a:effectLst/>
                          <a:latin typeface="楷体" panose="02010609060101010101" pitchFamily="49" charset="-122"/>
                          <a:ea typeface="楷体" panose="02010609060101010101" pitchFamily="49" charset="-122"/>
                        </a:rPr>
                        <a:t>1</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44757" marR="44757" marT="0" marB="0" anchor="ctr"/>
                </a:tc>
                <a:tc>
                  <a:txBody>
                    <a:bodyPr/>
                    <a:lstStyle/>
                    <a:p>
                      <a:pPr algn="just">
                        <a:lnSpc>
                          <a:spcPct val="100000"/>
                        </a:lnSpc>
                        <a:spcAft>
                          <a:spcPts val="0"/>
                        </a:spcAft>
                      </a:pPr>
                      <a:r>
                        <a:rPr lang="zh-CN" sz="1200" kern="100" dirty="0">
                          <a:effectLst/>
                          <a:latin typeface="楷体" panose="02010609060101010101" pitchFamily="49" charset="-122"/>
                          <a:ea typeface="楷体" panose="02010609060101010101" pitchFamily="49" charset="-122"/>
                        </a:rPr>
                        <a:t>非法排放、倾倒、处置危险废物三吨以上</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44757" marR="44757" marT="0" marB="0" anchor="ctr"/>
                </a:tc>
                <a:tc rowSpan="2">
                  <a:txBody>
                    <a:bodyPr/>
                    <a:lstStyle/>
                    <a:p>
                      <a:pPr indent="304800" algn="l">
                        <a:lnSpc>
                          <a:spcPts val="2500"/>
                        </a:lnSpc>
                        <a:spcAft>
                          <a:spcPts val="0"/>
                        </a:spcAft>
                      </a:pPr>
                      <a:r>
                        <a:rPr lang="zh-CN" sz="1200" kern="100" dirty="0" smtClean="0">
                          <a:effectLst/>
                          <a:latin typeface="楷体" panose="02010609060101010101" pitchFamily="49" charset="-122"/>
                          <a:ea typeface="楷体" panose="02010609060101010101" pitchFamily="49" charset="-122"/>
                        </a:rPr>
                        <a:t>污染</a:t>
                      </a:r>
                      <a:r>
                        <a:rPr lang="zh-CN" sz="1200" kern="100" dirty="0">
                          <a:effectLst/>
                          <a:latin typeface="楷体" panose="02010609060101010101" pitchFamily="49" charset="-122"/>
                          <a:ea typeface="楷体" panose="02010609060101010101" pitchFamily="49" charset="-122"/>
                        </a:rPr>
                        <a:t>环境罪</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44757" marR="44757" marT="0" marB="0" anchor="ctr"/>
                </a:tc>
                <a:tc>
                  <a:txBody>
                    <a:bodyPr/>
                    <a:lstStyle/>
                    <a:p>
                      <a:pPr algn="just">
                        <a:lnSpc>
                          <a:spcPct val="100000"/>
                        </a:lnSpc>
                        <a:spcAft>
                          <a:spcPts val="0"/>
                        </a:spcAft>
                      </a:pPr>
                      <a:r>
                        <a:rPr lang="zh-CN" sz="1200" kern="100" dirty="0">
                          <a:effectLst/>
                          <a:latin typeface="楷体" panose="02010609060101010101" pitchFamily="49" charset="-122"/>
                          <a:ea typeface="楷体" panose="02010609060101010101" pitchFamily="49" charset="-122"/>
                        </a:rPr>
                        <a:t>处三年以下有期徒刑或者拘役，并处或者单处</a:t>
                      </a:r>
                      <a:r>
                        <a:rPr lang="zh-CN" sz="1200" kern="100" dirty="0" smtClean="0">
                          <a:effectLst/>
                          <a:latin typeface="楷体" panose="02010609060101010101" pitchFamily="49" charset="-122"/>
                          <a:ea typeface="楷体" panose="02010609060101010101" pitchFamily="49" charset="-122"/>
                        </a:rPr>
                        <a:t>罚金</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44757" marR="44757" marT="0" marB="0" anchor="ctr"/>
                </a:tc>
              </a:tr>
              <a:tr h="469089">
                <a:tc>
                  <a:txBody>
                    <a:bodyPr/>
                    <a:lstStyle/>
                    <a:p>
                      <a:pPr indent="152400" algn="l">
                        <a:lnSpc>
                          <a:spcPts val="2500"/>
                        </a:lnSpc>
                        <a:spcAft>
                          <a:spcPts val="0"/>
                        </a:spcAft>
                      </a:pPr>
                      <a:r>
                        <a:rPr lang="en-US" sz="1200" kern="100" dirty="0" smtClean="0">
                          <a:effectLst/>
                          <a:latin typeface="楷体" panose="02010609060101010101" pitchFamily="49" charset="-122"/>
                          <a:ea typeface="楷体" panose="02010609060101010101" pitchFamily="49" charset="-122"/>
                        </a:rPr>
                        <a:t>2</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44757" marR="44757" marT="0" marB="0" anchor="ctr"/>
                </a:tc>
                <a:tc>
                  <a:txBody>
                    <a:bodyPr/>
                    <a:lstStyle/>
                    <a:p>
                      <a:pPr algn="just">
                        <a:lnSpc>
                          <a:spcPct val="100000"/>
                        </a:lnSpc>
                        <a:spcAft>
                          <a:spcPts val="0"/>
                        </a:spcAft>
                      </a:pPr>
                      <a:r>
                        <a:rPr lang="zh-CN" sz="1200" kern="100" dirty="0">
                          <a:effectLst/>
                          <a:latin typeface="楷体" panose="02010609060101010101" pitchFamily="49" charset="-122"/>
                          <a:ea typeface="楷体" panose="02010609060101010101" pitchFamily="49" charset="-122"/>
                        </a:rPr>
                        <a:t>非法排放、倾倒、处置危险废物一百吨以上</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44757" marR="44757" marT="0" marB="0" anchor="ctr"/>
                </a:tc>
                <a:tc vMerge="1">
                  <a:tcPr/>
                </a:tc>
                <a:tc>
                  <a:txBody>
                    <a:bodyPr/>
                    <a:lstStyle/>
                    <a:p>
                      <a:pPr algn="just">
                        <a:lnSpc>
                          <a:spcPct val="100000"/>
                        </a:lnSpc>
                        <a:spcAft>
                          <a:spcPts val="0"/>
                        </a:spcAft>
                      </a:pPr>
                      <a:r>
                        <a:rPr lang="zh-CN" sz="1200" kern="100" dirty="0">
                          <a:effectLst/>
                          <a:latin typeface="楷体" panose="02010609060101010101" pitchFamily="49" charset="-122"/>
                          <a:ea typeface="楷体" panose="02010609060101010101" pitchFamily="49" charset="-122"/>
                        </a:rPr>
                        <a:t>处三年以上七年以下有期徒刑，并处</a:t>
                      </a:r>
                      <a:r>
                        <a:rPr lang="zh-CN" sz="1200" kern="100" dirty="0" smtClean="0">
                          <a:effectLst/>
                          <a:latin typeface="楷体" panose="02010609060101010101" pitchFamily="49" charset="-122"/>
                          <a:ea typeface="楷体" panose="02010609060101010101" pitchFamily="49" charset="-122"/>
                        </a:rPr>
                        <a:t>罚金</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44757" marR="44757" marT="0" marB="0" anchor="ctr"/>
                </a:tc>
              </a:tr>
              <a:tr h="981179">
                <a:tc>
                  <a:txBody>
                    <a:bodyPr/>
                    <a:lstStyle/>
                    <a:p>
                      <a:pPr indent="152400" algn="l">
                        <a:lnSpc>
                          <a:spcPts val="2500"/>
                        </a:lnSpc>
                        <a:spcAft>
                          <a:spcPts val="0"/>
                        </a:spcAft>
                      </a:pPr>
                      <a:r>
                        <a:rPr lang="en-US" sz="1200" kern="100" dirty="0" smtClean="0">
                          <a:effectLst/>
                          <a:latin typeface="楷体" panose="02010609060101010101" pitchFamily="49" charset="-122"/>
                          <a:ea typeface="楷体" panose="02010609060101010101" pitchFamily="49" charset="-122"/>
                        </a:rPr>
                        <a:t>  </a:t>
                      </a:r>
                      <a:endParaRPr lang="en-US" sz="1200" kern="100" dirty="0" smtClean="0">
                        <a:effectLst/>
                        <a:latin typeface="楷体" panose="02010609060101010101" pitchFamily="49" charset="-122"/>
                        <a:ea typeface="楷体" panose="02010609060101010101" pitchFamily="49" charset="-122"/>
                      </a:endParaRPr>
                    </a:p>
                    <a:p>
                      <a:pPr indent="152400" algn="l">
                        <a:lnSpc>
                          <a:spcPts val="2500"/>
                        </a:lnSpc>
                        <a:spcAft>
                          <a:spcPts val="0"/>
                        </a:spcAft>
                      </a:pPr>
                      <a:r>
                        <a:rPr lang="en-US" sz="1200" kern="100" dirty="0" smtClean="0">
                          <a:effectLst/>
                          <a:latin typeface="楷体" panose="02010609060101010101" pitchFamily="49" charset="-122"/>
                          <a:ea typeface="楷体" panose="02010609060101010101" pitchFamily="49" charset="-122"/>
                        </a:rPr>
                        <a:t>3</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44757" marR="44757" marT="0" marB="0" anchor="ctr"/>
                </a:tc>
                <a:tc>
                  <a:txBody>
                    <a:bodyPr/>
                    <a:lstStyle/>
                    <a:p>
                      <a:pPr algn="just">
                        <a:lnSpc>
                          <a:spcPct val="100000"/>
                        </a:lnSpc>
                        <a:spcAft>
                          <a:spcPts val="0"/>
                        </a:spcAft>
                      </a:pPr>
                      <a:r>
                        <a:rPr lang="zh-CN" sz="1200" kern="100" dirty="0">
                          <a:effectLst/>
                          <a:latin typeface="楷体" panose="02010609060101010101" pitchFamily="49" charset="-122"/>
                          <a:ea typeface="楷体" panose="02010609060101010101" pitchFamily="49" charset="-122"/>
                        </a:rPr>
                        <a:t>无危险废物经营许可证从事收集、贮存、利用、处置危险废物经营活动，严重污染环境的，同时构成非法经营罪的</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44757" marR="44757" marT="0" marB="0" anchor="ctr"/>
                </a:tc>
                <a:tc>
                  <a:txBody>
                    <a:bodyPr/>
                    <a:lstStyle/>
                    <a:p>
                      <a:pPr algn="l">
                        <a:lnSpc>
                          <a:spcPts val="2500"/>
                        </a:lnSpc>
                        <a:spcAft>
                          <a:spcPts val="0"/>
                        </a:spcAft>
                      </a:pPr>
                      <a:r>
                        <a:rPr lang="zh-CN" sz="1200" kern="100" dirty="0" smtClean="0">
                          <a:effectLst/>
                          <a:latin typeface="楷体" panose="02010609060101010101" pitchFamily="49" charset="-122"/>
                          <a:ea typeface="楷体" panose="02010609060101010101" pitchFamily="49" charset="-122"/>
                        </a:rPr>
                        <a:t>污染</a:t>
                      </a:r>
                      <a:r>
                        <a:rPr lang="zh-CN" sz="1200" kern="100" dirty="0">
                          <a:effectLst/>
                          <a:latin typeface="楷体" panose="02010609060101010101" pitchFamily="49" charset="-122"/>
                          <a:ea typeface="楷体" panose="02010609060101010101" pitchFamily="49" charset="-122"/>
                        </a:rPr>
                        <a:t>环境罪或非法经营罪</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44757" marR="44757" marT="0" marB="0" anchor="ctr"/>
                </a:tc>
                <a:tc>
                  <a:txBody>
                    <a:bodyPr/>
                    <a:lstStyle/>
                    <a:p>
                      <a:pPr algn="just">
                        <a:lnSpc>
                          <a:spcPts val="2500"/>
                        </a:lnSpc>
                        <a:spcAft>
                          <a:spcPts val="0"/>
                        </a:spcAft>
                      </a:pPr>
                      <a:r>
                        <a:rPr lang="zh-CN" sz="1200" kern="100" dirty="0" smtClean="0">
                          <a:effectLst/>
                          <a:latin typeface="楷体" panose="02010609060101010101" pitchFamily="49" charset="-122"/>
                          <a:ea typeface="楷体" panose="02010609060101010101" pitchFamily="49" charset="-122"/>
                        </a:rPr>
                        <a:t>依照</a:t>
                      </a:r>
                      <a:r>
                        <a:rPr lang="zh-CN" sz="1200" kern="100" dirty="0">
                          <a:effectLst/>
                          <a:latin typeface="楷体" panose="02010609060101010101" pitchFamily="49" charset="-122"/>
                          <a:ea typeface="楷体" panose="02010609060101010101" pitchFamily="49" charset="-122"/>
                        </a:rPr>
                        <a:t>处罚较重的罪名定罪</a:t>
                      </a:r>
                      <a:r>
                        <a:rPr lang="zh-CN" sz="1200" kern="100" dirty="0" smtClean="0">
                          <a:effectLst/>
                          <a:latin typeface="楷体" panose="02010609060101010101" pitchFamily="49" charset="-122"/>
                          <a:ea typeface="楷体" panose="02010609060101010101" pitchFamily="49" charset="-122"/>
                        </a:rPr>
                        <a:t>处罚</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44757" marR="44757" marT="0" marB="0" anchor="ctr"/>
                </a:tc>
              </a:tr>
              <a:tr h="906924">
                <a:tc>
                  <a:txBody>
                    <a:bodyPr/>
                    <a:lstStyle/>
                    <a:p>
                      <a:pPr indent="152400" algn="l">
                        <a:lnSpc>
                          <a:spcPts val="2500"/>
                        </a:lnSpc>
                        <a:spcAft>
                          <a:spcPts val="0"/>
                        </a:spcAft>
                      </a:pPr>
                      <a:r>
                        <a:rPr lang="en-US" sz="1200" kern="100" dirty="0" smtClean="0">
                          <a:effectLst/>
                          <a:latin typeface="楷体" panose="02010609060101010101" pitchFamily="49" charset="-122"/>
                          <a:ea typeface="楷体" panose="02010609060101010101" pitchFamily="49" charset="-122"/>
                        </a:rPr>
                        <a:t>4</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44757" marR="44757" marT="0" marB="0" anchor="ctr"/>
                </a:tc>
                <a:tc>
                  <a:txBody>
                    <a:bodyPr/>
                    <a:lstStyle/>
                    <a:p>
                      <a:pPr algn="just">
                        <a:lnSpc>
                          <a:spcPct val="100000"/>
                        </a:lnSpc>
                        <a:spcAft>
                          <a:spcPts val="0"/>
                        </a:spcAft>
                      </a:pPr>
                      <a:r>
                        <a:rPr lang="zh-CN" sz="1200" kern="100" dirty="0">
                          <a:effectLst/>
                          <a:latin typeface="楷体" panose="02010609060101010101" pitchFamily="49" charset="-122"/>
                          <a:ea typeface="楷体" panose="02010609060101010101" pitchFamily="49" charset="-122"/>
                        </a:rPr>
                        <a:t>明知他人无危险废物经营许可证，向其提供或者委托其收集、贮存、利用、处置危险废物，严重污染环境</a:t>
                      </a:r>
                      <a:r>
                        <a:rPr lang="zh-CN" sz="1200" kern="100" dirty="0" smtClean="0">
                          <a:effectLst/>
                          <a:latin typeface="楷体" panose="02010609060101010101" pitchFamily="49" charset="-122"/>
                          <a:ea typeface="楷体" panose="02010609060101010101" pitchFamily="49" charset="-122"/>
                        </a:rPr>
                        <a:t>的</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44757" marR="44757" marT="0" marB="0" anchor="ctr"/>
                </a:tc>
                <a:tc>
                  <a:txBody>
                    <a:bodyPr/>
                    <a:lstStyle/>
                    <a:p>
                      <a:pPr indent="304800" algn="l">
                        <a:lnSpc>
                          <a:spcPts val="2500"/>
                        </a:lnSpc>
                        <a:spcAft>
                          <a:spcPts val="0"/>
                        </a:spcAft>
                      </a:pPr>
                      <a:r>
                        <a:rPr lang="zh-CN" sz="1200" kern="100" dirty="0" smtClean="0">
                          <a:effectLst/>
                          <a:latin typeface="楷体" panose="02010609060101010101" pitchFamily="49" charset="-122"/>
                          <a:ea typeface="楷体" panose="02010609060101010101" pitchFamily="49" charset="-122"/>
                        </a:rPr>
                        <a:t>污染</a:t>
                      </a:r>
                      <a:r>
                        <a:rPr lang="zh-CN" sz="1200" kern="100" dirty="0">
                          <a:effectLst/>
                          <a:latin typeface="楷体" panose="02010609060101010101" pitchFamily="49" charset="-122"/>
                          <a:ea typeface="楷体" panose="02010609060101010101" pitchFamily="49" charset="-122"/>
                        </a:rPr>
                        <a:t>环境罪</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44757" marR="44757" marT="0" marB="0" anchor="ctr"/>
                </a:tc>
                <a:tc>
                  <a:txBody>
                    <a:bodyPr/>
                    <a:lstStyle/>
                    <a:p>
                      <a:pPr algn="just">
                        <a:lnSpc>
                          <a:spcPct val="100000"/>
                        </a:lnSpc>
                        <a:spcAft>
                          <a:spcPts val="0"/>
                        </a:spcAft>
                      </a:pPr>
                      <a:r>
                        <a:rPr lang="zh-CN" sz="1200" kern="100" dirty="0">
                          <a:effectLst/>
                          <a:latin typeface="楷体" panose="02010609060101010101" pitchFamily="49" charset="-122"/>
                          <a:ea typeface="楷体" panose="02010609060101010101" pitchFamily="49" charset="-122"/>
                        </a:rPr>
                        <a:t>共犯。根据其在共同犯罪中所处的地位量刑</a:t>
                      </a:r>
                      <a:r>
                        <a:rPr lang="zh-CN" sz="1200" kern="100" dirty="0" smtClean="0">
                          <a:effectLst/>
                          <a:latin typeface="楷体" panose="02010609060101010101" pitchFamily="49" charset="-122"/>
                          <a:ea typeface="楷体" panose="02010609060101010101" pitchFamily="49" charset="-122"/>
                        </a:rPr>
                        <a:t>处罚</a:t>
                      </a:r>
                      <a:endParaRPr lang="zh-CN" sz="12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44757" marR="44757" marT="0" marB="0" anchor="ctr"/>
                </a:tc>
              </a:tr>
            </a:tbl>
          </a:graphicData>
        </a:graphic>
      </p:graphicFrame>
      <p:sp>
        <p:nvSpPr>
          <p:cNvPr id="8" name="标题 1"/>
          <p:cNvSpPr txBox="1"/>
          <p:nvPr/>
        </p:nvSpPr>
        <p:spPr>
          <a:xfrm>
            <a:off x="740945" y="500619"/>
            <a:ext cx="10710109" cy="425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第三部分  </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固废处置项目环保合规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7" name="灯片编号占位符 6"/>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9"/>
            <a:ext cx="12192000" cy="4663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896152" y="2111053"/>
            <a:ext cx="10128249" cy="5109091"/>
          </a:xfrm>
          <a:prstGeom prst="rect">
            <a:avLst/>
          </a:prstGeom>
        </p:spPr>
        <p:txBody>
          <a:bodyPr wrap="square">
            <a:spAutoFit/>
          </a:bodyPr>
          <a:lstStyle/>
          <a:p>
            <a:pPr marL="285750" marR="0" lvl="0" indent="-285750" algn="l" defTabSz="914400" rtl="0" eaLnBrk="1" fontAlgn="auto" latinLnBrk="0" hangingPunct="1">
              <a:lnSpc>
                <a:spcPct val="200000"/>
              </a:lnSpc>
              <a:spcBef>
                <a:spcPts val="1200"/>
              </a:spcBef>
              <a:spcAft>
                <a:spcPts val="1200"/>
              </a:spcAft>
              <a:buClrTx/>
              <a:buSzTx/>
              <a:buFont typeface="Wingdings" panose="05000000000000000000" pitchFamily="2" charset="2"/>
              <a:buChar char="p"/>
              <a:defRPr/>
            </a:pPr>
            <a:r>
              <a:rPr kumimoji="0" lang="zh-CN" altLang="en-US" sz="1800" b="0"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cs typeface="+mn-cs"/>
              </a:rPr>
              <a:t>危废管理的合规建议</a:t>
            </a:r>
            <a:endParaRPr kumimoji="0" lang="en-US" altLang="zh-CN" sz="1800" b="0"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cs typeface="+mn-cs"/>
            </a:endParaRPr>
          </a:p>
          <a:p>
            <a:pPr marL="285750" lvl="0" indent="-285750">
              <a:buFont typeface="Wingdings" panose="05000000000000000000" pitchFamily="2" charset="2"/>
              <a:buChar char="Ø"/>
            </a:pPr>
            <a:r>
              <a:rPr lang="zh-CN" altLang="zh-CN" dirty="0">
                <a:latin typeface="楷体" panose="02010609060101010101" pitchFamily="49" charset="-122"/>
                <a:ea typeface="楷体" panose="02010609060101010101" pitchFamily="49" charset="-122"/>
              </a:rPr>
              <a:t>企业应依法对其生产过程中产生的固体废物进行甄别，准确识别并判定生产过程中产生的危废，必要时可邀请技术专家或者向国家主管部门申请进行危废的认定</a:t>
            </a:r>
            <a:r>
              <a:rPr lang="zh-CN" altLang="zh-CN" dirty="0" smtClean="0">
                <a:latin typeface="楷体" panose="02010609060101010101" pitchFamily="49" charset="-122"/>
                <a:ea typeface="楷体" panose="02010609060101010101" pitchFamily="49" charset="-122"/>
              </a:rPr>
              <a:t>；</a:t>
            </a:r>
            <a:endParaRPr lang="en-US" altLang="zh-CN" dirty="0">
              <a:latin typeface="楷体" panose="02010609060101010101" pitchFamily="49" charset="-122"/>
              <a:ea typeface="楷体" panose="02010609060101010101" pitchFamily="49" charset="-122"/>
            </a:endParaRPr>
          </a:p>
          <a:p>
            <a:pPr lvl="0"/>
            <a:endParaRPr lang="en-US" altLang="zh-CN" dirty="0">
              <a:latin typeface="楷体" panose="02010609060101010101" pitchFamily="49" charset="-122"/>
              <a:ea typeface="楷体" panose="02010609060101010101" pitchFamily="49" charset="-122"/>
            </a:endParaRPr>
          </a:p>
          <a:p>
            <a:pPr marL="285750" lvl="0" indent="-285750">
              <a:buFont typeface="Wingdings" panose="05000000000000000000" pitchFamily="2" charset="2"/>
              <a:buChar char="Ø"/>
            </a:pPr>
            <a:r>
              <a:rPr lang="zh-CN" altLang="zh-CN" dirty="0" smtClean="0">
                <a:solidFill>
                  <a:srgbClr val="FF0000"/>
                </a:solidFill>
                <a:latin typeface="楷体" panose="02010609060101010101" pitchFamily="49" charset="-122"/>
                <a:ea typeface="楷体" panose="02010609060101010101" pitchFamily="49" charset="-122"/>
              </a:rPr>
              <a:t>依法</a:t>
            </a:r>
            <a:r>
              <a:rPr lang="zh-CN" altLang="zh-CN" dirty="0">
                <a:solidFill>
                  <a:srgbClr val="FF0000"/>
                </a:solidFill>
                <a:latin typeface="楷体" panose="02010609060101010101" pitchFamily="49" charset="-122"/>
                <a:ea typeface="楷体" panose="02010609060101010101" pitchFamily="49" charset="-122"/>
              </a:rPr>
              <a:t>加强危废管理制度的合规性建设，严格按照法定标准和相关制度进行危废的管理</a:t>
            </a:r>
            <a:r>
              <a:rPr lang="zh-CN" altLang="zh-CN" dirty="0" smtClean="0">
                <a:latin typeface="楷体" panose="02010609060101010101" pitchFamily="49" charset="-122"/>
                <a:ea typeface="楷体" panose="02010609060101010101" pitchFamily="49" charset="-122"/>
              </a:rPr>
              <a:t>；</a:t>
            </a:r>
            <a:endParaRPr lang="en-US" altLang="zh-CN" dirty="0" smtClean="0">
              <a:latin typeface="楷体" panose="02010609060101010101" pitchFamily="49" charset="-122"/>
              <a:ea typeface="楷体" panose="02010609060101010101" pitchFamily="49" charset="-122"/>
            </a:endParaRPr>
          </a:p>
          <a:p>
            <a:pPr lvl="0"/>
            <a:endParaRPr lang="en-US" altLang="zh-CN" dirty="0" smtClean="0">
              <a:latin typeface="楷体" panose="02010609060101010101" pitchFamily="49" charset="-122"/>
              <a:ea typeface="楷体" panose="02010609060101010101" pitchFamily="49" charset="-122"/>
            </a:endParaRPr>
          </a:p>
          <a:p>
            <a:pPr marL="285750" lvl="0" indent="-285750">
              <a:buFont typeface="Wingdings" panose="05000000000000000000" pitchFamily="2" charset="2"/>
              <a:buChar char="Ø"/>
            </a:pPr>
            <a:r>
              <a:rPr lang="zh-CN" altLang="zh-CN" dirty="0" smtClean="0">
                <a:solidFill>
                  <a:srgbClr val="FF0000"/>
                </a:solidFill>
                <a:latin typeface="楷体" panose="02010609060101010101" pitchFamily="49" charset="-122"/>
                <a:ea typeface="楷体" panose="02010609060101010101" pitchFamily="49" charset="-122"/>
              </a:rPr>
              <a:t>对</a:t>
            </a:r>
            <a:r>
              <a:rPr lang="zh-CN" altLang="zh-CN" dirty="0">
                <a:solidFill>
                  <a:srgbClr val="FF0000"/>
                </a:solidFill>
                <a:latin typeface="楷体" panose="02010609060101010101" pitchFamily="49" charset="-122"/>
                <a:ea typeface="楷体" panose="02010609060101010101" pitchFamily="49" charset="-122"/>
              </a:rPr>
              <a:t>危废管理过程中极易发生行政或刑事处罚的制度内容应通过邀请第三方进行培训、企业内部定期预警、演练等方式予以强化</a:t>
            </a:r>
            <a:r>
              <a:rPr lang="zh-CN" altLang="zh-CN" dirty="0" smtClean="0">
                <a:latin typeface="楷体" panose="02010609060101010101" pitchFamily="49" charset="-122"/>
                <a:ea typeface="楷体" panose="02010609060101010101" pitchFamily="49" charset="-122"/>
              </a:rPr>
              <a:t>；</a:t>
            </a:r>
            <a:endParaRPr lang="en-US" altLang="zh-CN" dirty="0" smtClean="0">
              <a:latin typeface="楷体" panose="02010609060101010101" pitchFamily="49" charset="-122"/>
              <a:ea typeface="楷体" panose="02010609060101010101" pitchFamily="49" charset="-122"/>
            </a:endParaRPr>
          </a:p>
          <a:p>
            <a:pPr lvl="0"/>
            <a:endParaRPr lang="zh-CN" altLang="zh-CN" dirty="0">
              <a:latin typeface="楷体" panose="02010609060101010101" pitchFamily="49" charset="-122"/>
              <a:ea typeface="楷体" panose="02010609060101010101" pitchFamily="49" charset="-122"/>
            </a:endParaRPr>
          </a:p>
          <a:p>
            <a:pPr marL="285750" lvl="0" indent="-285750">
              <a:buFont typeface="Wingdings" panose="05000000000000000000" pitchFamily="2" charset="2"/>
              <a:buChar char="Ø"/>
            </a:pPr>
            <a:r>
              <a:rPr lang="zh-CN" altLang="zh-CN" dirty="0">
                <a:solidFill>
                  <a:srgbClr val="FF0000"/>
                </a:solidFill>
                <a:latin typeface="楷体" panose="02010609060101010101" pitchFamily="49" charset="-122"/>
                <a:ea typeface="楷体" panose="02010609060101010101" pitchFamily="49" charset="-122"/>
              </a:rPr>
              <a:t>建立危废合规化管理所需的法律文本体系，通过对危废管理各个环节中所涉及到的法律文本的专业化设置，最大程度维护企业的合法权益并规避可能发生的潜在法律风险</a:t>
            </a:r>
            <a:r>
              <a:rPr lang="zh-CN" altLang="zh-CN" dirty="0" smtClean="0">
                <a:latin typeface="楷体" panose="02010609060101010101" pitchFamily="49" charset="-122"/>
                <a:ea typeface="楷体" panose="02010609060101010101" pitchFamily="49" charset="-122"/>
              </a:rPr>
              <a:t>；</a:t>
            </a:r>
            <a:endParaRPr lang="en-US" altLang="zh-CN" dirty="0" smtClean="0">
              <a:latin typeface="楷体" panose="02010609060101010101" pitchFamily="49" charset="-122"/>
              <a:ea typeface="楷体" panose="02010609060101010101" pitchFamily="49" charset="-122"/>
            </a:endParaRPr>
          </a:p>
          <a:p>
            <a:pPr lvl="0"/>
            <a:endParaRPr lang="zh-CN" altLang="zh-CN" dirty="0">
              <a:latin typeface="楷体" panose="02010609060101010101" pitchFamily="49" charset="-122"/>
              <a:ea typeface="楷体" panose="02010609060101010101" pitchFamily="49" charset="-122"/>
            </a:endParaRPr>
          </a:p>
          <a:p>
            <a:pPr marL="285750" lvl="0" indent="-285750">
              <a:buFont typeface="Wingdings" panose="05000000000000000000" pitchFamily="2" charset="2"/>
              <a:buChar char="Ø"/>
            </a:pPr>
            <a:r>
              <a:rPr lang="zh-CN" altLang="zh-CN" dirty="0">
                <a:latin typeface="楷体" panose="02010609060101010101" pitchFamily="49" charset="-122"/>
                <a:ea typeface="楷体" panose="02010609060101010101" pitchFamily="49" charset="-122"/>
              </a:rPr>
              <a:t>必要时，可聘请第三方法律专家对企业危废管理过程中涉及的相关问题出具合规性意见或代表企业进行维权，降低企业承担相关法律责任的风险。</a:t>
            </a:r>
            <a:endParaRPr lang="zh-CN" altLang="zh-CN" dirty="0">
              <a:latin typeface="楷体" panose="02010609060101010101" pitchFamily="49" charset="-122"/>
              <a:ea typeface="楷体" panose="02010609060101010101" pitchFamily="49" charset="-122"/>
            </a:endParaRPr>
          </a:p>
          <a:p>
            <a:pPr marL="285750" marR="0" lvl="0" indent="-285750" algn="l" defTabSz="914400" rtl="0" eaLnBrk="1" fontAlgn="auto" latinLnBrk="0" hangingPunct="1">
              <a:lnSpc>
                <a:spcPct val="200000"/>
              </a:lnSpc>
              <a:spcBef>
                <a:spcPts val="1200"/>
              </a:spcBef>
              <a:spcAft>
                <a:spcPts val="1200"/>
              </a:spcAft>
              <a:buClrTx/>
              <a:buSzTx/>
              <a:buFont typeface="Wingdings" panose="05000000000000000000" pitchFamily="2" charset="2"/>
              <a:buChar char="Ø"/>
              <a:defRPr/>
            </a:pPr>
            <a:endParaRPr kumimoji="0" lang="zh-CN" altLang="en-US" sz="18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p:txBody>
      </p:sp>
      <p:sp>
        <p:nvSpPr>
          <p:cNvPr id="2" name="文本框 1"/>
          <p:cNvSpPr txBox="1"/>
          <p:nvPr/>
        </p:nvSpPr>
        <p:spPr>
          <a:xfrm>
            <a:off x="896152" y="1306217"/>
            <a:ext cx="10128249" cy="646331"/>
          </a:xfrm>
          <a:prstGeom prst="rect">
            <a:avLst/>
          </a:prstGeom>
          <a:noFill/>
        </p:spPr>
        <p:txBody>
          <a:bodyPr wrap="square" rtlCol="0">
            <a:spAutoFit/>
          </a:bodyPr>
          <a:lstStyle/>
          <a:p>
            <a:pPr marL="285750" indent="-285750">
              <a:buFont typeface="Wingdings" panose="05000000000000000000" pitchFamily="2" charset="2"/>
              <a:buChar char="p"/>
            </a:pPr>
            <a:r>
              <a:rPr lang="zh-CN" altLang="zh-CN" dirty="0">
                <a:latin typeface="楷体" panose="02010609060101010101" pitchFamily="49" charset="-122"/>
                <a:ea typeface="楷体" panose="02010609060101010101" pitchFamily="49" charset="-122"/>
              </a:rPr>
              <a:t>典型案例：贵州省华兴瓷业有限公司、胡国强污染环境案、海宁恒创再生物资有限公司、孙铁海、张燕叶等污染环境案</a:t>
            </a:r>
            <a:r>
              <a:rPr lang="zh-CN" altLang="zh-CN" dirty="0" smtClean="0">
                <a:latin typeface="楷体" panose="02010609060101010101" pitchFamily="49" charset="-122"/>
                <a:ea typeface="楷体" panose="02010609060101010101" pitchFamily="49" charset="-122"/>
              </a:rPr>
              <a:t>。（</a:t>
            </a:r>
            <a:r>
              <a:rPr lang="en-US" altLang="zh-CN" dirty="0">
                <a:latin typeface="楷体" panose="02010609060101010101" pitchFamily="49" charset="-122"/>
                <a:ea typeface="楷体" panose="02010609060101010101" pitchFamily="49" charset="-122"/>
              </a:rPr>
              <a:t>2019</a:t>
            </a:r>
            <a:r>
              <a:rPr lang="zh-CN" altLang="zh-CN" dirty="0">
                <a:latin typeface="楷体" panose="02010609060101010101" pitchFamily="49" charset="-122"/>
                <a:ea typeface="楷体" panose="02010609060101010101" pitchFamily="49" charset="-122"/>
              </a:rPr>
              <a:t>）黔</a:t>
            </a:r>
            <a:r>
              <a:rPr lang="en-US" altLang="zh-CN" dirty="0">
                <a:latin typeface="楷体" panose="02010609060101010101" pitchFamily="49" charset="-122"/>
                <a:ea typeface="楷体" panose="02010609060101010101" pitchFamily="49" charset="-122"/>
              </a:rPr>
              <a:t>0181</a:t>
            </a:r>
            <a:r>
              <a:rPr lang="zh-CN" altLang="zh-CN" dirty="0">
                <a:latin typeface="楷体" panose="02010609060101010101" pitchFamily="49" charset="-122"/>
                <a:ea typeface="楷体" panose="02010609060101010101" pitchFamily="49" charset="-122"/>
              </a:rPr>
              <a:t>刑初</a:t>
            </a:r>
            <a:r>
              <a:rPr lang="en-US" altLang="zh-CN" dirty="0">
                <a:latin typeface="楷体" panose="02010609060101010101" pitchFamily="49" charset="-122"/>
                <a:ea typeface="楷体" panose="02010609060101010101" pitchFamily="49" charset="-122"/>
              </a:rPr>
              <a:t>432</a:t>
            </a:r>
            <a:r>
              <a:rPr lang="zh-CN" altLang="zh-CN" dirty="0">
                <a:latin typeface="楷体" panose="02010609060101010101" pitchFamily="49" charset="-122"/>
                <a:ea typeface="楷体" panose="02010609060101010101" pitchFamily="49" charset="-122"/>
              </a:rPr>
              <a:t>号</a:t>
            </a:r>
            <a:r>
              <a:rPr lang="zh-CN" altLang="zh-CN" dirty="0" smtClean="0">
                <a:latin typeface="楷体" panose="02010609060101010101" pitchFamily="49" charset="-122"/>
                <a:ea typeface="楷体" panose="02010609060101010101" pitchFamily="49" charset="-122"/>
              </a:rPr>
              <a:t>判决书</a:t>
            </a:r>
            <a:r>
              <a:rPr lang="zh-CN" altLang="en-US" dirty="0">
                <a:latin typeface="楷体" panose="02010609060101010101" pitchFamily="49" charset="-122"/>
                <a:ea typeface="楷体" panose="02010609060101010101" pitchFamily="49" charset="-122"/>
              </a:rPr>
              <a:t>、</a:t>
            </a:r>
            <a:r>
              <a:rPr lang="zh-CN" altLang="zh-CN" dirty="0" smtClean="0">
                <a:latin typeface="楷体" panose="02010609060101010101" pitchFamily="49" charset="-122"/>
                <a:ea typeface="楷体" panose="02010609060101010101" pitchFamily="49" charset="-122"/>
              </a:rPr>
              <a:t>（</a:t>
            </a:r>
            <a:r>
              <a:rPr lang="en-US" altLang="zh-CN" dirty="0">
                <a:latin typeface="楷体" panose="02010609060101010101" pitchFamily="49" charset="-122"/>
                <a:ea typeface="楷体" panose="02010609060101010101" pitchFamily="49" charset="-122"/>
              </a:rPr>
              <a:t>2018</a:t>
            </a:r>
            <a:r>
              <a:rPr lang="zh-CN" altLang="zh-CN" dirty="0">
                <a:latin typeface="楷体" panose="02010609060101010101" pitchFamily="49" charset="-122"/>
                <a:ea typeface="楷体" panose="02010609060101010101" pitchFamily="49" charset="-122"/>
              </a:rPr>
              <a:t>）浙</a:t>
            </a:r>
            <a:r>
              <a:rPr lang="en-US" altLang="zh-CN" dirty="0">
                <a:latin typeface="楷体" panose="02010609060101010101" pitchFamily="49" charset="-122"/>
                <a:ea typeface="楷体" panose="02010609060101010101" pitchFamily="49" charset="-122"/>
              </a:rPr>
              <a:t>0402</a:t>
            </a:r>
            <a:r>
              <a:rPr lang="zh-CN" altLang="zh-CN" dirty="0">
                <a:latin typeface="楷体" panose="02010609060101010101" pitchFamily="49" charset="-122"/>
                <a:ea typeface="楷体" panose="02010609060101010101" pitchFamily="49" charset="-122"/>
              </a:rPr>
              <a:t>刑初</a:t>
            </a:r>
            <a:r>
              <a:rPr lang="en-US" altLang="zh-CN" dirty="0">
                <a:latin typeface="楷体" panose="02010609060101010101" pitchFamily="49" charset="-122"/>
                <a:ea typeface="楷体" panose="02010609060101010101" pitchFamily="49" charset="-122"/>
              </a:rPr>
              <a:t>244</a:t>
            </a:r>
            <a:r>
              <a:rPr lang="zh-CN" altLang="zh-CN" dirty="0">
                <a:latin typeface="楷体" panose="02010609060101010101" pitchFamily="49" charset="-122"/>
                <a:ea typeface="楷体" panose="02010609060101010101" pitchFamily="49" charset="-122"/>
              </a:rPr>
              <a:t>号判决书</a:t>
            </a:r>
            <a:r>
              <a:rPr lang="zh-CN" altLang="zh-CN" dirty="0" smtClean="0">
                <a:latin typeface="楷体" panose="02010609060101010101" pitchFamily="49" charset="-122"/>
                <a:ea typeface="楷体" panose="02010609060101010101" pitchFamily="49" charset="-122"/>
              </a:rPr>
              <a:t>。</a:t>
            </a:r>
            <a:endParaRPr lang="zh-CN" altLang="zh-CN" dirty="0">
              <a:latin typeface="楷体" panose="02010609060101010101" pitchFamily="49" charset="-122"/>
              <a:ea typeface="楷体" panose="02010609060101010101" pitchFamily="49" charset="-122"/>
            </a:endParaRPr>
          </a:p>
        </p:txBody>
      </p:sp>
      <p:sp>
        <p:nvSpPr>
          <p:cNvPr id="6" name="标题 1"/>
          <p:cNvSpPr txBox="1"/>
          <p:nvPr/>
        </p:nvSpPr>
        <p:spPr>
          <a:xfrm>
            <a:off x="740945" y="500619"/>
            <a:ext cx="10710109" cy="425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第三部分  </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固废处置项目环保合规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7" name="灯片编号占位符 6"/>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9"/>
            <a:ext cx="12192000" cy="4663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44278" y="1106183"/>
            <a:ext cx="10128249" cy="6986528"/>
          </a:xfrm>
          <a:prstGeom prst="rect">
            <a:avLst/>
          </a:prstGeom>
        </p:spPr>
        <p:txBody>
          <a:bodyPr wrap="square">
            <a:spAutoFit/>
          </a:bodyPr>
          <a:lstStyle/>
          <a:p>
            <a:pPr marL="285750" marR="0" lvl="0" indent="-285750" algn="l" defTabSz="914400" rtl="0" eaLnBrk="1" fontAlgn="auto" latinLnBrk="0" hangingPunct="1">
              <a:lnSpc>
                <a:spcPct val="200000"/>
              </a:lnSpc>
              <a:spcBef>
                <a:spcPts val="1200"/>
              </a:spcBef>
              <a:spcAft>
                <a:spcPts val="1200"/>
              </a:spcAft>
              <a:buClrTx/>
              <a:buSzTx/>
              <a:buFont typeface="Wingdings" panose="05000000000000000000" pitchFamily="2" charset="2"/>
              <a:buChar char="p"/>
              <a:defRPr/>
            </a:pPr>
            <a:r>
              <a:rPr kumimoji="0" lang="zh-CN" altLang="en-US" b="1"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rPr>
              <a:t>危废管理的</a:t>
            </a:r>
            <a:r>
              <a:rPr lang="zh-CN" altLang="en-US" b="1" dirty="0">
                <a:solidFill>
                  <a:prstClr val="black"/>
                </a:solidFill>
                <a:latin typeface="楷体" panose="02010609060101010101" pitchFamily="49" charset="-122"/>
                <a:ea typeface="楷体" panose="02010609060101010101" pitchFamily="49" charset="-122"/>
              </a:rPr>
              <a:t>新趋势</a:t>
            </a:r>
            <a:endParaRPr kumimoji="0" lang="en-US" altLang="zh-CN" b="1"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endParaRPr>
          </a:p>
          <a:p>
            <a:pPr marL="285750" indent="-285750">
              <a:buFont typeface="Wingdings" panose="05000000000000000000" pitchFamily="2" charset="2"/>
              <a:buChar char="Ø"/>
            </a:pPr>
            <a:r>
              <a:rPr lang="zh-CN" altLang="zh-CN" sz="1700" b="1" dirty="0">
                <a:latin typeface="楷体" panose="02010609060101010101" pitchFamily="49" charset="-122"/>
                <a:ea typeface="楷体" panose="02010609060101010101" pitchFamily="49" charset="-122"/>
              </a:rPr>
              <a:t>危险废物认定更加“精细化”</a:t>
            </a:r>
            <a:endParaRPr lang="zh-CN" altLang="zh-CN" sz="1700" b="1" dirty="0">
              <a:latin typeface="楷体" panose="02010609060101010101" pitchFamily="49" charset="-122"/>
              <a:ea typeface="楷体" panose="02010609060101010101" pitchFamily="49" charset="-122"/>
            </a:endParaRPr>
          </a:p>
          <a:p>
            <a:pPr lvl="0"/>
            <a:endParaRPr lang="en-US" altLang="zh-CN" sz="1700" dirty="0">
              <a:latin typeface="楷体" panose="02010609060101010101" pitchFamily="49" charset="-122"/>
              <a:ea typeface="楷体" panose="02010609060101010101" pitchFamily="49" charset="-122"/>
            </a:endParaRPr>
          </a:p>
          <a:p>
            <a:pPr marL="285750" lvl="0" indent="-285750">
              <a:buFont typeface="Wingdings" panose="05000000000000000000" pitchFamily="2" charset="2"/>
              <a:buChar char="l"/>
            </a:pPr>
            <a:r>
              <a:rPr lang="zh-CN" altLang="zh-CN" sz="1700" dirty="0" smtClean="0">
                <a:latin typeface="楷体" panose="02010609060101010101" pitchFamily="49" charset="-122"/>
                <a:ea typeface="楷体" panose="02010609060101010101" pitchFamily="49" charset="-122"/>
              </a:rPr>
              <a:t>《危险废物豁免管理清单》</a:t>
            </a:r>
            <a:endParaRPr lang="en-US" altLang="zh-CN" sz="1700" dirty="0" smtClean="0">
              <a:latin typeface="楷体" panose="02010609060101010101" pitchFamily="49" charset="-122"/>
              <a:ea typeface="楷体" panose="02010609060101010101" pitchFamily="49" charset="-122"/>
            </a:endParaRPr>
          </a:p>
          <a:p>
            <a:pPr lvl="0"/>
            <a:endParaRPr lang="en-US" altLang="zh-CN" sz="1700" dirty="0" smtClean="0">
              <a:latin typeface="楷体" panose="02010609060101010101" pitchFamily="49" charset="-122"/>
              <a:ea typeface="楷体" panose="02010609060101010101" pitchFamily="49" charset="-122"/>
            </a:endParaRPr>
          </a:p>
          <a:p>
            <a:pPr marL="285750" lvl="0" indent="-285750">
              <a:buFont typeface="Wingdings" panose="05000000000000000000" pitchFamily="2" charset="2"/>
              <a:buChar char="Ø"/>
            </a:pPr>
            <a:r>
              <a:rPr lang="zh-CN" altLang="zh-CN" sz="1700" b="1" dirty="0">
                <a:latin typeface="楷体" panose="02010609060101010101" pitchFamily="49" charset="-122"/>
                <a:ea typeface="楷体" panose="02010609060101010101" pitchFamily="49" charset="-122"/>
              </a:rPr>
              <a:t>危险废物鉴别更加</a:t>
            </a:r>
            <a:r>
              <a:rPr lang="zh-CN" altLang="zh-CN" sz="1700" b="1" dirty="0" smtClean="0">
                <a:latin typeface="楷体" panose="02010609060101010101" pitchFamily="49" charset="-122"/>
                <a:ea typeface="楷体" panose="02010609060101010101" pitchFamily="49" charset="-122"/>
              </a:rPr>
              <a:t>“明确化”</a:t>
            </a:r>
            <a:r>
              <a:rPr lang="zh-CN" altLang="en-US" sz="1700" b="1" dirty="0">
                <a:latin typeface="楷体" panose="02010609060101010101" pitchFamily="49" charset="-122"/>
                <a:ea typeface="楷体" panose="02010609060101010101" pitchFamily="49" charset="-122"/>
              </a:rPr>
              <a:t>（</a:t>
            </a:r>
            <a:r>
              <a:rPr lang="zh-CN" altLang="zh-CN" sz="1700" b="1" dirty="0">
                <a:latin typeface="楷体" panose="02010609060101010101" pitchFamily="49" charset="-122"/>
                <a:ea typeface="楷体" panose="02010609060101010101" pitchFamily="49" charset="-122"/>
              </a:rPr>
              <a:t>《危险废物鉴别通知》</a:t>
            </a:r>
            <a:r>
              <a:rPr lang="zh-CN" altLang="en-US" sz="1700" b="1" dirty="0">
                <a:latin typeface="楷体" panose="02010609060101010101" pitchFamily="49" charset="-122"/>
                <a:ea typeface="楷体" panose="02010609060101010101" pitchFamily="49" charset="-122"/>
              </a:rPr>
              <a:t>）</a:t>
            </a:r>
            <a:endParaRPr lang="en-US" altLang="zh-CN" sz="1700" b="1" dirty="0">
              <a:latin typeface="楷体" panose="02010609060101010101" pitchFamily="49" charset="-122"/>
              <a:ea typeface="楷体" panose="02010609060101010101" pitchFamily="49" charset="-122"/>
            </a:endParaRPr>
          </a:p>
          <a:p>
            <a:pPr lvl="0"/>
            <a:endParaRPr lang="en-US" altLang="zh-CN" sz="1700" b="1" dirty="0" smtClean="0">
              <a:latin typeface="楷体" panose="02010609060101010101" pitchFamily="49" charset="-122"/>
              <a:ea typeface="楷体" panose="02010609060101010101" pitchFamily="49" charset="-122"/>
            </a:endParaRPr>
          </a:p>
          <a:p>
            <a:pPr marL="285750" indent="-285750">
              <a:lnSpc>
                <a:spcPct val="150000"/>
              </a:lnSpc>
              <a:buFont typeface="Wingdings" panose="05000000000000000000" pitchFamily="2" charset="2"/>
              <a:buChar char="l"/>
            </a:pPr>
            <a:r>
              <a:rPr lang="zh-CN" altLang="zh-CN" sz="1700" dirty="0" smtClean="0">
                <a:latin typeface="楷体" panose="02010609060101010101" pitchFamily="49" charset="-122"/>
                <a:ea typeface="楷体" panose="02010609060101010101" pitchFamily="49" charset="-122"/>
              </a:rPr>
              <a:t>生产</a:t>
            </a:r>
            <a:r>
              <a:rPr lang="zh-CN" altLang="zh-CN" sz="1700" dirty="0">
                <a:latin typeface="楷体" panose="02010609060101010101" pitchFamily="49" charset="-122"/>
                <a:ea typeface="楷体" panose="02010609060101010101" pitchFamily="49" charset="-122"/>
              </a:rPr>
              <a:t>及其他活动中产生的可能具有对生态环境和人体健康造成有害影响的毒性、腐蚀性、易燃性、反应性或感染性等危险特性的固体废物</a:t>
            </a:r>
            <a:r>
              <a:rPr lang="zh-CN" altLang="zh-CN" sz="1700" dirty="0" smtClean="0">
                <a:latin typeface="楷体" panose="02010609060101010101" pitchFamily="49" charset="-122"/>
                <a:ea typeface="楷体" panose="02010609060101010101" pitchFamily="49" charset="-122"/>
              </a:rPr>
              <a:t>。</a:t>
            </a:r>
            <a:endParaRPr lang="en-US" altLang="zh-CN" sz="1700" dirty="0" smtClean="0">
              <a:latin typeface="楷体" panose="02010609060101010101" pitchFamily="49" charset="-122"/>
              <a:ea typeface="楷体" panose="02010609060101010101" pitchFamily="49" charset="-122"/>
            </a:endParaRPr>
          </a:p>
          <a:p>
            <a:pPr marL="285750" indent="-285750">
              <a:lnSpc>
                <a:spcPct val="150000"/>
              </a:lnSpc>
              <a:buFont typeface="Wingdings" panose="05000000000000000000" pitchFamily="2" charset="2"/>
              <a:buChar char="l"/>
            </a:pPr>
            <a:r>
              <a:rPr lang="zh-CN" altLang="zh-CN" sz="1700" dirty="0" smtClean="0">
                <a:latin typeface="楷体" panose="02010609060101010101" pitchFamily="49" charset="-122"/>
                <a:ea typeface="楷体" panose="02010609060101010101" pitchFamily="49" charset="-122"/>
              </a:rPr>
              <a:t>依据</a:t>
            </a:r>
            <a:r>
              <a:rPr lang="zh-CN" altLang="zh-CN" sz="1700" dirty="0">
                <a:latin typeface="楷体" panose="02010609060101010101" pitchFamily="49" charset="-122"/>
                <a:ea typeface="楷体" panose="02010609060101010101" pitchFamily="49" charset="-122"/>
              </a:rPr>
              <a:t>《建设项目危险废物环境影响评价指南》等文件有关规定，开展环境影响评价需要鉴别的可能具有危险特性的固体废物，以及建设项目建成投运后产生的需要鉴别的固体废物。</a:t>
            </a:r>
            <a:endParaRPr lang="zh-CN" altLang="zh-CN" sz="1700" dirty="0">
              <a:latin typeface="楷体" panose="02010609060101010101" pitchFamily="49" charset="-122"/>
              <a:ea typeface="楷体" panose="02010609060101010101" pitchFamily="49" charset="-122"/>
            </a:endParaRPr>
          </a:p>
          <a:p>
            <a:pPr marL="285750" indent="-285750">
              <a:lnSpc>
                <a:spcPct val="150000"/>
              </a:lnSpc>
              <a:buFont typeface="Wingdings" panose="05000000000000000000" pitchFamily="2" charset="2"/>
              <a:buChar char="l"/>
            </a:pPr>
            <a:r>
              <a:rPr lang="zh-CN" altLang="zh-CN" sz="1700" dirty="0" smtClean="0">
                <a:latin typeface="楷体" panose="02010609060101010101" pitchFamily="49" charset="-122"/>
                <a:ea typeface="楷体" panose="02010609060101010101" pitchFamily="49" charset="-122"/>
              </a:rPr>
              <a:t>生态环境</a:t>
            </a:r>
            <a:r>
              <a:rPr lang="zh-CN" altLang="zh-CN" sz="1700" dirty="0">
                <a:latin typeface="楷体" panose="02010609060101010101" pitchFamily="49" charset="-122"/>
                <a:ea typeface="楷体" panose="02010609060101010101" pitchFamily="49" charset="-122"/>
              </a:rPr>
              <a:t>主管部门在日常环境监管工作中认为有必要，且有检测数据或工艺描述等相关材料表明可能具有危险特性的固体废物。</a:t>
            </a:r>
            <a:endParaRPr lang="zh-CN" altLang="zh-CN" sz="1700" dirty="0">
              <a:latin typeface="楷体" panose="02010609060101010101" pitchFamily="49" charset="-122"/>
              <a:ea typeface="楷体" panose="02010609060101010101" pitchFamily="49" charset="-122"/>
            </a:endParaRPr>
          </a:p>
          <a:p>
            <a:pPr marL="285750" indent="-285750">
              <a:lnSpc>
                <a:spcPct val="150000"/>
              </a:lnSpc>
              <a:buFont typeface="Wingdings" panose="05000000000000000000" pitchFamily="2" charset="2"/>
              <a:buChar char="l"/>
            </a:pPr>
            <a:r>
              <a:rPr lang="zh-CN" altLang="zh-CN" sz="1700" dirty="0" smtClean="0">
                <a:latin typeface="楷体" panose="02010609060101010101" pitchFamily="49" charset="-122"/>
                <a:ea typeface="楷体" panose="02010609060101010101" pitchFamily="49" charset="-122"/>
              </a:rPr>
              <a:t>突发</a:t>
            </a:r>
            <a:r>
              <a:rPr lang="zh-CN" altLang="zh-CN" sz="1700" dirty="0">
                <a:latin typeface="楷体" panose="02010609060101010101" pitchFamily="49" charset="-122"/>
                <a:ea typeface="楷体" panose="02010609060101010101" pitchFamily="49" charset="-122"/>
              </a:rPr>
              <a:t>环境事件涉及的或历史遗留的等无法追溯责任主体的可能具有危险特性的固体废物。</a:t>
            </a:r>
            <a:endParaRPr lang="zh-CN" altLang="zh-CN" sz="1700" dirty="0">
              <a:latin typeface="楷体" panose="02010609060101010101" pitchFamily="49" charset="-122"/>
              <a:ea typeface="楷体" panose="02010609060101010101" pitchFamily="49" charset="-122"/>
            </a:endParaRPr>
          </a:p>
          <a:p>
            <a:pPr marL="285750" indent="-285750">
              <a:lnSpc>
                <a:spcPct val="150000"/>
              </a:lnSpc>
              <a:buFont typeface="Wingdings" panose="05000000000000000000" pitchFamily="2" charset="2"/>
              <a:buChar char="l"/>
            </a:pPr>
            <a:r>
              <a:rPr lang="zh-CN" altLang="zh-CN" sz="1700" dirty="0" smtClean="0">
                <a:latin typeface="楷体" panose="02010609060101010101" pitchFamily="49" charset="-122"/>
                <a:ea typeface="楷体" panose="02010609060101010101" pitchFamily="49" charset="-122"/>
              </a:rPr>
              <a:t>其他</a:t>
            </a:r>
            <a:r>
              <a:rPr lang="zh-CN" altLang="zh-CN" sz="1700" dirty="0">
                <a:latin typeface="楷体" panose="02010609060101010101" pitchFamily="49" charset="-122"/>
                <a:ea typeface="楷体" panose="02010609060101010101" pitchFamily="49" charset="-122"/>
              </a:rPr>
              <a:t>根据国家有关规定应进行鉴别的固体废物。</a:t>
            </a:r>
            <a:endParaRPr lang="zh-CN" altLang="zh-CN" sz="1700" dirty="0">
              <a:latin typeface="楷体" panose="02010609060101010101" pitchFamily="49" charset="-122"/>
              <a:ea typeface="楷体" panose="02010609060101010101" pitchFamily="49" charset="-122"/>
            </a:endParaRPr>
          </a:p>
          <a:p>
            <a:pPr marL="285750" lvl="0" indent="-285750">
              <a:buFont typeface="Wingdings" panose="05000000000000000000" pitchFamily="2" charset="2"/>
              <a:buChar char="l"/>
            </a:pPr>
            <a:endParaRPr lang="en-US" altLang="zh-CN" sz="1600" b="1" dirty="0" smtClean="0">
              <a:latin typeface="楷体" panose="02010609060101010101" pitchFamily="49" charset="-122"/>
              <a:ea typeface="楷体" panose="02010609060101010101" pitchFamily="49" charset="-122"/>
            </a:endParaRPr>
          </a:p>
          <a:p>
            <a:pPr lvl="0"/>
            <a:endParaRPr lang="zh-CN" altLang="zh-CN" dirty="0">
              <a:latin typeface="楷体" panose="02010609060101010101" pitchFamily="49" charset="-122"/>
              <a:ea typeface="楷体" panose="02010609060101010101" pitchFamily="49" charset="-122"/>
            </a:endParaRPr>
          </a:p>
          <a:p>
            <a:pPr lvl="0"/>
            <a:endParaRPr lang="zh-CN" altLang="zh-CN" dirty="0">
              <a:latin typeface="楷体" panose="02010609060101010101" pitchFamily="49" charset="-122"/>
              <a:ea typeface="楷体" panose="02010609060101010101" pitchFamily="49" charset="-122"/>
            </a:endParaRPr>
          </a:p>
          <a:p>
            <a:pPr marL="285750" marR="0" lvl="0" indent="-285750" algn="l" defTabSz="914400" rtl="0" eaLnBrk="1" fontAlgn="auto" latinLnBrk="0" hangingPunct="1">
              <a:lnSpc>
                <a:spcPct val="200000"/>
              </a:lnSpc>
              <a:spcBef>
                <a:spcPts val="1200"/>
              </a:spcBef>
              <a:spcAft>
                <a:spcPts val="1200"/>
              </a:spcAft>
              <a:buClrTx/>
              <a:buSzTx/>
              <a:buFont typeface="Wingdings" panose="05000000000000000000" pitchFamily="2" charset="2"/>
              <a:buChar char="Ø"/>
              <a:defRPr/>
            </a:pPr>
            <a:endParaRPr kumimoji="0" lang="zh-CN" altLang="en-US" sz="18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p:txBody>
      </p:sp>
      <p:sp>
        <p:nvSpPr>
          <p:cNvPr id="6" name="标题 1"/>
          <p:cNvSpPr txBox="1"/>
          <p:nvPr/>
        </p:nvSpPr>
        <p:spPr>
          <a:xfrm>
            <a:off x="740945" y="500619"/>
            <a:ext cx="10710109" cy="425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第三部分  </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固废处置项目环保合规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3" name="灯片编号占位符 2"/>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9"/>
            <a:ext cx="12192000" cy="4663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44278" y="1250562"/>
            <a:ext cx="10128249" cy="6594113"/>
          </a:xfrm>
          <a:prstGeom prst="rect">
            <a:avLst/>
          </a:prstGeom>
        </p:spPr>
        <p:txBody>
          <a:bodyPr wrap="square">
            <a:spAutoFit/>
          </a:bodyPr>
          <a:lstStyle/>
          <a:p>
            <a:pPr marL="285750" marR="0" lvl="0" indent="-285750" algn="l" defTabSz="914400" rtl="0" eaLnBrk="1" fontAlgn="auto" latinLnBrk="0" hangingPunct="1">
              <a:lnSpc>
                <a:spcPct val="200000"/>
              </a:lnSpc>
              <a:spcBef>
                <a:spcPts val="1200"/>
              </a:spcBef>
              <a:spcAft>
                <a:spcPts val="1200"/>
              </a:spcAft>
              <a:buClrTx/>
              <a:buSzTx/>
              <a:buFont typeface="Wingdings" panose="05000000000000000000" pitchFamily="2" charset="2"/>
              <a:buChar char="p"/>
              <a:defRPr/>
            </a:pPr>
            <a:r>
              <a:rPr kumimoji="0" lang="zh-CN" altLang="en-US" b="1"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rPr>
              <a:t>危废管理的</a:t>
            </a:r>
            <a:r>
              <a:rPr lang="zh-CN" altLang="en-US" b="1" dirty="0">
                <a:solidFill>
                  <a:prstClr val="black"/>
                </a:solidFill>
                <a:latin typeface="楷体" panose="02010609060101010101" pitchFamily="49" charset="-122"/>
                <a:ea typeface="楷体" panose="02010609060101010101" pitchFamily="49" charset="-122"/>
              </a:rPr>
              <a:t>新趋势</a:t>
            </a:r>
            <a:endParaRPr kumimoji="0" lang="en-US" altLang="zh-CN" b="1"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endParaRPr>
          </a:p>
          <a:p>
            <a:pPr marL="285750" indent="-285750">
              <a:buFont typeface="Wingdings" panose="05000000000000000000" pitchFamily="2" charset="2"/>
              <a:buChar char="Ø"/>
            </a:pPr>
            <a:r>
              <a:rPr lang="zh-CN" altLang="zh-CN" sz="1700" b="1" dirty="0" smtClean="0">
                <a:latin typeface="楷体" panose="02010609060101010101" pitchFamily="49" charset="-122"/>
                <a:ea typeface="楷体" panose="02010609060101010101" pitchFamily="49" charset="-122"/>
              </a:rPr>
              <a:t>危险</a:t>
            </a:r>
            <a:r>
              <a:rPr lang="zh-CN" altLang="zh-CN" sz="1700" b="1" dirty="0">
                <a:latin typeface="楷体" panose="02010609060101010101" pitchFamily="49" charset="-122"/>
                <a:ea typeface="楷体" panose="02010609060101010101" pitchFamily="49" charset="-122"/>
              </a:rPr>
              <a:t>废物排放管理更加“统一化”</a:t>
            </a:r>
            <a:endParaRPr lang="zh-CN" altLang="zh-CN" sz="1700" dirty="0">
              <a:latin typeface="楷体" panose="02010609060101010101" pitchFamily="49" charset="-122"/>
              <a:ea typeface="楷体" panose="02010609060101010101" pitchFamily="49" charset="-122"/>
            </a:endParaRPr>
          </a:p>
          <a:p>
            <a:pPr lvl="0"/>
            <a:endParaRPr lang="en-US" altLang="zh-CN" sz="1700" dirty="0">
              <a:latin typeface="楷体" panose="02010609060101010101" pitchFamily="49" charset="-122"/>
              <a:ea typeface="楷体" panose="02010609060101010101" pitchFamily="49" charset="-122"/>
            </a:endParaRPr>
          </a:p>
          <a:p>
            <a:pPr marL="285750" lvl="0" indent="-285750">
              <a:buFont typeface="Wingdings" panose="05000000000000000000" pitchFamily="2" charset="2"/>
              <a:buChar char="l"/>
            </a:pPr>
            <a:r>
              <a:rPr lang="zh-CN" altLang="en-US" sz="1700" dirty="0">
                <a:latin typeface="楷体" panose="02010609060101010101" pitchFamily="49" charset="-122"/>
                <a:ea typeface="楷体" panose="02010609060101010101" pitchFamily="49" charset="-122"/>
              </a:rPr>
              <a:t>排污许可制度</a:t>
            </a:r>
            <a:endParaRPr lang="en-US" altLang="zh-CN" sz="1700" dirty="0" smtClean="0">
              <a:latin typeface="楷体" panose="02010609060101010101" pitchFamily="49" charset="-122"/>
              <a:ea typeface="楷体" panose="02010609060101010101" pitchFamily="49" charset="-122"/>
            </a:endParaRPr>
          </a:p>
          <a:p>
            <a:pPr lvl="0"/>
            <a:endParaRPr lang="en-US" altLang="zh-CN" sz="1700" dirty="0" smtClean="0">
              <a:latin typeface="楷体" panose="02010609060101010101" pitchFamily="49" charset="-122"/>
              <a:ea typeface="楷体" panose="02010609060101010101" pitchFamily="49" charset="-122"/>
            </a:endParaRPr>
          </a:p>
          <a:p>
            <a:pPr marL="285750" lvl="0" indent="-285750">
              <a:buFont typeface="Wingdings" panose="05000000000000000000" pitchFamily="2" charset="2"/>
              <a:buChar char="Ø"/>
            </a:pPr>
            <a:r>
              <a:rPr lang="zh-CN" altLang="zh-CN" sz="1700" b="1" dirty="0" smtClean="0">
                <a:latin typeface="楷体" panose="02010609060101010101" pitchFamily="49" charset="-122"/>
                <a:ea typeface="楷体" panose="02010609060101010101" pitchFamily="49" charset="-122"/>
              </a:rPr>
              <a:t>危险</a:t>
            </a:r>
            <a:r>
              <a:rPr lang="zh-CN" altLang="zh-CN" sz="1700" b="1" dirty="0">
                <a:latin typeface="楷体" panose="02010609060101010101" pitchFamily="49" charset="-122"/>
                <a:ea typeface="楷体" panose="02010609060101010101" pitchFamily="49" charset="-122"/>
              </a:rPr>
              <a:t>废物环境侵权的民事赔偿更加“规范化”</a:t>
            </a:r>
            <a:r>
              <a:rPr lang="zh-CN" altLang="en-US" sz="1700" b="1" dirty="0" smtClean="0">
                <a:latin typeface="楷体" panose="02010609060101010101" pitchFamily="49" charset="-122"/>
                <a:ea typeface="楷体" panose="02010609060101010101" pitchFamily="49" charset="-122"/>
              </a:rPr>
              <a:t>（</a:t>
            </a:r>
            <a:r>
              <a:rPr lang="zh-CN" altLang="zh-CN" sz="1700" dirty="0">
                <a:latin typeface="楷体" panose="02010609060101010101" pitchFamily="49" charset="-122"/>
                <a:ea typeface="楷体" panose="02010609060101010101" pitchFamily="49" charset="-122"/>
              </a:rPr>
              <a:t>《生态环境损害赔偿管理规定》</a:t>
            </a:r>
            <a:r>
              <a:rPr lang="zh-CN" altLang="en-US" sz="1700" b="1" dirty="0" smtClean="0">
                <a:latin typeface="楷体" panose="02010609060101010101" pitchFamily="49" charset="-122"/>
                <a:ea typeface="楷体" panose="02010609060101010101" pitchFamily="49" charset="-122"/>
              </a:rPr>
              <a:t>）</a:t>
            </a:r>
            <a:endParaRPr lang="en-US" altLang="zh-CN" sz="1700" b="1" dirty="0">
              <a:latin typeface="楷体" panose="02010609060101010101" pitchFamily="49" charset="-122"/>
              <a:ea typeface="楷体" panose="02010609060101010101" pitchFamily="49" charset="-122"/>
            </a:endParaRPr>
          </a:p>
          <a:p>
            <a:pPr lvl="0"/>
            <a:endParaRPr lang="en-US" altLang="zh-CN" sz="1700" b="1" dirty="0" smtClean="0">
              <a:latin typeface="楷体" panose="02010609060101010101" pitchFamily="49" charset="-122"/>
              <a:ea typeface="楷体" panose="02010609060101010101" pitchFamily="49" charset="-122"/>
            </a:endParaRPr>
          </a:p>
          <a:p>
            <a:pPr marL="285750" indent="-285750">
              <a:lnSpc>
                <a:spcPct val="150000"/>
              </a:lnSpc>
              <a:buFont typeface="Wingdings" panose="05000000000000000000" pitchFamily="2" charset="2"/>
              <a:buChar char="l"/>
            </a:pPr>
            <a:r>
              <a:rPr lang="zh-CN" altLang="zh-CN" sz="1700" dirty="0">
                <a:latin typeface="楷体" panose="02010609060101010101" pitchFamily="49" charset="-122"/>
                <a:ea typeface="楷体" panose="02010609060101010101" pitchFamily="49" charset="-122"/>
              </a:rPr>
              <a:t>生态环境损害赔偿权利人（国务院授权的省级、市地级政府或其指定的有关部门或机构）有权向造成生态损害的单位或个人主张生态环境损害赔偿责任。赔偿的范围包括如下</a:t>
            </a:r>
            <a:r>
              <a:rPr lang="zh-CN" altLang="zh-CN" sz="1700" dirty="0">
                <a:solidFill>
                  <a:srgbClr val="FF0000"/>
                </a:solidFill>
                <a:latin typeface="楷体" panose="02010609060101010101" pitchFamily="49" charset="-122"/>
                <a:ea typeface="楷体" panose="02010609060101010101" pitchFamily="49" charset="-122"/>
              </a:rPr>
              <a:t>五个方面</a:t>
            </a:r>
            <a:r>
              <a:rPr lang="zh-CN" altLang="zh-CN" sz="1700" dirty="0" smtClean="0">
                <a:latin typeface="楷体" panose="02010609060101010101" pitchFamily="49" charset="-122"/>
                <a:ea typeface="楷体" panose="02010609060101010101" pitchFamily="49" charset="-122"/>
              </a:rPr>
              <a:t>：</a:t>
            </a:r>
            <a:endParaRPr lang="en-US" altLang="zh-CN" sz="1700" dirty="0" smtClean="0">
              <a:latin typeface="楷体" panose="02010609060101010101" pitchFamily="49" charset="-122"/>
              <a:ea typeface="楷体" panose="02010609060101010101" pitchFamily="49" charset="-122"/>
            </a:endParaRPr>
          </a:p>
          <a:p>
            <a:pPr marL="285750" indent="-285750">
              <a:lnSpc>
                <a:spcPct val="150000"/>
              </a:lnSpc>
              <a:buFont typeface="Wingdings" panose="05000000000000000000" pitchFamily="2" charset="2"/>
              <a:buChar char="ü"/>
            </a:pPr>
            <a:r>
              <a:rPr lang="zh-CN" altLang="zh-CN" sz="1700" dirty="0" smtClean="0">
                <a:latin typeface="楷体" panose="02010609060101010101" pitchFamily="49" charset="-122"/>
                <a:ea typeface="楷体" panose="02010609060101010101" pitchFamily="49" charset="-122"/>
              </a:rPr>
              <a:t>生态环境</a:t>
            </a:r>
            <a:r>
              <a:rPr lang="zh-CN" altLang="zh-CN" sz="1700" dirty="0">
                <a:latin typeface="楷体" panose="02010609060101010101" pitchFamily="49" charset="-122"/>
                <a:ea typeface="楷体" panose="02010609060101010101" pitchFamily="49" charset="-122"/>
              </a:rPr>
              <a:t>受到损害至修复完成期间服务功能丧失导致的损失；</a:t>
            </a:r>
            <a:endParaRPr lang="zh-CN" altLang="zh-CN" sz="1700" dirty="0">
              <a:latin typeface="楷体" panose="02010609060101010101" pitchFamily="49" charset="-122"/>
              <a:ea typeface="楷体" panose="02010609060101010101" pitchFamily="49" charset="-122"/>
            </a:endParaRPr>
          </a:p>
          <a:p>
            <a:pPr marL="285750" indent="-285750">
              <a:lnSpc>
                <a:spcPct val="150000"/>
              </a:lnSpc>
              <a:buFont typeface="Wingdings" panose="05000000000000000000" pitchFamily="2" charset="2"/>
              <a:buChar char="ü"/>
            </a:pPr>
            <a:r>
              <a:rPr lang="zh-CN" altLang="zh-CN" sz="1700" dirty="0" smtClean="0">
                <a:latin typeface="楷体" panose="02010609060101010101" pitchFamily="49" charset="-122"/>
                <a:ea typeface="楷体" panose="02010609060101010101" pitchFamily="49" charset="-122"/>
              </a:rPr>
              <a:t>生态环境</a:t>
            </a:r>
            <a:r>
              <a:rPr lang="zh-CN" altLang="zh-CN" sz="1700" dirty="0">
                <a:latin typeface="楷体" panose="02010609060101010101" pitchFamily="49" charset="-122"/>
                <a:ea typeface="楷体" panose="02010609060101010101" pitchFamily="49" charset="-122"/>
              </a:rPr>
              <a:t>功能永久性损害造成的损失；</a:t>
            </a:r>
            <a:endParaRPr lang="zh-CN" altLang="zh-CN" sz="1700" dirty="0">
              <a:latin typeface="楷体" panose="02010609060101010101" pitchFamily="49" charset="-122"/>
              <a:ea typeface="楷体" panose="02010609060101010101" pitchFamily="49" charset="-122"/>
            </a:endParaRPr>
          </a:p>
          <a:p>
            <a:pPr marL="285750" indent="-285750">
              <a:lnSpc>
                <a:spcPct val="150000"/>
              </a:lnSpc>
              <a:buFont typeface="Wingdings" panose="05000000000000000000" pitchFamily="2" charset="2"/>
              <a:buChar char="ü"/>
            </a:pPr>
            <a:r>
              <a:rPr lang="zh-CN" altLang="zh-CN" sz="1700" dirty="0" smtClean="0">
                <a:latin typeface="楷体" panose="02010609060101010101" pitchFamily="49" charset="-122"/>
                <a:ea typeface="楷体" panose="02010609060101010101" pitchFamily="49" charset="-122"/>
              </a:rPr>
              <a:t>生态环境</a:t>
            </a:r>
            <a:r>
              <a:rPr lang="zh-CN" altLang="zh-CN" sz="1700" dirty="0">
                <a:latin typeface="楷体" panose="02010609060101010101" pitchFamily="49" charset="-122"/>
                <a:ea typeface="楷体" panose="02010609060101010101" pitchFamily="49" charset="-122"/>
              </a:rPr>
              <a:t>损害调查、鉴定评估等费用；</a:t>
            </a:r>
            <a:endParaRPr lang="zh-CN" altLang="zh-CN" sz="1700" dirty="0">
              <a:latin typeface="楷体" panose="02010609060101010101" pitchFamily="49" charset="-122"/>
              <a:ea typeface="楷体" panose="02010609060101010101" pitchFamily="49" charset="-122"/>
            </a:endParaRPr>
          </a:p>
          <a:p>
            <a:pPr marL="285750" indent="-285750">
              <a:lnSpc>
                <a:spcPct val="150000"/>
              </a:lnSpc>
              <a:buFont typeface="Wingdings" panose="05000000000000000000" pitchFamily="2" charset="2"/>
              <a:buChar char="ü"/>
            </a:pPr>
            <a:r>
              <a:rPr lang="zh-CN" altLang="zh-CN" sz="1700" dirty="0" smtClean="0">
                <a:latin typeface="楷体" panose="02010609060101010101" pitchFamily="49" charset="-122"/>
                <a:ea typeface="楷体" panose="02010609060101010101" pitchFamily="49" charset="-122"/>
              </a:rPr>
              <a:t>清除</a:t>
            </a:r>
            <a:r>
              <a:rPr lang="zh-CN" altLang="zh-CN" sz="1700" dirty="0">
                <a:latin typeface="楷体" panose="02010609060101010101" pitchFamily="49" charset="-122"/>
                <a:ea typeface="楷体" panose="02010609060101010101" pitchFamily="49" charset="-122"/>
              </a:rPr>
              <a:t>污染、修复生态环境费用；</a:t>
            </a:r>
            <a:endParaRPr lang="zh-CN" altLang="zh-CN" sz="1700" dirty="0">
              <a:latin typeface="楷体" panose="02010609060101010101" pitchFamily="49" charset="-122"/>
              <a:ea typeface="楷体" panose="02010609060101010101" pitchFamily="49" charset="-122"/>
            </a:endParaRPr>
          </a:p>
          <a:p>
            <a:pPr marL="285750" indent="-285750">
              <a:lnSpc>
                <a:spcPct val="150000"/>
              </a:lnSpc>
              <a:buFont typeface="Wingdings" panose="05000000000000000000" pitchFamily="2" charset="2"/>
              <a:buChar char="ü"/>
            </a:pPr>
            <a:r>
              <a:rPr lang="zh-CN" altLang="zh-CN" sz="1700" dirty="0" smtClean="0">
                <a:latin typeface="楷体" panose="02010609060101010101" pitchFamily="49" charset="-122"/>
                <a:ea typeface="楷体" panose="02010609060101010101" pitchFamily="49" charset="-122"/>
              </a:rPr>
              <a:t>防止</a:t>
            </a:r>
            <a:r>
              <a:rPr lang="zh-CN" altLang="zh-CN" sz="1700" dirty="0">
                <a:latin typeface="楷体" panose="02010609060101010101" pitchFamily="49" charset="-122"/>
                <a:ea typeface="楷体" panose="02010609060101010101" pitchFamily="49" charset="-122"/>
              </a:rPr>
              <a:t>损害的发生和扩大所支出的合理费用。</a:t>
            </a:r>
            <a:endParaRPr lang="zh-CN" altLang="zh-CN" sz="1700" dirty="0">
              <a:latin typeface="楷体" panose="02010609060101010101" pitchFamily="49" charset="-122"/>
              <a:ea typeface="楷体" panose="02010609060101010101" pitchFamily="49" charset="-122"/>
            </a:endParaRPr>
          </a:p>
          <a:p>
            <a:pPr lvl="0"/>
            <a:endParaRPr lang="en-US" altLang="zh-CN" sz="1600" b="1" dirty="0" smtClean="0">
              <a:latin typeface="楷体" panose="02010609060101010101" pitchFamily="49" charset="-122"/>
              <a:ea typeface="楷体" panose="02010609060101010101" pitchFamily="49" charset="-122"/>
            </a:endParaRPr>
          </a:p>
          <a:p>
            <a:pPr lvl="0"/>
            <a:endParaRPr lang="zh-CN" altLang="zh-CN" dirty="0">
              <a:latin typeface="楷体" panose="02010609060101010101" pitchFamily="49" charset="-122"/>
              <a:ea typeface="楷体" panose="02010609060101010101" pitchFamily="49" charset="-122"/>
            </a:endParaRPr>
          </a:p>
          <a:p>
            <a:pPr lvl="0"/>
            <a:endParaRPr lang="zh-CN" altLang="zh-CN" dirty="0">
              <a:latin typeface="楷体" panose="02010609060101010101" pitchFamily="49" charset="-122"/>
              <a:ea typeface="楷体" panose="02010609060101010101" pitchFamily="49" charset="-122"/>
            </a:endParaRPr>
          </a:p>
          <a:p>
            <a:pPr marL="285750" marR="0" lvl="0" indent="-285750" algn="l" defTabSz="914400" rtl="0" eaLnBrk="1" fontAlgn="auto" latinLnBrk="0" hangingPunct="1">
              <a:lnSpc>
                <a:spcPct val="200000"/>
              </a:lnSpc>
              <a:spcBef>
                <a:spcPts val="1200"/>
              </a:spcBef>
              <a:spcAft>
                <a:spcPts val="1200"/>
              </a:spcAft>
              <a:buClrTx/>
              <a:buSzTx/>
              <a:buFont typeface="Wingdings" panose="05000000000000000000" pitchFamily="2" charset="2"/>
              <a:buChar char="Ø"/>
              <a:defRPr/>
            </a:pPr>
            <a:endParaRPr kumimoji="0" lang="zh-CN" altLang="en-US" sz="18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p:txBody>
      </p:sp>
      <p:sp>
        <p:nvSpPr>
          <p:cNvPr id="6" name="标题 1"/>
          <p:cNvSpPr txBox="1"/>
          <p:nvPr/>
        </p:nvSpPr>
        <p:spPr>
          <a:xfrm>
            <a:off x="740945" y="500619"/>
            <a:ext cx="10710109" cy="425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第三部分  </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固废处置项目环保合规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3" name="灯片编号占位符 2"/>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9"/>
            <a:ext cx="12192000" cy="4663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
        <p:nvSpPr>
          <p:cNvPr id="5" name="矩形 4"/>
          <p:cNvSpPr/>
          <p:nvPr/>
        </p:nvSpPr>
        <p:spPr>
          <a:xfrm>
            <a:off x="1075321" y="1184081"/>
            <a:ext cx="10176109" cy="5955476"/>
          </a:xfrm>
          <a:prstGeom prst="rect">
            <a:avLst/>
          </a:prstGeom>
        </p:spPr>
        <p:txBody>
          <a:bodyPr wrap="square">
            <a:spAutoFit/>
          </a:bodyPr>
          <a:lstStyle/>
          <a:p>
            <a:pPr marL="285750" marR="0" lvl="0" indent="-285750" algn="l" defTabSz="914400" rtl="0" eaLnBrk="1" fontAlgn="auto" latinLnBrk="0" hangingPunct="1">
              <a:lnSpc>
                <a:spcPct val="200000"/>
              </a:lnSpc>
              <a:spcBef>
                <a:spcPts val="1200"/>
              </a:spcBef>
              <a:spcAft>
                <a:spcPts val="1200"/>
              </a:spcAft>
              <a:buClrTx/>
              <a:buSzTx/>
              <a:buFont typeface="Wingdings" panose="05000000000000000000" pitchFamily="2" charset="2"/>
              <a:buChar char="p"/>
              <a:defRPr/>
            </a:pPr>
            <a:r>
              <a:rPr kumimoji="0" lang="zh-CN" altLang="en-US" b="1"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cs typeface="+mn-cs"/>
              </a:rPr>
              <a:t>“污泥处置”</a:t>
            </a:r>
            <a:endParaRPr kumimoji="0" lang="en-US" altLang="zh-CN" b="1"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cs typeface="+mn-cs"/>
            </a:endParaRPr>
          </a:p>
          <a:p>
            <a:pPr marL="285750" marR="0" lvl="0" indent="-285750" algn="l" defTabSz="914400" rtl="0" eaLnBrk="1" fontAlgn="auto" latinLnBrk="0" hangingPunct="1">
              <a:lnSpc>
                <a:spcPct val="200000"/>
              </a:lnSpc>
              <a:spcBef>
                <a:spcPts val="1200"/>
              </a:spcBef>
              <a:spcAft>
                <a:spcPts val="1200"/>
              </a:spcAft>
              <a:buClrTx/>
              <a:buSzTx/>
              <a:buFont typeface="Wingdings" panose="05000000000000000000" pitchFamily="2" charset="2"/>
              <a:buChar char="l"/>
              <a:defRPr/>
            </a:pPr>
            <a:r>
              <a:rPr lang="zh-CN" altLang="en-US" sz="1700" b="1" dirty="0" smtClean="0">
                <a:solidFill>
                  <a:prstClr val="black"/>
                </a:solidFill>
                <a:latin typeface="楷体" panose="02010609060101010101" pitchFamily="49" charset="-122"/>
                <a:ea typeface="楷体" panose="02010609060101010101" pitchFamily="49" charset="-122"/>
              </a:rPr>
              <a:t>污泥出厂的合规要点</a:t>
            </a:r>
            <a:endParaRPr kumimoji="0" lang="en-US" altLang="zh-CN" sz="1700" b="1"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endParaRPr>
          </a:p>
          <a:p>
            <a:pPr marL="285750" indent="-285750">
              <a:spcBef>
                <a:spcPts val="1200"/>
              </a:spcBef>
              <a:spcAft>
                <a:spcPts val="1200"/>
              </a:spcAft>
              <a:buFont typeface="Wingdings" panose="05000000000000000000" pitchFamily="2" charset="2"/>
              <a:buChar char="ü"/>
              <a:defRPr/>
            </a:pPr>
            <a:r>
              <a:rPr lang="zh-CN" altLang="zh-CN" sz="1700" dirty="0">
                <a:latin typeface="楷体" panose="02010609060101010101" pitchFamily="49" charset="-122"/>
                <a:ea typeface="楷体" panose="02010609060101010101" pitchFamily="49" charset="-122"/>
              </a:rPr>
              <a:t>出厂污泥是否需要进行危险特性鉴别</a:t>
            </a:r>
            <a:r>
              <a:rPr lang="zh-CN" altLang="zh-CN" sz="1700" dirty="0" smtClean="0">
                <a:latin typeface="楷体" panose="02010609060101010101" pitchFamily="49" charset="-122"/>
                <a:ea typeface="楷体" panose="02010609060101010101" pitchFamily="49" charset="-122"/>
              </a:rPr>
              <a:t>？</a:t>
            </a:r>
            <a:r>
              <a:rPr lang="en-US" altLang="zh-CN" sz="1700" dirty="0">
                <a:latin typeface="楷体" panose="02010609060101010101" pitchFamily="49" charset="-122"/>
                <a:ea typeface="楷体" panose="02010609060101010101" pitchFamily="49" charset="-122"/>
              </a:rPr>
              <a:t> </a:t>
            </a:r>
            <a:r>
              <a:rPr lang="en-US" altLang="zh-CN" sz="1700" dirty="0" smtClean="0">
                <a:latin typeface="楷体" panose="02010609060101010101" pitchFamily="49" charset="-122"/>
                <a:ea typeface="楷体" panose="02010609060101010101" pitchFamily="49" charset="-122"/>
              </a:rPr>
              <a:t>    </a:t>
            </a:r>
            <a:r>
              <a:rPr lang="zh-CN" altLang="en-US" sz="1700" dirty="0" smtClean="0">
                <a:latin typeface="楷体" panose="02010609060101010101" pitchFamily="49" charset="-122"/>
                <a:ea typeface="楷体" panose="02010609060101010101" pitchFamily="49" charset="-122"/>
              </a:rPr>
              <a:t>污泥</a:t>
            </a:r>
            <a:r>
              <a:rPr lang="zh-CN" altLang="en-US" sz="1700" dirty="0">
                <a:latin typeface="楷体" panose="02010609060101010101" pitchFamily="49" charset="-122"/>
                <a:ea typeface="楷体" panose="02010609060101010101" pitchFamily="49" charset="-122"/>
              </a:rPr>
              <a:t>的含水率应达到怎样的要求</a:t>
            </a:r>
            <a:r>
              <a:rPr lang="zh-CN" altLang="en-US" sz="1700" dirty="0" smtClean="0">
                <a:latin typeface="楷体" panose="02010609060101010101" pitchFamily="49" charset="-122"/>
                <a:ea typeface="楷体" panose="02010609060101010101" pitchFamily="49" charset="-122"/>
              </a:rPr>
              <a:t>？</a:t>
            </a:r>
            <a:endParaRPr lang="en-US" altLang="zh-CN" sz="1700" dirty="0" smtClean="0">
              <a:latin typeface="楷体" panose="02010609060101010101" pitchFamily="49" charset="-122"/>
              <a:ea typeface="楷体" panose="02010609060101010101" pitchFamily="49" charset="-122"/>
            </a:endParaRPr>
          </a:p>
          <a:p>
            <a:pPr marL="285750" indent="-285750">
              <a:spcBef>
                <a:spcPts val="1200"/>
              </a:spcBef>
              <a:spcAft>
                <a:spcPts val="1200"/>
              </a:spcAft>
              <a:buFont typeface="Wingdings" panose="05000000000000000000" pitchFamily="2" charset="2"/>
              <a:buChar char="ü"/>
              <a:defRPr/>
            </a:pPr>
            <a:r>
              <a:rPr lang="zh-CN" altLang="en-US" sz="1700" dirty="0">
                <a:latin typeface="楷体" panose="02010609060101010101" pitchFamily="49" charset="-122"/>
                <a:ea typeface="楷体" panose="02010609060101010101" pitchFamily="49" charset="-122"/>
              </a:rPr>
              <a:t>污泥管理台账制度应如何落实</a:t>
            </a:r>
            <a:r>
              <a:rPr lang="zh-CN" altLang="en-US" sz="1700" dirty="0" smtClean="0">
                <a:latin typeface="楷体" panose="02010609060101010101" pitchFamily="49" charset="-122"/>
                <a:ea typeface="楷体" panose="02010609060101010101" pitchFamily="49" charset="-122"/>
              </a:rPr>
              <a:t>？</a:t>
            </a:r>
            <a:r>
              <a:rPr lang="en-US" altLang="zh-CN" sz="1700" dirty="0">
                <a:latin typeface="楷体" panose="02010609060101010101" pitchFamily="49" charset="-122"/>
                <a:ea typeface="楷体" panose="02010609060101010101" pitchFamily="49" charset="-122"/>
              </a:rPr>
              <a:t> </a:t>
            </a:r>
            <a:r>
              <a:rPr lang="en-US" altLang="zh-CN" sz="1700" dirty="0" smtClean="0">
                <a:latin typeface="楷体" panose="02010609060101010101" pitchFamily="49" charset="-122"/>
                <a:ea typeface="楷体" panose="02010609060101010101" pitchFamily="49" charset="-122"/>
              </a:rPr>
              <a:t>  </a:t>
            </a:r>
            <a:r>
              <a:rPr lang="zh-CN" altLang="zh-CN" sz="1700" dirty="0" smtClean="0">
                <a:latin typeface="楷体" panose="02010609060101010101" pitchFamily="49" charset="-122"/>
                <a:ea typeface="楷体" panose="02010609060101010101" pitchFamily="49" charset="-122"/>
              </a:rPr>
              <a:t>污泥</a:t>
            </a:r>
            <a:r>
              <a:rPr lang="zh-CN" altLang="zh-CN" sz="1700" dirty="0">
                <a:latin typeface="楷体" panose="02010609060101010101" pitchFamily="49" charset="-122"/>
                <a:ea typeface="楷体" panose="02010609060101010101" pitchFamily="49" charset="-122"/>
              </a:rPr>
              <a:t>转移联单制度应如何执行？ </a:t>
            </a:r>
            <a:endParaRPr lang="zh-CN" altLang="zh-CN" sz="1700" dirty="0">
              <a:latin typeface="楷体" panose="02010609060101010101" pitchFamily="49" charset="-122"/>
              <a:ea typeface="楷体" panose="02010609060101010101" pitchFamily="49" charset="-122"/>
            </a:endParaRPr>
          </a:p>
          <a:p>
            <a:pPr marL="285750" lvl="0" indent="-285750">
              <a:lnSpc>
                <a:spcPct val="200000"/>
              </a:lnSpc>
              <a:spcBef>
                <a:spcPts val="1200"/>
              </a:spcBef>
              <a:spcAft>
                <a:spcPts val="1200"/>
              </a:spcAft>
              <a:buFont typeface="Wingdings" panose="05000000000000000000" pitchFamily="2" charset="2"/>
              <a:buChar char="l"/>
              <a:defRPr/>
            </a:pPr>
            <a:r>
              <a:rPr lang="zh-CN" altLang="zh-CN" sz="1700" b="1" dirty="0">
                <a:latin typeface="楷体" panose="02010609060101010101" pitchFamily="49" charset="-122"/>
                <a:ea typeface="楷体" panose="02010609060101010101" pitchFamily="49" charset="-122"/>
              </a:rPr>
              <a:t>污泥运输合规</a:t>
            </a:r>
            <a:r>
              <a:rPr lang="zh-CN" altLang="zh-CN" sz="1700" b="1" dirty="0" smtClean="0">
                <a:latin typeface="楷体" panose="02010609060101010101" pitchFamily="49" charset="-122"/>
                <a:ea typeface="楷体" panose="02010609060101010101" pitchFamily="49" charset="-122"/>
              </a:rPr>
              <a:t>要点</a:t>
            </a:r>
            <a:endParaRPr lang="en-US" altLang="zh-CN" sz="1700" b="1" dirty="0">
              <a:latin typeface="楷体" panose="02010609060101010101" pitchFamily="49" charset="-122"/>
              <a:ea typeface="楷体" panose="02010609060101010101" pitchFamily="49" charset="-122"/>
            </a:endParaRPr>
          </a:p>
          <a:p>
            <a:pPr marL="285750" lvl="0" indent="-285750">
              <a:spcBef>
                <a:spcPts val="1200"/>
              </a:spcBef>
              <a:spcAft>
                <a:spcPts val="1200"/>
              </a:spcAft>
              <a:buFont typeface="Wingdings" panose="05000000000000000000" pitchFamily="2" charset="2"/>
              <a:buChar char="ü"/>
              <a:defRPr/>
            </a:pPr>
            <a:r>
              <a:rPr lang="zh-CN" altLang="en-US" sz="1700" dirty="0">
                <a:solidFill>
                  <a:prstClr val="black"/>
                </a:solidFill>
                <a:latin typeface="楷体" panose="02010609060101010101" pitchFamily="49" charset="-122"/>
                <a:ea typeface="楷体" panose="02010609060101010101" pitchFamily="49" charset="-122"/>
              </a:rPr>
              <a:t>污泥运输单位需要怎样的资质？ </a:t>
            </a:r>
            <a:endParaRPr lang="en-US" altLang="zh-CN" sz="1700" dirty="0" smtClean="0">
              <a:solidFill>
                <a:prstClr val="black"/>
              </a:solidFill>
              <a:latin typeface="楷体" panose="02010609060101010101" pitchFamily="49" charset="-122"/>
              <a:ea typeface="楷体" panose="02010609060101010101" pitchFamily="49" charset="-122"/>
            </a:endParaRPr>
          </a:p>
          <a:p>
            <a:pPr marL="285750" lvl="0" indent="-285750">
              <a:spcBef>
                <a:spcPts val="1200"/>
              </a:spcBef>
              <a:spcAft>
                <a:spcPts val="1200"/>
              </a:spcAft>
              <a:buFont typeface="Wingdings" panose="05000000000000000000" pitchFamily="2" charset="2"/>
              <a:buChar char="ü"/>
              <a:defRPr/>
            </a:pPr>
            <a:r>
              <a:rPr lang="zh-CN" altLang="zh-CN" sz="1700" dirty="0">
                <a:latin typeface="楷体" panose="02010609060101010101" pitchFamily="49" charset="-122"/>
                <a:ea typeface="楷体" panose="02010609060101010101" pitchFamily="49" charset="-122"/>
              </a:rPr>
              <a:t>污泥运输车辆需要具备怎样的条件？ </a:t>
            </a:r>
            <a:endParaRPr lang="en-US" altLang="zh-CN" sz="1700" dirty="0" smtClean="0">
              <a:latin typeface="楷体" panose="02010609060101010101" pitchFamily="49" charset="-122"/>
              <a:ea typeface="楷体" panose="02010609060101010101" pitchFamily="49" charset="-122"/>
            </a:endParaRPr>
          </a:p>
          <a:p>
            <a:pPr marL="285750" lvl="0" indent="-285750">
              <a:spcBef>
                <a:spcPts val="1200"/>
              </a:spcBef>
              <a:spcAft>
                <a:spcPts val="1200"/>
              </a:spcAft>
              <a:buFont typeface="Wingdings" panose="05000000000000000000" pitchFamily="2" charset="2"/>
              <a:buChar char="ü"/>
              <a:defRPr/>
            </a:pPr>
            <a:r>
              <a:rPr lang="zh-CN" altLang="zh-CN" sz="1700" dirty="0">
                <a:latin typeface="楷体" panose="02010609060101010101" pitchFamily="49" charset="-122"/>
                <a:ea typeface="楷体" panose="02010609060101010101" pitchFamily="49" charset="-122"/>
              </a:rPr>
              <a:t>污水处理厂产生的污泥应如何进行全过程</a:t>
            </a:r>
            <a:r>
              <a:rPr lang="zh-CN" altLang="zh-CN" sz="1700" dirty="0" smtClean="0">
                <a:latin typeface="楷体" panose="02010609060101010101" pitchFamily="49" charset="-122"/>
                <a:ea typeface="楷体" panose="02010609060101010101" pitchFamily="49" charset="-122"/>
              </a:rPr>
              <a:t>管理</a:t>
            </a:r>
            <a:r>
              <a:rPr lang="zh-CN" altLang="en-US" sz="1700" dirty="0" smtClean="0">
                <a:latin typeface="楷体" panose="02010609060101010101" pitchFamily="49" charset="-122"/>
                <a:ea typeface="楷体" panose="02010609060101010101" pitchFamily="49" charset="-122"/>
              </a:rPr>
              <a:t>？</a:t>
            </a:r>
            <a:endParaRPr kumimoji="0" lang="en-US" altLang="zh-CN" sz="1700"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endParaRPr>
          </a:p>
          <a:p>
            <a:pPr marL="285750" marR="0" lvl="0" indent="-285750" algn="l" defTabSz="914400" rtl="0" eaLnBrk="1" fontAlgn="auto" latinLnBrk="0" hangingPunct="1">
              <a:lnSpc>
                <a:spcPct val="200000"/>
              </a:lnSpc>
              <a:spcBef>
                <a:spcPts val="1200"/>
              </a:spcBef>
              <a:spcAft>
                <a:spcPts val="1200"/>
              </a:spcAft>
              <a:buClrTx/>
              <a:buSzTx/>
              <a:buFont typeface="Wingdings" panose="05000000000000000000" pitchFamily="2" charset="2"/>
              <a:buChar char="l"/>
              <a:defRPr/>
            </a:pPr>
            <a:endParaRPr kumimoji="0" lang="en-US" altLang="zh-CN" sz="1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p:txBody>
      </p:sp>
      <p:sp>
        <p:nvSpPr>
          <p:cNvPr id="6" name="标题 1"/>
          <p:cNvSpPr txBox="1"/>
          <p:nvPr/>
        </p:nvSpPr>
        <p:spPr>
          <a:xfrm>
            <a:off x="740945" y="500619"/>
            <a:ext cx="10710109" cy="425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第三部分  </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固废处置项目环保合规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3" name="灯片编号占位符 2"/>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9"/>
            <a:ext cx="12192000" cy="4663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
        <p:nvSpPr>
          <p:cNvPr id="5" name="矩形 4"/>
          <p:cNvSpPr/>
          <p:nvPr/>
        </p:nvSpPr>
        <p:spPr>
          <a:xfrm>
            <a:off x="1075321" y="1184081"/>
            <a:ext cx="10176109" cy="1446550"/>
          </a:xfrm>
          <a:prstGeom prst="rect">
            <a:avLst/>
          </a:prstGeom>
        </p:spPr>
        <p:txBody>
          <a:bodyPr wrap="square">
            <a:spAutoFit/>
          </a:bodyPr>
          <a:lstStyle/>
          <a:p>
            <a:pPr marL="285750" marR="0" lvl="0" indent="-285750" algn="l" defTabSz="914400" rtl="0" eaLnBrk="1" fontAlgn="auto" latinLnBrk="0" hangingPunct="1">
              <a:lnSpc>
                <a:spcPct val="200000"/>
              </a:lnSpc>
              <a:spcBef>
                <a:spcPts val="1200"/>
              </a:spcBef>
              <a:spcAft>
                <a:spcPts val="1200"/>
              </a:spcAft>
              <a:buClrTx/>
              <a:buSzTx/>
              <a:buFont typeface="Wingdings" panose="05000000000000000000" pitchFamily="2" charset="2"/>
              <a:buChar char="p"/>
              <a:defRPr/>
            </a:pPr>
            <a:r>
              <a:rPr kumimoji="0" lang="zh-CN" altLang="en-US" b="1"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cs typeface="+mn-cs"/>
              </a:rPr>
              <a:t>“污泥处置”</a:t>
            </a:r>
            <a:endParaRPr kumimoji="0" lang="en-US" altLang="zh-CN" b="1" i="0" u="none" strike="noStrike" kern="1200" cap="none" spc="0" normalizeH="0" baseline="0" noProof="0" dirty="0" smtClean="0">
              <a:ln>
                <a:noFill/>
              </a:ln>
              <a:solidFill>
                <a:prstClr val="black"/>
              </a:solidFill>
              <a:effectLst/>
              <a:uLnTx/>
              <a:uFillTx/>
              <a:latin typeface="楷体" panose="02010609060101010101" pitchFamily="49" charset="-122"/>
              <a:ea typeface="楷体" panose="02010609060101010101" pitchFamily="49" charset="-122"/>
              <a:cs typeface="+mn-cs"/>
            </a:endParaRPr>
          </a:p>
          <a:p>
            <a:pPr marL="285750" marR="0" lvl="0" indent="-285750" algn="l" defTabSz="914400" rtl="0" eaLnBrk="1" fontAlgn="auto" latinLnBrk="0" hangingPunct="1">
              <a:lnSpc>
                <a:spcPct val="200000"/>
              </a:lnSpc>
              <a:spcBef>
                <a:spcPts val="1200"/>
              </a:spcBef>
              <a:spcAft>
                <a:spcPts val="1200"/>
              </a:spcAft>
              <a:buClrTx/>
              <a:buSzTx/>
              <a:buFont typeface="Wingdings" panose="05000000000000000000" pitchFamily="2" charset="2"/>
              <a:buChar char="l"/>
              <a:defRPr/>
            </a:pPr>
            <a:endParaRPr kumimoji="0" lang="en-US" altLang="zh-CN" sz="1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p:txBody>
      </p:sp>
      <p:sp>
        <p:nvSpPr>
          <p:cNvPr id="6" name="标题 1"/>
          <p:cNvSpPr txBox="1"/>
          <p:nvPr/>
        </p:nvSpPr>
        <p:spPr>
          <a:xfrm>
            <a:off x="740945" y="500619"/>
            <a:ext cx="10710109" cy="425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第三部分  </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固废处置项目环保合规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graphicFrame>
        <p:nvGraphicFramePr>
          <p:cNvPr id="7" name="图示 6"/>
          <p:cNvGraphicFramePr/>
          <p:nvPr/>
        </p:nvGraphicFramePr>
        <p:xfrm>
          <a:off x="2152848" y="1762978"/>
          <a:ext cx="8021053" cy="4472917"/>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3" name="灯片编号占位符 2"/>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4187106" y="1940498"/>
            <a:ext cx="2376538" cy="2350381"/>
          </a:xfrm>
          <a:prstGeom prst="rect">
            <a:avLst/>
          </a:prstGeom>
        </p:spPr>
      </p:pic>
      <p:grpSp>
        <p:nvGrpSpPr>
          <p:cNvPr id="7" name="组合 6"/>
          <p:cNvGrpSpPr/>
          <p:nvPr/>
        </p:nvGrpSpPr>
        <p:grpSpPr>
          <a:xfrm>
            <a:off x="6220315" y="1933859"/>
            <a:ext cx="5971685" cy="2363657"/>
            <a:chOff x="4257077" y="2090908"/>
            <a:chExt cx="5971685" cy="2360806"/>
          </a:xfrm>
          <a:solidFill>
            <a:srgbClr val="C00000"/>
          </a:solidFill>
        </p:grpSpPr>
        <p:sp>
          <p:nvSpPr>
            <p:cNvPr id="8" name="等腰三角形 7"/>
            <p:cNvSpPr/>
            <p:nvPr/>
          </p:nvSpPr>
          <p:spPr>
            <a:xfrm rot="16200000">
              <a:off x="4224440" y="3094390"/>
              <a:ext cx="473237" cy="40796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0"/>
                <a:solidFill>
                  <a:schemeClr val="tx1"/>
                </a:solidFill>
                <a:effectLst>
                  <a:outerShdw blurRad="38100" dist="19050" dir="2700000" algn="tl" rotWithShape="0">
                    <a:schemeClr val="dk1">
                      <a:alpha val="40000"/>
                    </a:schemeClr>
                  </a:outerShdw>
                </a:effectLst>
              </a:endParaRPr>
            </a:p>
          </p:txBody>
        </p:sp>
        <p:sp>
          <p:nvSpPr>
            <p:cNvPr id="9" name="矩形 8"/>
            <p:cNvSpPr/>
            <p:nvPr/>
          </p:nvSpPr>
          <p:spPr>
            <a:xfrm>
              <a:off x="4428813" y="2090908"/>
              <a:ext cx="5799949" cy="2360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2400" b="1" dirty="0">
                  <a:ln w="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   </a:t>
              </a:r>
              <a:r>
                <a:rPr lang="en-US" altLang="zh-CN" sz="2400" b="1" dirty="0">
                  <a:ln w="0"/>
                  <a:solidFill>
                    <a:schemeClr val="bg1"/>
                  </a:solidFill>
                  <a:effectLst>
                    <a:outerShdw blurRad="38100" dist="19050" dir="2700000" algn="tl" rotWithShape="0">
                      <a:schemeClr val="dk1">
                        <a:alpha val="40000"/>
                      </a:schemeClr>
                    </a:outerShdw>
                  </a:effectLst>
                  <a:latin typeface="Arial" panose="020B0604020202020204" pitchFamily="34" charset="0"/>
                  <a:ea typeface="微软雅黑" panose="020B0503020204020204" pitchFamily="34" charset="-122"/>
                  <a:cs typeface="Arial" panose="020B0604020202020204" pitchFamily="34" charset="0"/>
                </a:rPr>
                <a:t>PART </a:t>
              </a:r>
              <a:r>
                <a:rPr lang="en-US" altLang="zh-CN" sz="2400" b="1"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ea typeface="微软雅黑" panose="020B0503020204020204" pitchFamily="34" charset="-122"/>
                  <a:cs typeface="Arial" panose="020B0604020202020204" pitchFamily="34" charset="0"/>
                </a:rPr>
                <a:t>04 </a:t>
              </a:r>
              <a:r>
                <a:rPr lang="zh-CN" altLang="en-US" sz="2400" b="1" dirty="0" smtClean="0">
                  <a:ln w="0"/>
                  <a:solidFill>
                    <a:schemeClr val="bg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绿色能源项目环保合规</a:t>
              </a:r>
              <a:endParaRPr lang="en-US" altLang="zh-CN" sz="2000"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a:p>
              <a:pPr>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3" name="图片 2"/>
          <p:cNvPicPr>
            <a:picLocks noChangeAspect="1"/>
          </p:cNvPicPr>
          <p:nvPr/>
        </p:nvPicPr>
        <p:blipFill>
          <a:blip r:embed="rId2"/>
          <a:stretch>
            <a:fillRect/>
          </a:stretch>
        </p:blipFill>
        <p:spPr>
          <a:xfrm>
            <a:off x="0" y="1940498"/>
            <a:ext cx="4187106" cy="2355247"/>
          </a:xfrm>
          <a:prstGeom prst="rect">
            <a:avLst/>
          </a:prstGeom>
        </p:spPr>
      </p:pic>
      <p:sp>
        <p:nvSpPr>
          <p:cNvPr id="4" name="灯片编号占位符 3"/>
          <p:cNvSpPr>
            <a:spLocks noGrp="1"/>
          </p:cNvSpPr>
          <p:nvPr>
            <p:ph type="sldNum" sz="quarter" idx="12"/>
          </p:nvPr>
        </p:nvSpPr>
        <p:spPr/>
        <p:txBody>
          <a:bodyPr/>
          <a:lstStyle/>
          <a:p>
            <a:fld id="{90E905A5-706D-4A81-BB42-BBC1F6393F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9"/>
            <a:ext cx="12192000" cy="4663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标题 1"/>
          <p:cNvSpPr txBox="1"/>
          <p:nvPr/>
        </p:nvSpPr>
        <p:spPr>
          <a:xfrm>
            <a:off x="740945" y="509929"/>
            <a:ext cx="10710109" cy="4519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第四部分  绿色能源项目环保合规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2" name="文本框 1"/>
          <p:cNvSpPr txBox="1"/>
          <p:nvPr/>
        </p:nvSpPr>
        <p:spPr>
          <a:xfrm>
            <a:off x="885524" y="1251284"/>
            <a:ext cx="9577137" cy="369332"/>
          </a:xfrm>
          <a:prstGeom prst="rect">
            <a:avLst/>
          </a:prstGeom>
          <a:noFill/>
        </p:spPr>
        <p:txBody>
          <a:bodyPr wrap="square" rtlCol="0">
            <a:spAutoFit/>
          </a:bodyPr>
          <a:lstStyle/>
          <a:p>
            <a:pPr marL="285750" indent="-285750">
              <a:buFont typeface="Wingdings" panose="05000000000000000000" pitchFamily="2" charset="2"/>
              <a:buChar char="p"/>
            </a:pPr>
            <a:r>
              <a:rPr lang="zh-CN" altLang="en-US" b="1" dirty="0" smtClean="0">
                <a:latin typeface="楷体" panose="02010609060101010101" pitchFamily="49" charset="-122"/>
                <a:ea typeface="楷体" panose="02010609060101010101" pitchFamily="49" charset="-122"/>
              </a:rPr>
              <a:t>抽水蓄能项目前期开发阶段的合规要点</a:t>
            </a:r>
            <a:endParaRPr lang="en-US" altLang="zh-CN" b="1" dirty="0" smtClean="0">
              <a:latin typeface="楷体" panose="02010609060101010101" pitchFamily="49" charset="-122"/>
              <a:ea typeface="楷体" panose="02010609060101010101" pitchFamily="49" charset="-122"/>
            </a:endParaRPr>
          </a:p>
        </p:txBody>
      </p:sp>
      <p:sp>
        <p:nvSpPr>
          <p:cNvPr id="5" name="灯片编号占位符 4"/>
          <p:cNvSpPr>
            <a:spLocks noGrp="1"/>
          </p:cNvSpPr>
          <p:nvPr>
            <p:ph type="sldNum" sz="quarter" idx="12"/>
          </p:nvPr>
        </p:nvSpPr>
        <p:spPr/>
        <p:txBody>
          <a:bodyPr/>
          <a:lstStyle/>
          <a:p>
            <a:fld id="{90E905A5-706D-4A81-BB42-BBC1F6393FB0}" type="slidenum">
              <a:rPr lang="zh-CN" altLang="en-US" smtClean="0"/>
            </a:fld>
            <a:endParaRPr lang="zh-CN" altLang="en-US"/>
          </a:p>
        </p:txBody>
      </p:sp>
      <p:sp>
        <p:nvSpPr>
          <p:cNvPr id="13" name="文本框 12"/>
          <p:cNvSpPr txBox="1"/>
          <p:nvPr/>
        </p:nvSpPr>
        <p:spPr>
          <a:xfrm>
            <a:off x="1307430" y="1981710"/>
            <a:ext cx="9577137" cy="3354765"/>
          </a:xfrm>
          <a:prstGeom prst="rect">
            <a:avLst/>
          </a:prstGeom>
          <a:noFill/>
        </p:spPr>
        <p:txBody>
          <a:bodyPr wrap="square" rtlCol="0">
            <a:spAutoFit/>
          </a:bodyPr>
          <a:lstStyle/>
          <a:p>
            <a:pPr indent="508000" algn="just">
              <a:lnSpc>
                <a:spcPct val="150000"/>
              </a:lnSpc>
              <a:spcBef>
                <a:spcPts val="300"/>
              </a:spcBef>
              <a:spcAft>
                <a:spcPts val="900"/>
              </a:spcAft>
              <a:buFont typeface="Wingdings" panose="05000000000000000000" pitchFamily="2" charset="2"/>
              <a:buChar char="u"/>
            </a:pPr>
            <a:r>
              <a:rPr lang="zh-CN" altLang="en-US" dirty="0">
                <a:latin typeface="楷体" panose="02010609060101010101" pitchFamily="49" charset="-122"/>
                <a:ea typeface="楷体" panose="02010609060101010101" pitchFamily="49" charset="-122"/>
                <a:cs typeface="微软雅黑" panose="020B0503020204020204" pitchFamily="34" charset="-122"/>
              </a:rPr>
              <a:t>选点规划</a:t>
            </a:r>
            <a:endParaRPr lang="en-US" altLang="zh-CN" dirty="0">
              <a:latin typeface="楷体" panose="02010609060101010101" pitchFamily="49" charset="-122"/>
              <a:ea typeface="楷体" panose="02010609060101010101" pitchFamily="49" charset="-122"/>
              <a:cs typeface="微软雅黑" panose="020B0503020204020204" pitchFamily="34" charset="-122"/>
            </a:endParaRPr>
          </a:p>
          <a:p>
            <a:pPr indent="508000" algn="just">
              <a:lnSpc>
                <a:spcPct val="150000"/>
              </a:lnSpc>
              <a:spcBef>
                <a:spcPts val="300"/>
              </a:spcBef>
              <a:spcAft>
                <a:spcPts val="900"/>
              </a:spcAft>
              <a:buFont typeface="Wingdings" panose="05000000000000000000" pitchFamily="2" charset="2"/>
              <a:buChar char="u"/>
            </a:pPr>
            <a:r>
              <a:rPr lang="zh-CN" altLang="en-US" dirty="0">
                <a:latin typeface="楷体" panose="02010609060101010101" pitchFamily="49" charset="-122"/>
                <a:ea typeface="楷体" panose="02010609060101010101" pitchFamily="49" charset="-122"/>
                <a:cs typeface="微软雅黑" panose="020B0503020204020204" pitchFamily="34" charset="-122"/>
              </a:rPr>
              <a:t>开发权</a:t>
            </a:r>
            <a:endParaRPr lang="en-US" altLang="zh-CN" dirty="0">
              <a:latin typeface="楷体" panose="02010609060101010101" pitchFamily="49" charset="-122"/>
              <a:ea typeface="楷体" panose="02010609060101010101" pitchFamily="49" charset="-122"/>
              <a:cs typeface="微软雅黑" panose="020B0503020204020204" pitchFamily="34" charset="-122"/>
            </a:endParaRPr>
          </a:p>
          <a:p>
            <a:pPr indent="508000" algn="just">
              <a:lnSpc>
                <a:spcPct val="150000"/>
              </a:lnSpc>
              <a:spcBef>
                <a:spcPts val="300"/>
              </a:spcBef>
              <a:spcAft>
                <a:spcPts val="900"/>
              </a:spcAft>
              <a:buFont typeface="Wingdings" panose="05000000000000000000" pitchFamily="2" charset="2"/>
              <a:buChar char="ü"/>
            </a:pPr>
            <a:r>
              <a:rPr lang="zh-CN" altLang="en-US" dirty="0">
                <a:latin typeface="楷体" panose="02010609060101010101" pitchFamily="49" charset="-122"/>
                <a:ea typeface="楷体" panose="02010609060101010101" pitchFamily="49" charset="-122"/>
                <a:cs typeface="微软雅黑" panose="020B0503020204020204" pitchFamily="34" charset="-122"/>
              </a:rPr>
              <a:t>确定投资主体</a:t>
            </a:r>
            <a:endParaRPr lang="en-US" altLang="zh-CN" dirty="0">
              <a:latin typeface="楷体" panose="02010609060101010101" pitchFamily="49" charset="-122"/>
              <a:ea typeface="楷体" panose="02010609060101010101" pitchFamily="49" charset="-122"/>
              <a:cs typeface="微软雅黑" panose="020B0503020204020204" pitchFamily="34" charset="-122"/>
            </a:endParaRPr>
          </a:p>
          <a:p>
            <a:pPr indent="508000" algn="just">
              <a:lnSpc>
                <a:spcPct val="150000"/>
              </a:lnSpc>
              <a:spcBef>
                <a:spcPts val="300"/>
              </a:spcBef>
              <a:spcAft>
                <a:spcPts val="900"/>
              </a:spcAft>
              <a:buFont typeface="Wingdings" panose="05000000000000000000" pitchFamily="2" charset="2"/>
              <a:buChar char="ü"/>
            </a:pPr>
            <a:r>
              <a:rPr lang="zh-CN" altLang="en-US" dirty="0">
                <a:latin typeface="楷体" panose="02010609060101010101" pitchFamily="49" charset="-122"/>
                <a:ea typeface="楷体" panose="02010609060101010101" pitchFamily="49" charset="-122"/>
                <a:cs typeface="微软雅黑" panose="020B0503020204020204" pitchFamily="34" charset="-122"/>
              </a:rPr>
              <a:t>收回开发</a:t>
            </a:r>
            <a:r>
              <a:rPr lang="zh-CN" altLang="en-US" dirty="0" smtClean="0">
                <a:latin typeface="楷体" panose="02010609060101010101" pitchFamily="49" charset="-122"/>
                <a:ea typeface="楷体" panose="02010609060101010101" pitchFamily="49" charset="-122"/>
                <a:cs typeface="微软雅黑" panose="020B0503020204020204" pitchFamily="34" charset="-122"/>
              </a:rPr>
              <a:t>权</a:t>
            </a:r>
            <a:endParaRPr lang="en-US" altLang="zh-CN" dirty="0" smtClean="0">
              <a:latin typeface="楷体" panose="02010609060101010101" pitchFamily="49" charset="-122"/>
              <a:ea typeface="楷体" panose="02010609060101010101" pitchFamily="49" charset="-122"/>
              <a:cs typeface="微软雅黑" panose="020B0503020204020204" pitchFamily="34" charset="-122"/>
            </a:endParaRPr>
          </a:p>
          <a:p>
            <a:pPr marL="285750" indent="-285750" algn="just">
              <a:lnSpc>
                <a:spcPct val="150000"/>
              </a:lnSpc>
              <a:spcBef>
                <a:spcPts val="300"/>
              </a:spcBef>
              <a:spcAft>
                <a:spcPts val="900"/>
              </a:spcAft>
              <a:buFont typeface="Wingdings" panose="05000000000000000000" pitchFamily="2" charset="2"/>
              <a:buChar char="u"/>
            </a:pPr>
            <a:r>
              <a:rPr lang="zh-CN" altLang="en-US" dirty="0" smtClean="0">
                <a:latin typeface="楷体" panose="02010609060101010101" pitchFamily="49" charset="-122"/>
                <a:ea typeface="楷体" panose="02010609060101010101" pitchFamily="49" charset="-122"/>
                <a:cs typeface="微软雅黑" panose="020B0503020204020204" pitchFamily="34" charset="-122"/>
              </a:rPr>
              <a:t>  移民安置（手续见下图）</a:t>
            </a:r>
            <a:endParaRPr lang="en-US" altLang="zh-CN" dirty="0" smtClean="0">
              <a:latin typeface="楷体" panose="02010609060101010101" pitchFamily="49" charset="-122"/>
              <a:ea typeface="楷体" panose="02010609060101010101" pitchFamily="49" charset="-122"/>
              <a:cs typeface="微软雅黑" panose="020B0503020204020204" pitchFamily="34" charset="-122"/>
            </a:endParaRPr>
          </a:p>
          <a:p>
            <a:pPr marL="285750" indent="-285750" algn="just">
              <a:lnSpc>
                <a:spcPct val="150000"/>
              </a:lnSpc>
              <a:spcBef>
                <a:spcPts val="300"/>
              </a:spcBef>
              <a:spcAft>
                <a:spcPts val="900"/>
              </a:spcAft>
              <a:buFont typeface="Wingdings" panose="05000000000000000000" pitchFamily="2" charset="2"/>
              <a:buChar char="u"/>
            </a:pPr>
            <a:r>
              <a:rPr lang="zh-CN" altLang="en-US" dirty="0" smtClean="0">
                <a:latin typeface="楷体" panose="02010609060101010101" pitchFamily="49" charset="-122"/>
                <a:ea typeface="楷体" panose="02010609060101010101" pitchFamily="49" charset="-122"/>
                <a:cs typeface="微软雅黑" panose="020B0503020204020204" pitchFamily="34" charset="-122"/>
              </a:rPr>
              <a:t>  项目核准：</a:t>
            </a:r>
            <a:r>
              <a:rPr lang="en-US" altLang="zh-CN" dirty="0" smtClean="0">
                <a:latin typeface="楷体" panose="02010609060101010101" pitchFamily="49" charset="-122"/>
                <a:ea typeface="楷体" panose="02010609060101010101" pitchFamily="49" charset="-122"/>
                <a:cs typeface="微软雅黑" panose="020B0503020204020204" pitchFamily="34" charset="-122"/>
              </a:rPr>
              <a:t>1.</a:t>
            </a:r>
            <a:r>
              <a:rPr lang="zh-CN" altLang="en-US" dirty="0" smtClean="0">
                <a:latin typeface="楷体" panose="02010609060101010101" pitchFamily="49" charset="-122"/>
                <a:ea typeface="楷体" panose="02010609060101010101" pitchFamily="49" charset="-122"/>
                <a:cs typeface="微软雅黑" panose="020B0503020204020204" pitchFamily="34" charset="-122"/>
              </a:rPr>
              <a:t>核准权限及前置性文件要求；</a:t>
            </a:r>
            <a:r>
              <a:rPr lang="en-US" altLang="zh-CN" dirty="0" smtClean="0">
                <a:latin typeface="楷体" panose="02010609060101010101" pitchFamily="49" charset="-122"/>
                <a:ea typeface="楷体" panose="02010609060101010101" pitchFamily="49" charset="-122"/>
                <a:cs typeface="微软雅黑" panose="020B0503020204020204" pitchFamily="34" charset="-122"/>
              </a:rPr>
              <a:t>2.</a:t>
            </a:r>
            <a:r>
              <a:rPr lang="zh-CN" altLang="en-US" dirty="0" smtClean="0">
                <a:latin typeface="楷体" panose="02010609060101010101" pitchFamily="49" charset="-122"/>
                <a:ea typeface="楷体" panose="02010609060101010101" pitchFamily="49" charset="-122"/>
                <a:cs typeface="微软雅黑" panose="020B0503020204020204" pitchFamily="34" charset="-122"/>
              </a:rPr>
              <a:t>投资主体变更</a:t>
            </a:r>
            <a:endParaRPr lang="zh-CN" altLang="en-US" dirty="0">
              <a:latin typeface="楷体" panose="02010609060101010101" pitchFamily="49" charset="-122"/>
              <a:ea typeface="楷体" panose="02010609060101010101" pitchFamily="49" charset="-122"/>
              <a:cs typeface="微软雅黑" panose="020B0503020204020204" pitchFamily="34" charset="-122"/>
            </a:endParaRPr>
          </a:p>
        </p:txBody>
      </p:sp>
    </p:spTree>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9"/>
            <a:ext cx="12192000" cy="4663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标题 1"/>
          <p:cNvSpPr txBox="1"/>
          <p:nvPr/>
        </p:nvSpPr>
        <p:spPr>
          <a:xfrm>
            <a:off x="740945" y="509929"/>
            <a:ext cx="10710109" cy="4519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第四部分  绿色能源项目环保合规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2" name="文本框 1"/>
          <p:cNvSpPr txBox="1"/>
          <p:nvPr/>
        </p:nvSpPr>
        <p:spPr>
          <a:xfrm>
            <a:off x="885524" y="1251284"/>
            <a:ext cx="9577137" cy="369332"/>
          </a:xfrm>
          <a:prstGeom prst="rect">
            <a:avLst/>
          </a:prstGeom>
          <a:noFill/>
        </p:spPr>
        <p:txBody>
          <a:bodyPr wrap="square" rtlCol="0">
            <a:spAutoFit/>
          </a:bodyPr>
          <a:lstStyle/>
          <a:p>
            <a:pPr marL="285750" indent="-285750">
              <a:buFont typeface="Wingdings" panose="05000000000000000000" pitchFamily="2" charset="2"/>
              <a:buChar char="p"/>
            </a:pPr>
            <a:r>
              <a:rPr lang="zh-CN" altLang="en-US" b="1" dirty="0" smtClean="0">
                <a:latin typeface="楷体" panose="02010609060101010101" pitchFamily="49" charset="-122"/>
                <a:ea typeface="楷体" panose="02010609060101010101" pitchFamily="49" charset="-122"/>
              </a:rPr>
              <a:t>抽水蓄能项目前期开发阶段的合规要点</a:t>
            </a:r>
            <a:endParaRPr lang="en-US" altLang="zh-CN" b="1" dirty="0" smtClean="0">
              <a:latin typeface="楷体" panose="02010609060101010101" pitchFamily="49" charset="-122"/>
              <a:ea typeface="楷体" panose="02010609060101010101" pitchFamily="49" charset="-122"/>
            </a:endParaRPr>
          </a:p>
        </p:txBody>
      </p:sp>
      <p:sp>
        <p:nvSpPr>
          <p:cNvPr id="5" name="灯片编号占位符 4"/>
          <p:cNvSpPr>
            <a:spLocks noGrp="1"/>
          </p:cNvSpPr>
          <p:nvPr>
            <p:ph type="sldNum" sz="quarter" idx="12"/>
          </p:nvPr>
        </p:nvSpPr>
        <p:spPr/>
        <p:txBody>
          <a:bodyPr/>
          <a:lstStyle/>
          <a:p>
            <a:fld id="{90E905A5-706D-4A81-BB42-BBC1F6393FB0}" type="slidenum">
              <a:rPr lang="zh-CN" altLang="en-US" smtClean="0"/>
            </a:fld>
            <a:endParaRPr lang="zh-CN" altLang="en-US"/>
          </a:p>
        </p:txBody>
      </p:sp>
      <p:sp>
        <p:nvSpPr>
          <p:cNvPr id="13" name="文本框 12"/>
          <p:cNvSpPr txBox="1"/>
          <p:nvPr/>
        </p:nvSpPr>
        <p:spPr>
          <a:xfrm>
            <a:off x="1307430" y="1981709"/>
            <a:ext cx="2235869" cy="923330"/>
          </a:xfrm>
          <a:prstGeom prst="rect">
            <a:avLst/>
          </a:prstGeom>
          <a:noFill/>
        </p:spPr>
        <p:txBody>
          <a:bodyPr wrap="square" rtlCol="0">
            <a:spAutoFit/>
          </a:bodyPr>
          <a:lstStyle/>
          <a:p>
            <a:pPr indent="508000" algn="just">
              <a:lnSpc>
                <a:spcPct val="150000"/>
              </a:lnSpc>
              <a:spcBef>
                <a:spcPts val="300"/>
              </a:spcBef>
              <a:spcAft>
                <a:spcPts val="900"/>
              </a:spcAft>
              <a:buFont typeface="Wingdings" panose="05000000000000000000" pitchFamily="2" charset="2"/>
              <a:buChar char="u"/>
            </a:pPr>
            <a:r>
              <a:rPr lang="zh-CN" altLang="en-US" dirty="0" smtClean="0">
                <a:latin typeface="楷体" panose="02010609060101010101" pitchFamily="49" charset="-122"/>
                <a:ea typeface="楷体" panose="02010609060101010101" pitchFamily="49" charset="-122"/>
                <a:cs typeface="微软雅黑" panose="020B0503020204020204" pitchFamily="34" charset="-122"/>
              </a:rPr>
              <a:t>移民安置手续办理前的工作流程</a:t>
            </a:r>
            <a:endParaRPr lang="en-US" altLang="zh-CN" dirty="0">
              <a:latin typeface="楷体" panose="02010609060101010101" pitchFamily="49" charset="-122"/>
              <a:ea typeface="楷体" panose="02010609060101010101" pitchFamily="49" charset="-122"/>
              <a:cs typeface="微软雅黑" panose="020B0503020204020204"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36831" y="1893331"/>
            <a:ext cx="5328138" cy="4685861"/>
          </a:xfrm>
          <a:prstGeom prst="rect">
            <a:avLst/>
          </a:prstGeom>
        </p:spPr>
      </p:pic>
    </p:spTree>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9"/>
            <a:ext cx="12192000" cy="4663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815138" y="1954163"/>
            <a:ext cx="10635916" cy="3354765"/>
          </a:xfrm>
          <a:prstGeom prst="rect">
            <a:avLst/>
          </a:prstGeom>
        </p:spPr>
        <p:txBody>
          <a:bodyPr wrap="square">
            <a:spAutoFit/>
          </a:bodyPr>
          <a:lstStyle/>
          <a:p>
            <a:pPr marL="285750" indent="-285750" algn="just">
              <a:lnSpc>
                <a:spcPct val="150000"/>
              </a:lnSpc>
              <a:spcBef>
                <a:spcPts val="300"/>
              </a:spcBef>
              <a:spcAft>
                <a:spcPts val="900"/>
              </a:spcAft>
              <a:buFont typeface="Wingdings" panose="05000000000000000000" pitchFamily="2" charset="2"/>
              <a:buChar char="u"/>
            </a:pPr>
            <a:r>
              <a:rPr lang="en-US" altLang="zh-CN" b="1" dirty="0">
                <a:latin typeface="楷体" panose="02010609060101010101" pitchFamily="49" charset="-122"/>
                <a:ea typeface="楷体" panose="02010609060101010101" pitchFamily="49" charset="-122"/>
                <a:cs typeface="微软雅黑" panose="020B0503020204020204" pitchFamily="34" charset="-122"/>
              </a:rPr>
              <a:t> </a:t>
            </a:r>
            <a:r>
              <a:rPr lang="zh-CN" altLang="en-US" b="1" dirty="0" smtClean="0">
                <a:latin typeface="楷体" panose="02010609060101010101" pitchFamily="49" charset="-122"/>
                <a:ea typeface="楷体" panose="02010609060101010101" pitchFamily="49" charset="-122"/>
                <a:cs typeface="微软雅黑" panose="020B0503020204020204" pitchFamily="34" charset="-122"/>
              </a:rPr>
              <a:t>用地模式</a:t>
            </a:r>
            <a:endParaRPr lang="zh-CN" altLang="en-US" b="1" dirty="0">
              <a:latin typeface="楷体" panose="02010609060101010101" pitchFamily="49" charset="-122"/>
              <a:ea typeface="楷体" panose="02010609060101010101" pitchFamily="49" charset="-122"/>
              <a:cs typeface="微软雅黑" panose="020B0503020204020204" pitchFamily="34" charset="-122"/>
            </a:endParaRPr>
          </a:p>
          <a:p>
            <a:pPr indent="508000" algn="just">
              <a:lnSpc>
                <a:spcPct val="150000"/>
              </a:lnSpc>
              <a:spcBef>
                <a:spcPts val="300"/>
              </a:spcBef>
              <a:spcAft>
                <a:spcPts val="900"/>
              </a:spcAft>
            </a:pPr>
            <a:r>
              <a:rPr lang="en-US" altLang="zh-CN" dirty="0" smtClean="0">
                <a:latin typeface="楷体" panose="02010609060101010101" pitchFamily="49" charset="-122"/>
                <a:ea typeface="楷体" panose="02010609060101010101" pitchFamily="49" charset="-122"/>
                <a:cs typeface="微软雅黑" panose="020B0503020204020204" pitchFamily="34" charset="-122"/>
              </a:rPr>
              <a:t>1</a:t>
            </a:r>
            <a:r>
              <a:rPr lang="en-US" altLang="zh-CN" dirty="0" smtClean="0">
                <a:latin typeface="楷体" panose="02010609060101010101" pitchFamily="49" charset="-122"/>
                <a:ea typeface="楷体" panose="02010609060101010101" pitchFamily="49" charset="-122"/>
                <a:cs typeface="微软雅黑" panose="020B0503020204020204" pitchFamily="34" charset="-122"/>
              </a:rPr>
              <a:t>.</a:t>
            </a:r>
            <a:r>
              <a:rPr lang="zh-CN" altLang="en-US" dirty="0" smtClean="0">
                <a:latin typeface="楷体" panose="02010609060101010101" pitchFamily="49" charset="-122"/>
                <a:ea typeface="楷体" panose="02010609060101010101" pitchFamily="49" charset="-122"/>
                <a:cs typeface="微软雅黑" panose="020B0503020204020204" pitchFamily="34" charset="-122"/>
              </a:rPr>
              <a:t>枢纽工程水库区</a:t>
            </a:r>
            <a:endParaRPr lang="zh-CN" altLang="en-US" dirty="0">
              <a:latin typeface="楷体" panose="02010609060101010101" pitchFamily="49" charset="-122"/>
              <a:ea typeface="楷体" panose="02010609060101010101" pitchFamily="49" charset="-122"/>
              <a:cs typeface="微软雅黑" panose="020B0503020204020204" pitchFamily="34" charset="-122"/>
            </a:endParaRPr>
          </a:p>
          <a:p>
            <a:pPr indent="508000" algn="just">
              <a:lnSpc>
                <a:spcPct val="150000"/>
              </a:lnSpc>
              <a:spcBef>
                <a:spcPts val="300"/>
              </a:spcBef>
              <a:spcAft>
                <a:spcPts val="900"/>
              </a:spcAft>
            </a:pPr>
            <a:r>
              <a:rPr lang="en-US" altLang="zh-CN" dirty="0" smtClean="0">
                <a:latin typeface="楷体" panose="02010609060101010101" pitchFamily="49" charset="-122"/>
                <a:ea typeface="楷体" panose="02010609060101010101" pitchFamily="49" charset="-122"/>
                <a:cs typeface="微软雅黑" panose="020B0503020204020204" pitchFamily="34" charset="-122"/>
              </a:rPr>
              <a:t>2.</a:t>
            </a:r>
            <a:r>
              <a:rPr lang="zh-CN" altLang="en-US" dirty="0">
                <a:latin typeface="楷体" panose="02010609060101010101" pitchFamily="49" charset="-122"/>
                <a:ea typeface="楷体" panose="02010609060101010101" pitchFamily="49" charset="-122"/>
                <a:cs typeface="微软雅黑" panose="020B0503020204020204" pitchFamily="34" charset="-122"/>
                <a:sym typeface="+mn-ea"/>
              </a:rPr>
              <a:t>枢纽</a:t>
            </a:r>
            <a:r>
              <a:rPr lang="zh-CN" altLang="en-US" dirty="0" smtClean="0">
                <a:latin typeface="楷体" panose="02010609060101010101" pitchFamily="49" charset="-122"/>
                <a:ea typeface="楷体" panose="02010609060101010101" pitchFamily="49" charset="-122"/>
                <a:cs typeface="微软雅黑" panose="020B0503020204020204" pitchFamily="34" charset="-122"/>
                <a:sym typeface="+mn-ea"/>
              </a:rPr>
              <a:t>工程及其他水利工程建设区</a:t>
            </a:r>
            <a:endParaRPr lang="en-US" altLang="zh-CN" dirty="0">
              <a:latin typeface="楷体" panose="02010609060101010101" pitchFamily="49" charset="-122"/>
              <a:ea typeface="楷体" panose="02010609060101010101" pitchFamily="49" charset="-122"/>
              <a:cs typeface="微软雅黑" panose="020B0503020204020204" pitchFamily="34" charset="-122"/>
              <a:sym typeface="+mn-ea"/>
            </a:endParaRPr>
          </a:p>
          <a:p>
            <a:pPr marL="285750" indent="-285750" algn="just">
              <a:lnSpc>
                <a:spcPct val="150000"/>
              </a:lnSpc>
              <a:spcBef>
                <a:spcPts val="300"/>
              </a:spcBef>
              <a:spcAft>
                <a:spcPts val="900"/>
              </a:spcAft>
              <a:buFont typeface="Wingdings" panose="05000000000000000000" pitchFamily="2" charset="2"/>
              <a:buChar char="u"/>
            </a:pPr>
            <a:r>
              <a:rPr lang="en-US" altLang="zh-CN" dirty="0">
                <a:latin typeface="楷体" panose="02010609060101010101" pitchFamily="49" charset="-122"/>
                <a:ea typeface="楷体" panose="02010609060101010101" pitchFamily="49" charset="-122"/>
                <a:cs typeface="微软雅黑" panose="020B0503020204020204" pitchFamily="34" charset="-122"/>
                <a:sym typeface="+mn-ea"/>
              </a:rPr>
              <a:t> </a:t>
            </a:r>
            <a:r>
              <a:rPr lang="en-US" altLang="zh-CN" dirty="0" smtClean="0">
                <a:latin typeface="楷体" panose="02010609060101010101" pitchFamily="49" charset="-122"/>
                <a:ea typeface="楷体" panose="02010609060101010101" pitchFamily="49" charset="-122"/>
                <a:cs typeface="微软雅黑" panose="020B0503020204020204" pitchFamily="34" charset="-122"/>
                <a:sym typeface="+mn-ea"/>
              </a:rPr>
              <a:t> </a:t>
            </a:r>
            <a:r>
              <a:rPr lang="zh-CN" altLang="en-US" dirty="0" smtClean="0">
                <a:latin typeface="楷体" panose="02010609060101010101" pitchFamily="49" charset="-122"/>
                <a:ea typeface="楷体" panose="02010609060101010101" pitchFamily="49" charset="-122"/>
                <a:cs typeface="微软雅黑" panose="020B0503020204020204" pitchFamily="34" charset="-122"/>
                <a:sym typeface="+mn-ea"/>
              </a:rPr>
              <a:t>环保要求</a:t>
            </a:r>
            <a:endParaRPr lang="en-US" altLang="zh-CN" dirty="0" smtClean="0">
              <a:latin typeface="楷体" panose="02010609060101010101" pitchFamily="49" charset="-122"/>
              <a:ea typeface="楷体" panose="02010609060101010101" pitchFamily="49" charset="-122"/>
              <a:cs typeface="微软雅黑" panose="020B0503020204020204" pitchFamily="34" charset="-122"/>
              <a:sym typeface="+mn-ea"/>
            </a:endParaRPr>
          </a:p>
          <a:p>
            <a:pPr marL="285750" indent="-285750" algn="just">
              <a:lnSpc>
                <a:spcPct val="150000"/>
              </a:lnSpc>
              <a:spcBef>
                <a:spcPts val="300"/>
              </a:spcBef>
              <a:spcAft>
                <a:spcPts val="900"/>
              </a:spcAft>
              <a:buFont typeface="Wingdings" panose="05000000000000000000" pitchFamily="2" charset="2"/>
              <a:buChar char="ü"/>
            </a:pPr>
            <a:r>
              <a:rPr lang="en-US" altLang="zh-CN" dirty="0">
                <a:latin typeface="楷体" panose="02010609060101010101" pitchFamily="49" charset="-122"/>
                <a:ea typeface="楷体" panose="02010609060101010101" pitchFamily="49" charset="-122"/>
                <a:cs typeface="微软雅黑" panose="020B0503020204020204" pitchFamily="34" charset="-122"/>
                <a:sym typeface="+mn-ea"/>
              </a:rPr>
              <a:t> </a:t>
            </a:r>
            <a:r>
              <a:rPr lang="en-US" altLang="zh-CN" dirty="0" smtClean="0">
                <a:latin typeface="楷体" panose="02010609060101010101" pitchFamily="49" charset="-122"/>
                <a:ea typeface="楷体" panose="02010609060101010101" pitchFamily="49" charset="-122"/>
                <a:cs typeface="微软雅黑" panose="020B0503020204020204" pitchFamily="34" charset="-122"/>
                <a:sym typeface="+mn-ea"/>
              </a:rPr>
              <a:t>  </a:t>
            </a:r>
            <a:r>
              <a:rPr lang="zh-CN" altLang="en-US" dirty="0" smtClean="0">
                <a:latin typeface="楷体" panose="02010609060101010101" pitchFamily="49" charset="-122"/>
                <a:ea typeface="楷体" panose="02010609060101010101" pitchFamily="49" charset="-122"/>
                <a:cs typeface="微软雅黑" panose="020B0503020204020204" pitchFamily="34" charset="-122"/>
                <a:sym typeface="+mn-ea"/>
              </a:rPr>
              <a:t>环评报告书的编制与审批</a:t>
            </a:r>
            <a:endParaRPr lang="en-US" altLang="zh-CN" dirty="0" smtClean="0">
              <a:latin typeface="楷体" panose="02010609060101010101" pitchFamily="49" charset="-122"/>
              <a:ea typeface="楷体" panose="02010609060101010101" pitchFamily="49" charset="-122"/>
              <a:cs typeface="微软雅黑" panose="020B0503020204020204" pitchFamily="34" charset="-122"/>
              <a:sym typeface="+mn-ea"/>
            </a:endParaRPr>
          </a:p>
          <a:p>
            <a:pPr marL="285750" indent="-285750" algn="just">
              <a:lnSpc>
                <a:spcPct val="150000"/>
              </a:lnSpc>
              <a:spcBef>
                <a:spcPts val="300"/>
              </a:spcBef>
              <a:spcAft>
                <a:spcPts val="900"/>
              </a:spcAft>
              <a:buFont typeface="Wingdings" panose="05000000000000000000" pitchFamily="2" charset="2"/>
              <a:buChar char="ü"/>
            </a:pPr>
            <a:r>
              <a:rPr lang="zh-CN" altLang="en-US" dirty="0" smtClean="0">
                <a:latin typeface="楷体" panose="02010609060101010101" pitchFamily="49" charset="-122"/>
                <a:ea typeface="楷体" panose="02010609060101010101" pitchFamily="49" charset="-122"/>
                <a:cs typeface="微软雅黑" panose="020B0503020204020204" pitchFamily="34" charset="-122"/>
                <a:sym typeface="+mn-ea"/>
              </a:rPr>
              <a:t>   环保制约因素</a:t>
            </a:r>
            <a:endParaRPr lang="en-US" altLang="zh-CN" dirty="0" smtClean="0">
              <a:latin typeface="楷体" panose="02010609060101010101" pitchFamily="49" charset="-122"/>
              <a:ea typeface="楷体" panose="02010609060101010101" pitchFamily="49" charset="-122"/>
              <a:cs typeface="微软雅黑" panose="020B0503020204020204" pitchFamily="34" charset="-122"/>
              <a:sym typeface="+mn-ea"/>
            </a:endParaRPr>
          </a:p>
        </p:txBody>
      </p:sp>
      <p:sp>
        <p:nvSpPr>
          <p:cNvPr id="6" name="标题 1"/>
          <p:cNvSpPr txBox="1"/>
          <p:nvPr/>
        </p:nvSpPr>
        <p:spPr>
          <a:xfrm>
            <a:off x="740945" y="509929"/>
            <a:ext cx="10710109" cy="4519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第四部分  绿色能源项目环保合规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7" name="灯片编号占位符 6"/>
          <p:cNvSpPr>
            <a:spLocks noGrp="1"/>
          </p:cNvSpPr>
          <p:nvPr>
            <p:ph type="sldNum" sz="quarter" idx="12"/>
          </p:nvPr>
        </p:nvSpPr>
        <p:spPr/>
        <p:txBody>
          <a:bodyPr/>
          <a:lstStyle/>
          <a:p>
            <a:fld id="{90E905A5-706D-4A81-BB42-BBC1F6393FB0}" type="slidenum">
              <a:rPr lang="zh-CN" altLang="en-US" smtClean="0"/>
            </a:fld>
            <a:endParaRPr lang="zh-CN" altLang="en-US"/>
          </a:p>
        </p:txBody>
      </p:sp>
      <p:sp>
        <p:nvSpPr>
          <p:cNvPr id="8" name="文本框 7"/>
          <p:cNvSpPr txBox="1"/>
          <p:nvPr/>
        </p:nvSpPr>
        <p:spPr>
          <a:xfrm>
            <a:off x="1052576" y="1273333"/>
            <a:ext cx="9577137" cy="369332"/>
          </a:xfrm>
          <a:prstGeom prst="rect">
            <a:avLst/>
          </a:prstGeom>
          <a:noFill/>
        </p:spPr>
        <p:txBody>
          <a:bodyPr wrap="square" rtlCol="0">
            <a:spAutoFit/>
          </a:bodyPr>
          <a:lstStyle/>
          <a:p>
            <a:pPr marL="285750" indent="-285750">
              <a:buFont typeface="Wingdings" panose="05000000000000000000" pitchFamily="2" charset="2"/>
              <a:buChar char="p"/>
            </a:pPr>
            <a:r>
              <a:rPr lang="zh-CN" altLang="en-US" b="1" dirty="0" smtClean="0">
                <a:latin typeface="楷体" panose="02010609060101010101" pitchFamily="49" charset="-122"/>
                <a:ea typeface="楷体" panose="02010609060101010101" pitchFamily="49" charset="-122"/>
              </a:rPr>
              <a:t>抽水蓄能项目前期开发阶段的合规要点</a:t>
            </a:r>
            <a:endParaRPr lang="en-US" altLang="zh-CN" b="1" dirty="0" smtClean="0">
              <a:latin typeface="楷体" panose="02010609060101010101" pitchFamily="49" charset="-122"/>
              <a:ea typeface="楷体" panose="02010609060101010101" pitchFamily="49" charset="-122"/>
            </a:endParaRPr>
          </a:p>
        </p:txBody>
      </p:sp>
    </p:spTree>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80079"/>
            <a:ext cx="12192000" cy="4663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815138" y="2006172"/>
            <a:ext cx="10635916" cy="3354765"/>
          </a:xfrm>
          <a:prstGeom prst="rect">
            <a:avLst/>
          </a:prstGeom>
        </p:spPr>
        <p:txBody>
          <a:bodyPr wrap="square">
            <a:spAutoFit/>
          </a:bodyPr>
          <a:lstStyle/>
          <a:p>
            <a:pPr marL="285750" indent="-285750" algn="just">
              <a:lnSpc>
                <a:spcPct val="150000"/>
              </a:lnSpc>
              <a:spcBef>
                <a:spcPts val="300"/>
              </a:spcBef>
              <a:spcAft>
                <a:spcPts val="900"/>
              </a:spcAft>
              <a:buFont typeface="Wingdings" panose="05000000000000000000" pitchFamily="2" charset="2"/>
              <a:buChar char="u"/>
            </a:pPr>
            <a:r>
              <a:rPr lang="zh-CN" altLang="en-US" dirty="0" smtClean="0">
                <a:latin typeface="楷体" panose="02010609060101010101" pitchFamily="49" charset="-122"/>
                <a:ea typeface="楷体" panose="02010609060101010101" pitchFamily="49" charset="-122"/>
                <a:cs typeface="微软雅黑" panose="020B0503020204020204" pitchFamily="34" charset="-122"/>
              </a:rPr>
              <a:t>涉水手续办理</a:t>
            </a:r>
            <a:endParaRPr lang="en-US" altLang="zh-CN" dirty="0" smtClean="0">
              <a:latin typeface="楷体" panose="02010609060101010101" pitchFamily="49" charset="-122"/>
              <a:ea typeface="楷体" panose="02010609060101010101" pitchFamily="49" charset="-122"/>
              <a:cs typeface="微软雅黑" panose="020B0503020204020204" pitchFamily="34" charset="-122"/>
            </a:endParaRPr>
          </a:p>
          <a:p>
            <a:pPr marL="285750" indent="-285750" algn="just">
              <a:lnSpc>
                <a:spcPct val="150000"/>
              </a:lnSpc>
              <a:spcBef>
                <a:spcPts val="300"/>
              </a:spcBef>
              <a:spcAft>
                <a:spcPts val="900"/>
              </a:spcAft>
              <a:buFont typeface="Wingdings" panose="05000000000000000000" pitchFamily="2" charset="2"/>
              <a:buChar char="ü"/>
            </a:pPr>
            <a:r>
              <a:rPr lang="zh-CN" altLang="en-US" dirty="0" smtClean="0">
                <a:latin typeface="楷体" panose="02010609060101010101" pitchFamily="49" charset="-122"/>
                <a:ea typeface="楷体" panose="02010609060101010101" pitchFamily="49" charset="-122"/>
                <a:cs typeface="微软雅黑" panose="020B0503020204020204" pitchFamily="34" charset="-122"/>
              </a:rPr>
              <a:t>水资源论证与取水许可申请</a:t>
            </a:r>
            <a:endParaRPr lang="en-US" altLang="zh-CN" dirty="0" smtClean="0">
              <a:latin typeface="楷体" panose="02010609060101010101" pitchFamily="49" charset="-122"/>
              <a:ea typeface="楷体" panose="02010609060101010101" pitchFamily="49" charset="-122"/>
              <a:cs typeface="微软雅黑" panose="020B0503020204020204" pitchFamily="34" charset="-122"/>
            </a:endParaRPr>
          </a:p>
          <a:p>
            <a:pPr marL="285750" indent="-285750" algn="just">
              <a:lnSpc>
                <a:spcPct val="150000"/>
              </a:lnSpc>
              <a:spcBef>
                <a:spcPts val="300"/>
              </a:spcBef>
              <a:spcAft>
                <a:spcPts val="900"/>
              </a:spcAft>
              <a:buFont typeface="Wingdings" panose="05000000000000000000" pitchFamily="2" charset="2"/>
              <a:buChar char="ü"/>
            </a:pPr>
            <a:r>
              <a:rPr lang="zh-CN" altLang="en-US" dirty="0" smtClean="0">
                <a:latin typeface="楷体" panose="02010609060101010101" pitchFamily="49" charset="-122"/>
                <a:ea typeface="楷体" panose="02010609060101010101" pitchFamily="49" charset="-122"/>
                <a:cs typeface="微软雅黑" panose="020B0503020204020204" pitchFamily="34" charset="-122"/>
              </a:rPr>
              <a:t>防洪影响评价报告</a:t>
            </a:r>
            <a:endParaRPr lang="en-US" altLang="zh-CN" dirty="0" smtClean="0">
              <a:latin typeface="楷体" panose="02010609060101010101" pitchFamily="49" charset="-122"/>
              <a:ea typeface="楷体" panose="02010609060101010101" pitchFamily="49" charset="-122"/>
              <a:cs typeface="微软雅黑" panose="020B0503020204020204" pitchFamily="34" charset="-122"/>
            </a:endParaRPr>
          </a:p>
          <a:p>
            <a:pPr marL="285750" indent="-285750" algn="just">
              <a:lnSpc>
                <a:spcPct val="150000"/>
              </a:lnSpc>
              <a:spcBef>
                <a:spcPts val="300"/>
              </a:spcBef>
              <a:spcAft>
                <a:spcPts val="900"/>
              </a:spcAft>
              <a:buFont typeface="Wingdings" panose="05000000000000000000" pitchFamily="2" charset="2"/>
              <a:buChar char="ü"/>
            </a:pPr>
            <a:r>
              <a:rPr lang="zh-CN" altLang="en-US" dirty="0">
                <a:latin typeface="楷体" panose="02010609060101010101" pitchFamily="49" charset="-122"/>
                <a:ea typeface="楷体" panose="02010609060101010101" pitchFamily="49" charset="-122"/>
                <a:cs typeface="微软雅黑" panose="020B0503020204020204" pitchFamily="34" charset="-122"/>
              </a:rPr>
              <a:t>水工</a:t>
            </a:r>
            <a:r>
              <a:rPr lang="zh-CN" altLang="en-US" dirty="0" smtClean="0">
                <a:latin typeface="楷体" panose="02010609060101010101" pitchFamily="49" charset="-122"/>
                <a:ea typeface="楷体" panose="02010609060101010101" pitchFamily="49" charset="-122"/>
                <a:cs typeface="微软雅黑" panose="020B0503020204020204" pitchFamily="34" charset="-122"/>
              </a:rPr>
              <a:t>程建设规划同意书</a:t>
            </a:r>
            <a:endParaRPr lang="en-US" altLang="zh-CN" dirty="0" smtClean="0">
              <a:latin typeface="楷体" panose="02010609060101010101" pitchFamily="49" charset="-122"/>
              <a:ea typeface="楷体" panose="02010609060101010101" pitchFamily="49" charset="-122"/>
              <a:cs typeface="微软雅黑" panose="020B0503020204020204" pitchFamily="34" charset="-122"/>
            </a:endParaRPr>
          </a:p>
          <a:p>
            <a:pPr marL="285750" indent="-285750" algn="just">
              <a:lnSpc>
                <a:spcPct val="150000"/>
              </a:lnSpc>
              <a:spcBef>
                <a:spcPts val="300"/>
              </a:spcBef>
              <a:spcAft>
                <a:spcPts val="900"/>
              </a:spcAft>
              <a:buFont typeface="Wingdings" panose="05000000000000000000" pitchFamily="2" charset="2"/>
              <a:buChar char="ü"/>
            </a:pPr>
            <a:r>
              <a:rPr lang="zh-CN" altLang="en-US" dirty="0" smtClean="0">
                <a:latin typeface="楷体" panose="02010609060101010101" pitchFamily="49" charset="-122"/>
                <a:ea typeface="楷体" panose="02010609060101010101" pitchFamily="49" charset="-122"/>
                <a:cs typeface="微软雅黑" panose="020B0503020204020204" pitchFamily="34" charset="-122"/>
              </a:rPr>
              <a:t>河道主管机关审查</a:t>
            </a:r>
            <a:endParaRPr lang="en-US" altLang="zh-CN" dirty="0" smtClean="0">
              <a:latin typeface="楷体" panose="02010609060101010101" pitchFamily="49" charset="-122"/>
              <a:ea typeface="楷体" panose="02010609060101010101" pitchFamily="49" charset="-122"/>
              <a:cs typeface="微软雅黑" panose="020B0503020204020204" pitchFamily="34" charset="-122"/>
            </a:endParaRPr>
          </a:p>
          <a:p>
            <a:pPr marL="285750" indent="-285750" algn="just">
              <a:lnSpc>
                <a:spcPct val="150000"/>
              </a:lnSpc>
              <a:spcBef>
                <a:spcPts val="300"/>
              </a:spcBef>
              <a:spcAft>
                <a:spcPts val="900"/>
              </a:spcAft>
              <a:buFont typeface="Wingdings" panose="05000000000000000000" pitchFamily="2" charset="2"/>
              <a:buChar char="ü"/>
            </a:pPr>
            <a:r>
              <a:rPr lang="zh-CN" altLang="en-US" dirty="0" smtClean="0">
                <a:latin typeface="楷体" panose="02010609060101010101" pitchFamily="49" charset="-122"/>
                <a:ea typeface="楷体" panose="02010609060101010101" pitchFamily="49" charset="-122"/>
                <a:cs typeface="微软雅黑" panose="020B0503020204020204" pitchFamily="34" charset="-122"/>
              </a:rPr>
              <a:t>航道通航条件影响评价审核</a:t>
            </a:r>
            <a:endParaRPr lang="zh-CN" altLang="en-US" dirty="0">
              <a:latin typeface="楷体" panose="02010609060101010101" pitchFamily="49" charset="-122"/>
              <a:ea typeface="楷体" panose="02010609060101010101" pitchFamily="49" charset="-122"/>
              <a:cs typeface="微软雅黑" panose="020B0503020204020204" pitchFamily="34" charset="-122"/>
            </a:endParaRPr>
          </a:p>
        </p:txBody>
      </p:sp>
      <p:sp>
        <p:nvSpPr>
          <p:cNvPr id="6" name="标题 1"/>
          <p:cNvSpPr txBox="1"/>
          <p:nvPr/>
        </p:nvSpPr>
        <p:spPr>
          <a:xfrm>
            <a:off x="740945" y="509929"/>
            <a:ext cx="10710109" cy="4519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rPr>
              <a:t>第四部分  </a:t>
            </a:r>
            <a:r>
              <a:rPr lang="zh-CN" altLang="en-US" sz="2400" b="1"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绿色能源项目环保合规</a:t>
            </a:r>
            <a:endParaRPr lang="zh-CN" altLang="en-US" sz="2400" b="1"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sp>
        <p:nvSpPr>
          <p:cNvPr id="7" name="灯片编号占位符 6"/>
          <p:cNvSpPr>
            <a:spLocks noGrp="1"/>
          </p:cNvSpPr>
          <p:nvPr>
            <p:ph type="sldNum" sz="quarter" idx="12"/>
          </p:nvPr>
        </p:nvSpPr>
        <p:spPr/>
        <p:txBody>
          <a:bodyPr/>
          <a:lstStyle/>
          <a:p>
            <a:fld id="{90E905A5-706D-4A81-BB42-BBC1F6393FB0}" type="slidenum">
              <a:rPr lang="zh-CN" altLang="en-US" smtClean="0"/>
            </a:fld>
            <a:endParaRPr lang="zh-CN" altLang="en-US"/>
          </a:p>
        </p:txBody>
      </p:sp>
      <p:sp>
        <p:nvSpPr>
          <p:cNvPr id="8" name="文本框 7"/>
          <p:cNvSpPr txBox="1"/>
          <p:nvPr/>
        </p:nvSpPr>
        <p:spPr>
          <a:xfrm>
            <a:off x="1052576" y="1273333"/>
            <a:ext cx="9577137" cy="369332"/>
          </a:xfrm>
          <a:prstGeom prst="rect">
            <a:avLst/>
          </a:prstGeom>
          <a:noFill/>
        </p:spPr>
        <p:txBody>
          <a:bodyPr wrap="square" rtlCol="0">
            <a:spAutoFit/>
          </a:bodyPr>
          <a:lstStyle/>
          <a:p>
            <a:pPr marL="285750" indent="-285750">
              <a:buFont typeface="Wingdings" panose="05000000000000000000" pitchFamily="2" charset="2"/>
              <a:buChar char="p"/>
            </a:pPr>
            <a:r>
              <a:rPr lang="zh-CN" altLang="en-US" b="1" dirty="0" smtClean="0">
                <a:latin typeface="楷体" panose="02010609060101010101" pitchFamily="49" charset="-122"/>
                <a:ea typeface="楷体" panose="02010609060101010101" pitchFamily="49" charset="-122"/>
              </a:rPr>
              <a:t>抽水蓄能项目前期开发阶段的合规要点</a:t>
            </a:r>
            <a:endParaRPr lang="en-US" altLang="zh-CN" b="1" dirty="0" smtClean="0">
              <a:latin typeface="楷体" panose="02010609060101010101" pitchFamily="49" charset="-122"/>
              <a:ea typeface="楷体" panose="02010609060101010101" pitchFamily="49" charset="-122"/>
            </a:endParaRPr>
          </a:p>
        </p:txBody>
      </p:sp>
    </p:spTree>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rgbClr val="1212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rotWithShape="1">
          <a:blip r:embed="rId1" cstate="email"/>
          <a:srcRect/>
          <a:stretch>
            <a:fillRect/>
          </a:stretch>
        </p:blipFill>
        <p:spPr>
          <a:xfrm>
            <a:off x="2146300" y="0"/>
            <a:ext cx="10045700" cy="5875574"/>
          </a:xfrm>
          <a:prstGeom prst="rect">
            <a:avLst/>
          </a:prstGeom>
        </p:spPr>
      </p:pic>
      <p:sp>
        <p:nvSpPr>
          <p:cNvPr id="6" name="矩形 5"/>
          <p:cNvSpPr/>
          <p:nvPr/>
        </p:nvSpPr>
        <p:spPr>
          <a:xfrm>
            <a:off x="-1" y="1756138"/>
            <a:ext cx="10425181" cy="3120662"/>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0425183" y="1756138"/>
            <a:ext cx="1766817" cy="31206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9561580" y="2469445"/>
            <a:ext cx="1727200" cy="172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solidFill>
                <a:srgbClr val="0070C0"/>
              </a:solidFill>
              <a:latin typeface="Impact" panose="020B0806030902050204" pitchFamily="34" charset="0"/>
            </a:endParaRPr>
          </a:p>
        </p:txBody>
      </p:sp>
      <p:sp>
        <p:nvSpPr>
          <p:cNvPr id="9" name="文本框 8"/>
          <p:cNvSpPr txBox="1"/>
          <p:nvPr/>
        </p:nvSpPr>
        <p:spPr>
          <a:xfrm>
            <a:off x="6492730" y="2790398"/>
            <a:ext cx="3991400" cy="830997"/>
          </a:xfrm>
          <a:prstGeom prst="rect">
            <a:avLst/>
          </a:prstGeom>
          <a:noFill/>
        </p:spPr>
        <p:txBody>
          <a:bodyPr wrap="square" rtlCol="0">
            <a:spAutoFit/>
          </a:bodyPr>
          <a:lstStyle/>
          <a:p>
            <a:r>
              <a:rPr lang="en-US" altLang="zh-CN" sz="4800" dirty="0">
                <a:solidFill>
                  <a:schemeClr val="bg1"/>
                </a:solidFill>
                <a:latin typeface="Arial" panose="020B0604020202020204" pitchFamily="34" charset="0"/>
                <a:ea typeface="微软雅黑" panose="020B0503020204020204" pitchFamily="34" charset="-122"/>
                <a:cs typeface="Arial" panose="020B0604020202020204" pitchFamily="34" charset="0"/>
              </a:rPr>
              <a:t>THANKS</a:t>
            </a:r>
            <a:endParaRPr lang="zh-CN" altLang="en-US" sz="4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10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10" presetClass="entr" presetSubtype="0" fill="hold" grpId="0" nodeType="afterEffect">
                                  <p:stCondLst>
                                    <p:cond delay="0"/>
                                  </p:stCondLst>
                                  <p:iterate type="lt">
                                    <p:tmPct val="50000"/>
                                  </p:iterate>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5844</Words>
  <Application>WPS 文字</Application>
  <PresentationFormat>宽屏</PresentationFormat>
  <Paragraphs>740</Paragraphs>
  <Slides>31</Slides>
  <Notes>32</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31</vt:i4>
      </vt:variant>
    </vt:vector>
  </HeadingPairs>
  <TitlesOfParts>
    <vt:vector size="54" baseType="lpstr">
      <vt:lpstr>Arial</vt:lpstr>
      <vt:lpstr>宋体</vt:lpstr>
      <vt:lpstr>Wingdings</vt:lpstr>
      <vt:lpstr>楷体</vt:lpstr>
      <vt:lpstr>汉仪楷体KW</vt:lpstr>
      <vt:lpstr>微软雅黑</vt:lpstr>
      <vt:lpstr>Impact</vt:lpstr>
      <vt:lpstr>汉仪旗黑</vt:lpstr>
      <vt:lpstr>Times New Roman</vt:lpstr>
      <vt:lpstr>等线</vt:lpstr>
      <vt:lpstr>等线</vt:lpstr>
      <vt:lpstr>Frutiger 45 Light</vt:lpstr>
      <vt:lpstr>华文楷体</vt:lpstr>
      <vt:lpstr>汉仪中等线KW</vt:lpstr>
      <vt:lpstr>宋体</vt:lpstr>
      <vt:lpstr>Arial Unicode MS</vt:lpstr>
      <vt:lpstr>等线 Light</vt:lpstr>
      <vt:lpstr>等线</vt:lpstr>
      <vt:lpstr>Calibri</vt:lpstr>
      <vt:lpstr>Helvetica Neue</vt:lpstr>
      <vt:lpstr>汉仪书宋二KW</vt:lpstr>
      <vt:lpstr>苹方-简</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WXH</dc:creator>
  <cp:lastModifiedBy>Swag</cp:lastModifiedBy>
  <cp:revision>400</cp:revision>
  <dcterms:created xsi:type="dcterms:W3CDTF">2023-05-26T06:28:46Z</dcterms:created>
  <dcterms:modified xsi:type="dcterms:W3CDTF">2023-05-26T06:28:46Z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2052-5.4.1.7920</vt:lpwstr>
  </property>
  <property fmtid="{D5CDD505-2E9C-101B-9397-08002B2CF9AE}" pid="3" name="ICV">
    <vt:lpwstr>9CFEFB03F202492E9E51706423B6ED20_43</vt:lpwstr>
  </property>
</Properties>
</file>